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94" r:id="rId2"/>
    <p:sldId id="279" r:id="rId3"/>
    <p:sldId id="256" r:id="rId4"/>
    <p:sldId id="293" r:id="rId5"/>
    <p:sldId id="257" r:id="rId6"/>
    <p:sldId id="259" r:id="rId7"/>
    <p:sldId id="270" r:id="rId8"/>
    <p:sldId id="303" r:id="rId9"/>
    <p:sldId id="265" r:id="rId10"/>
    <p:sldId id="295" r:id="rId11"/>
    <p:sldId id="304" r:id="rId12"/>
    <p:sldId id="276" r:id="rId13"/>
    <p:sldId id="277" r:id="rId14"/>
    <p:sldId id="305" r:id="rId15"/>
    <p:sldId id="286" r:id="rId16"/>
    <p:sldId id="288" r:id="rId17"/>
    <p:sldId id="289" r:id="rId18"/>
    <p:sldId id="306" r:id="rId19"/>
    <p:sldId id="301" r:id="rId20"/>
    <p:sldId id="283" r:id="rId21"/>
    <p:sldId id="284" r:id="rId22"/>
    <p:sldId id="307" r:id="rId23"/>
    <p:sldId id="269" r:id="rId24"/>
    <p:sldId id="261" r:id="rId25"/>
    <p:sldId id="262" r:id="rId26"/>
    <p:sldId id="267" r:id="rId27"/>
    <p:sldId id="263"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dada, Shyamal Das" initials="PSD" lastIdx="8" clrIdx="0">
    <p:extLst>
      <p:ext uri="{19B8F6BF-5375-455C-9EA6-DF929625EA0E}">
        <p15:presenceInfo xmlns:p15="http://schemas.microsoft.com/office/powerpoint/2012/main" userId="S::SDP47@pitt.edu::5c9fd2a1-110d-423a-9815-5c97817f6c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08"/>
  </p:normalViewPr>
  <p:slideViewPr>
    <p:cSldViewPr snapToGrid="0" snapToObjects="1">
      <p:cViewPr varScale="1">
        <p:scale>
          <a:sx n="99" d="100"/>
          <a:sy n="99"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368-5448-B901-9E74508D29F9}"/>
              </c:ext>
            </c:extLst>
          </c:dPt>
          <c:dPt>
            <c:idx val="1"/>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368-5448-B901-9E74508D29F9}"/>
              </c:ext>
            </c:extLst>
          </c:dPt>
          <c:dPt>
            <c:idx val="2"/>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368-5448-B901-9E74508D29F9}"/>
              </c:ext>
            </c:extLst>
          </c:dPt>
          <c:dPt>
            <c:idx val="3"/>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368-5448-B901-9E74508D29F9}"/>
              </c:ext>
            </c:extLst>
          </c:dPt>
          <c:dPt>
            <c:idx val="4"/>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2368-5448-B901-9E74508D29F9}"/>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5</c:v>
                </c:pt>
                <c:pt idx="1">
                  <c:v>5</c:v>
                </c:pt>
                <c:pt idx="2">
                  <c:v>10</c:v>
                </c:pt>
                <c:pt idx="3">
                  <c:v>7</c:v>
                </c:pt>
                <c:pt idx="4">
                  <c:v>3</c:v>
                </c:pt>
              </c:numCache>
            </c:numRef>
          </c:val>
          <c:extLst>
            <c:ext xmlns:c16="http://schemas.microsoft.com/office/drawing/2014/chart" uri="{C3380CC4-5D6E-409C-BE32-E72D297353CC}">
              <c16:uniqueId val="{00000000-DFAA-634F-A921-2E7ADD847726}"/>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F43-8F4D-9E47-406D7065112F}"/>
              </c:ext>
            </c:extLst>
          </c:dPt>
          <c:dPt>
            <c:idx val="1"/>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F43-8F4D-9E47-406D7065112F}"/>
              </c:ext>
            </c:extLst>
          </c:dPt>
          <c:dPt>
            <c:idx val="2"/>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F43-8F4D-9E47-406D7065112F}"/>
              </c:ext>
            </c:extLst>
          </c:dPt>
          <c:dPt>
            <c:idx val="3"/>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F43-8F4D-9E47-406D7065112F}"/>
              </c:ext>
            </c:extLst>
          </c:dPt>
          <c:dPt>
            <c:idx val="4"/>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DF43-8F4D-9E47-406D7065112F}"/>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1st Qtr</c:v>
                </c:pt>
                <c:pt idx="1">
                  <c:v>2nd Qtr</c:v>
                </c:pt>
                <c:pt idx="2">
                  <c:v>3rd Qtr</c:v>
                </c:pt>
                <c:pt idx="3">
                  <c:v>4th Qtr</c:v>
                </c:pt>
                <c:pt idx="4">
                  <c:v>5th Otr</c:v>
                </c:pt>
              </c:strCache>
            </c:strRef>
          </c:cat>
          <c:val>
            <c:numRef>
              <c:f>Sheet1!$B$2:$B$6</c:f>
              <c:numCache>
                <c:formatCode>General</c:formatCode>
                <c:ptCount val="5"/>
                <c:pt idx="0">
                  <c:v>5</c:v>
                </c:pt>
                <c:pt idx="1">
                  <c:v>5</c:v>
                </c:pt>
                <c:pt idx="2">
                  <c:v>3</c:v>
                </c:pt>
                <c:pt idx="3">
                  <c:v>7</c:v>
                </c:pt>
                <c:pt idx="4">
                  <c:v>3</c:v>
                </c:pt>
              </c:numCache>
            </c:numRef>
          </c:val>
          <c:extLst>
            <c:ext xmlns:c16="http://schemas.microsoft.com/office/drawing/2014/chart" uri="{C3380CC4-5D6E-409C-BE32-E72D297353CC}">
              <c16:uniqueId val="{00000000-D316-2647-AE60-B80BB7B23760}"/>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E1321-4A52-7841-912B-F3E4AB7FD705}" type="datetimeFigureOut">
              <a:rPr lang="en-US" smtClean="0"/>
              <a:t>7/24/19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9032D-3B34-2D49-BB8B-BD066A34AD61}" type="slidenum">
              <a:rPr lang="en-US" smtClean="0"/>
              <a:t>‹#›</a:t>
            </a:fld>
            <a:endParaRPr lang="en-US"/>
          </a:p>
        </p:txBody>
      </p:sp>
    </p:spTree>
    <p:extLst>
      <p:ext uri="{BB962C8B-B14F-4D97-AF65-F5344CB8AC3E}">
        <p14:creationId xmlns:p14="http://schemas.microsoft.com/office/powerpoint/2010/main" val="363522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30BE-D5E6-7E43-8282-EC4FD2918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6BF3C-5C60-F046-93F9-3F3D45EDD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2978A-7A65-8F43-83D3-BD27D1FE90DC}"/>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5" name="Footer Placeholder 4">
            <a:extLst>
              <a:ext uri="{FF2B5EF4-FFF2-40B4-BE49-F238E27FC236}">
                <a16:creationId xmlns:a16="http://schemas.microsoft.com/office/drawing/2014/main" id="{96E285DE-EBB2-414A-B1DD-DBB5EED38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7EDD6-1D3C-EB4C-BA0F-56FA83F57836}"/>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151965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0107-9296-8546-B4A3-A0586AB147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2B92F-88B8-2B46-A921-8083DE9390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D1160-D22F-F74A-9065-68F179FEF964}"/>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5" name="Footer Placeholder 4">
            <a:extLst>
              <a:ext uri="{FF2B5EF4-FFF2-40B4-BE49-F238E27FC236}">
                <a16:creationId xmlns:a16="http://schemas.microsoft.com/office/drawing/2014/main" id="{6A5DEF5F-205C-4F49-BB8E-AA59FD26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063E4-23BC-A34C-945A-0250633DD32C}"/>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133290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56744-04A7-BE4A-A07A-0BB65B556F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66649C-321D-0D4D-B623-C29ED215C9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6E53C-77F6-054A-8E4B-EB5EA84712E9}"/>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5" name="Footer Placeholder 4">
            <a:extLst>
              <a:ext uri="{FF2B5EF4-FFF2-40B4-BE49-F238E27FC236}">
                <a16:creationId xmlns:a16="http://schemas.microsoft.com/office/drawing/2014/main" id="{0AB1E65F-E00B-ED4C-9DBE-1D909E490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09A1-9C16-A84C-A1D2-33CB1ED8E040}"/>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279167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52B4-62C9-944E-BA1A-1AF158349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B989E-9873-6544-970F-713C824A63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737AC-3FAC-4849-AB6E-29D06138C168}"/>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5" name="Footer Placeholder 4">
            <a:extLst>
              <a:ext uri="{FF2B5EF4-FFF2-40B4-BE49-F238E27FC236}">
                <a16:creationId xmlns:a16="http://schemas.microsoft.com/office/drawing/2014/main" id="{1A72AB93-E7EE-534C-8B1D-2FC40EABE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E23A4-1FBD-9246-AA03-D37468DF7863}"/>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25426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3855-C968-184D-9B5F-80AB6808F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0ABE-E929-8546-B861-4BFCA9011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9E4C3A-C56A-2245-B440-EC440FE877A7}"/>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5" name="Footer Placeholder 4">
            <a:extLst>
              <a:ext uri="{FF2B5EF4-FFF2-40B4-BE49-F238E27FC236}">
                <a16:creationId xmlns:a16="http://schemas.microsoft.com/office/drawing/2014/main" id="{51B98EFC-8361-6640-86CC-2D8ED528E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0311D-FBA4-D845-B8ED-0D5DD3DF94CF}"/>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99081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0B70-26B4-1F4E-883D-B3131D9DF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66119-FBE8-1F4A-BFBE-FAC188287B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F9C3E5-E100-6445-A4C6-587D92CE1A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E3518-8F60-CD4C-BB53-BCFEC65E60EA}"/>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6" name="Footer Placeholder 5">
            <a:extLst>
              <a:ext uri="{FF2B5EF4-FFF2-40B4-BE49-F238E27FC236}">
                <a16:creationId xmlns:a16="http://schemas.microsoft.com/office/drawing/2014/main" id="{3D5C86D4-635B-0748-95DB-C51B600DD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CABD3-DB9F-C24F-925F-D3C6BD6C11EB}"/>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223938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82A3-37EC-1943-8602-3F7FFC268A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6927B-16C2-C542-8764-84E29689A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2EEC4B-E551-6348-BAA4-97589CDE6C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BDA22-A493-B24A-A4C6-1E1133379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C081E5-98DE-344C-A90C-76FD67E31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22995-053B-2D4C-B73B-B75A406D956B}"/>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8" name="Footer Placeholder 7">
            <a:extLst>
              <a:ext uri="{FF2B5EF4-FFF2-40B4-BE49-F238E27FC236}">
                <a16:creationId xmlns:a16="http://schemas.microsoft.com/office/drawing/2014/main" id="{6DE5485B-08F0-3E42-B994-38D3B2304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621BFB-4C4D-7D40-980C-6DE4C4799629}"/>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328171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ADE6-EE52-EA4E-84FE-6BD6CBB3D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33580-19F4-B94E-8500-230649AD0961}"/>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4" name="Footer Placeholder 3">
            <a:extLst>
              <a:ext uri="{FF2B5EF4-FFF2-40B4-BE49-F238E27FC236}">
                <a16:creationId xmlns:a16="http://schemas.microsoft.com/office/drawing/2014/main" id="{DB193966-96B9-7343-95B6-820F6D1EC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DBAEC-DF5E-504B-94F9-39CCF5300765}"/>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147829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B41CF-92AD-7D45-BA21-9E6B61093601}"/>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3" name="Footer Placeholder 2">
            <a:extLst>
              <a:ext uri="{FF2B5EF4-FFF2-40B4-BE49-F238E27FC236}">
                <a16:creationId xmlns:a16="http://schemas.microsoft.com/office/drawing/2014/main" id="{42C39E87-4C70-B640-819D-529005F26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D5CD6-3BCC-CB4F-9402-5431325E161A}"/>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203323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71EC-4988-7E40-BDB9-8FB5CF119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D5440-1227-3D4D-8504-B77F1F0C7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44D4A-4FA2-E441-8BA0-5BDB483D3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7DEB29-D2A8-BF46-AFEE-A3CFE892F71C}"/>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6" name="Footer Placeholder 5">
            <a:extLst>
              <a:ext uri="{FF2B5EF4-FFF2-40B4-BE49-F238E27FC236}">
                <a16:creationId xmlns:a16="http://schemas.microsoft.com/office/drawing/2014/main" id="{F87F867C-B40E-0D47-AC20-F3293BAFC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F7658-F867-674C-A844-4559F366AF19}"/>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16342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6865-348B-4543-A07F-93121416A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A91EAC-EA8F-BF49-B949-184944202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60713-1E79-2241-88E2-FDD53CB62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3D5702-1089-ED4A-A7A5-8964F3282EC6}"/>
              </a:ext>
            </a:extLst>
          </p:cNvPr>
          <p:cNvSpPr>
            <a:spLocks noGrp="1"/>
          </p:cNvSpPr>
          <p:nvPr>
            <p:ph type="dt" sz="half" idx="10"/>
          </p:nvPr>
        </p:nvSpPr>
        <p:spPr/>
        <p:txBody>
          <a:bodyPr/>
          <a:lstStyle/>
          <a:p>
            <a:fld id="{9E4EA258-6FC8-7140-817A-E9FAE640490E}" type="datetimeFigureOut">
              <a:rPr lang="en-US" smtClean="0"/>
              <a:t>7/24/19</a:t>
            </a:fld>
            <a:endParaRPr lang="en-US"/>
          </a:p>
        </p:txBody>
      </p:sp>
      <p:sp>
        <p:nvSpPr>
          <p:cNvPr id="6" name="Footer Placeholder 5">
            <a:extLst>
              <a:ext uri="{FF2B5EF4-FFF2-40B4-BE49-F238E27FC236}">
                <a16:creationId xmlns:a16="http://schemas.microsoft.com/office/drawing/2014/main" id="{CCDD6B06-74F9-DD43-99B3-D17BF108E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18E93-588F-A647-8546-8DE3E733BBB0}"/>
              </a:ext>
            </a:extLst>
          </p:cNvPr>
          <p:cNvSpPr>
            <a:spLocks noGrp="1"/>
          </p:cNvSpPr>
          <p:nvPr>
            <p:ph type="sldNum" sz="quarter" idx="12"/>
          </p:nvPr>
        </p:nvSpPr>
        <p:spPr/>
        <p:txBody>
          <a:bodyPr/>
          <a:lstStyle/>
          <a:p>
            <a:fld id="{D721A5A4-3DB7-C648-9878-1867A4FE6073}" type="slidenum">
              <a:rPr lang="en-US" smtClean="0"/>
              <a:t>‹#›</a:t>
            </a:fld>
            <a:endParaRPr lang="en-US"/>
          </a:p>
        </p:txBody>
      </p:sp>
    </p:spTree>
    <p:extLst>
      <p:ext uri="{BB962C8B-B14F-4D97-AF65-F5344CB8AC3E}">
        <p14:creationId xmlns:p14="http://schemas.microsoft.com/office/powerpoint/2010/main" val="157826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809EB-F500-D340-8E5D-A644D8CD2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A8579-D05C-4441-8F18-C6DB1CD27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D93F2-4E2A-7041-80F0-F08C018228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EA258-6FC8-7140-817A-E9FAE640490E}" type="datetimeFigureOut">
              <a:rPr lang="en-US" smtClean="0"/>
              <a:t>7/24/19</a:t>
            </a:fld>
            <a:endParaRPr lang="en-US"/>
          </a:p>
        </p:txBody>
      </p:sp>
      <p:sp>
        <p:nvSpPr>
          <p:cNvPr id="5" name="Footer Placeholder 4">
            <a:extLst>
              <a:ext uri="{FF2B5EF4-FFF2-40B4-BE49-F238E27FC236}">
                <a16:creationId xmlns:a16="http://schemas.microsoft.com/office/drawing/2014/main" id="{C50E954E-84B0-F54C-861D-F188B88D2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1154DE-B515-F44D-B32D-B857171713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1A5A4-3DB7-C648-9878-1867A4FE6073}" type="slidenum">
              <a:rPr lang="en-US" smtClean="0"/>
              <a:t>‹#›</a:t>
            </a:fld>
            <a:endParaRPr lang="en-US"/>
          </a:p>
        </p:txBody>
      </p:sp>
    </p:spTree>
    <p:extLst>
      <p:ext uri="{BB962C8B-B14F-4D97-AF65-F5344CB8AC3E}">
        <p14:creationId xmlns:p14="http://schemas.microsoft.com/office/powerpoint/2010/main" val="126903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EB571BEF-E2CF-BE47-BCB9-8548D8973CCB}"/>
              </a:ext>
            </a:extLst>
          </p:cNvPr>
          <p:cNvGrpSpPr/>
          <p:nvPr/>
        </p:nvGrpSpPr>
        <p:grpSpPr>
          <a:xfrm>
            <a:off x="1612321" y="899116"/>
            <a:ext cx="5061397" cy="2756079"/>
            <a:chOff x="708338" y="860930"/>
            <a:chExt cx="5061397" cy="2756079"/>
          </a:xfrm>
        </p:grpSpPr>
        <p:sp>
          <p:nvSpPr>
            <p:cNvPr id="2" name="Rectangle 1">
              <a:extLst>
                <a:ext uri="{FF2B5EF4-FFF2-40B4-BE49-F238E27FC236}">
                  <a16:creationId xmlns:a16="http://schemas.microsoft.com/office/drawing/2014/main" id="{1659AB42-07DF-AA4F-9C0B-AA366AFB9ADE}"/>
                </a:ext>
              </a:extLst>
            </p:cNvPr>
            <p:cNvSpPr/>
            <p:nvPr/>
          </p:nvSpPr>
          <p:spPr>
            <a:xfrm>
              <a:off x="708338" y="860930"/>
              <a:ext cx="5061397" cy="2756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A6B14CD-FD19-F847-9163-EA1A1F9E3119}"/>
                </a:ext>
              </a:extLst>
            </p:cNvPr>
            <p:cNvGrpSpPr/>
            <p:nvPr/>
          </p:nvGrpSpPr>
          <p:grpSpPr>
            <a:xfrm>
              <a:off x="3319730" y="1164475"/>
              <a:ext cx="1789044" cy="1175609"/>
              <a:chOff x="2150058" y="709961"/>
              <a:chExt cx="1789044" cy="1175609"/>
            </a:xfrm>
          </p:grpSpPr>
          <p:sp>
            <p:nvSpPr>
              <p:cNvPr id="20" name="Rectangle 19">
                <a:extLst>
                  <a:ext uri="{FF2B5EF4-FFF2-40B4-BE49-F238E27FC236}">
                    <a16:creationId xmlns:a16="http://schemas.microsoft.com/office/drawing/2014/main" id="{D502BCF9-A9AF-414E-959D-1A3DFA32346C}"/>
                  </a:ext>
                </a:extLst>
              </p:cNvPr>
              <p:cNvSpPr/>
              <p:nvPr/>
            </p:nvSpPr>
            <p:spPr>
              <a:xfrm rot="835937">
                <a:off x="2789849" y="709961"/>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87343-CFBA-2A4C-B54A-C4B77F05BC4F}"/>
                  </a:ext>
                </a:extLst>
              </p:cNvPr>
              <p:cNvSpPr/>
              <p:nvPr/>
            </p:nvSpPr>
            <p:spPr>
              <a:xfrm rot="21016243">
                <a:off x="2818988" y="716596"/>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488B24-7B00-8546-9D97-AED66F6473FE}"/>
                  </a:ext>
                </a:extLst>
              </p:cNvPr>
              <p:cNvSpPr/>
              <p:nvPr/>
            </p:nvSpPr>
            <p:spPr>
              <a:xfrm rot="267842">
                <a:off x="2150058" y="1123780"/>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3D1E1AF-5D3B-0341-B307-E449A8767313}"/>
                  </a:ext>
                </a:extLst>
              </p:cNvPr>
              <p:cNvSpPr/>
              <p:nvPr/>
            </p:nvSpPr>
            <p:spPr>
              <a:xfrm rot="20458187">
                <a:off x="2297254" y="1473782"/>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8ED62EB-D7A0-D54C-A564-F612FAA3B567}"/>
                  </a:ext>
                </a:extLst>
              </p:cNvPr>
              <p:cNvSpPr/>
              <p:nvPr/>
            </p:nvSpPr>
            <p:spPr>
              <a:xfrm rot="3526820">
                <a:off x="2297253" y="1277707"/>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01CB4B8-1674-4046-B284-B60AE74C2327}"/>
                </a:ext>
              </a:extLst>
            </p:cNvPr>
            <p:cNvGrpSpPr/>
            <p:nvPr/>
          </p:nvGrpSpPr>
          <p:grpSpPr>
            <a:xfrm>
              <a:off x="2513712" y="2428068"/>
              <a:ext cx="1178084" cy="1094704"/>
              <a:chOff x="1848451" y="2150772"/>
              <a:chExt cx="1178084" cy="1094704"/>
            </a:xfrm>
          </p:grpSpPr>
          <p:grpSp>
            <p:nvGrpSpPr>
              <p:cNvPr id="45" name="Group 44">
                <a:extLst>
                  <a:ext uri="{FF2B5EF4-FFF2-40B4-BE49-F238E27FC236}">
                    <a16:creationId xmlns:a16="http://schemas.microsoft.com/office/drawing/2014/main" id="{BCA599B9-A351-F44C-8100-8AD4C14B603E}"/>
                  </a:ext>
                </a:extLst>
              </p:cNvPr>
              <p:cNvGrpSpPr/>
              <p:nvPr/>
            </p:nvGrpSpPr>
            <p:grpSpPr>
              <a:xfrm>
                <a:off x="1981824" y="2305318"/>
                <a:ext cx="896477" cy="769665"/>
                <a:chOff x="1981824" y="2305318"/>
                <a:chExt cx="896477" cy="769665"/>
              </a:xfrm>
            </p:grpSpPr>
            <p:sp>
              <p:nvSpPr>
                <p:cNvPr id="32" name="Oval 31">
                  <a:extLst>
                    <a:ext uri="{FF2B5EF4-FFF2-40B4-BE49-F238E27FC236}">
                      <a16:creationId xmlns:a16="http://schemas.microsoft.com/office/drawing/2014/main" id="{5D6E39B0-ED8B-0643-9ED0-8EB9559750D7}"/>
                    </a:ext>
                  </a:extLst>
                </p:cNvPr>
                <p:cNvSpPr/>
                <p:nvPr/>
              </p:nvSpPr>
              <p:spPr>
                <a:xfrm>
                  <a:off x="2146062" y="2397281"/>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6816EA6-0591-EB4E-8ED5-9A1B9E5D50C3}"/>
                    </a:ext>
                  </a:extLst>
                </p:cNvPr>
                <p:cNvSpPr/>
                <p:nvPr/>
              </p:nvSpPr>
              <p:spPr>
                <a:xfrm>
                  <a:off x="2385587" y="2305318"/>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C32A601-518A-EA47-A9A9-BD0B51EFC91A}"/>
                    </a:ext>
                  </a:extLst>
                </p:cNvPr>
                <p:cNvSpPr/>
                <p:nvPr/>
              </p:nvSpPr>
              <p:spPr>
                <a:xfrm>
                  <a:off x="1981824" y="2557143"/>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1951BF5-76DF-914D-8FCF-44F715F23535}"/>
                    </a:ext>
                  </a:extLst>
                </p:cNvPr>
                <p:cNvSpPr/>
                <p:nvPr/>
              </p:nvSpPr>
              <p:spPr>
                <a:xfrm>
                  <a:off x="2286624" y="2565292"/>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AB0F56-8A9E-9543-A8A0-6EA8681E77A9}"/>
                    </a:ext>
                  </a:extLst>
                </p:cNvPr>
                <p:cNvSpPr/>
                <p:nvPr/>
              </p:nvSpPr>
              <p:spPr>
                <a:xfrm>
                  <a:off x="2113936" y="2742523"/>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1DE5A76-6AAF-9E49-B496-A1593E25A974}"/>
                    </a:ext>
                  </a:extLst>
                </p:cNvPr>
                <p:cNvSpPr/>
                <p:nvPr/>
              </p:nvSpPr>
              <p:spPr>
                <a:xfrm>
                  <a:off x="2549825" y="2502725"/>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D32EAAC-0BDD-614D-9267-76D9A683CF4F}"/>
                    </a:ext>
                  </a:extLst>
                </p:cNvPr>
                <p:cNvSpPr/>
                <p:nvPr/>
              </p:nvSpPr>
              <p:spPr>
                <a:xfrm>
                  <a:off x="2455844" y="2731296"/>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2C18ABD-FF0A-944C-BCC8-DB4B23F097CD}"/>
                    </a:ext>
                  </a:extLst>
                </p:cNvPr>
                <p:cNvSpPr/>
                <p:nvPr/>
              </p:nvSpPr>
              <p:spPr>
                <a:xfrm>
                  <a:off x="2286049" y="2907557"/>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4718FA3-1CDE-1A4B-814C-5C53BDAAC7B7}"/>
                    </a:ext>
                  </a:extLst>
                </p:cNvPr>
                <p:cNvSpPr/>
                <p:nvPr/>
              </p:nvSpPr>
              <p:spPr>
                <a:xfrm>
                  <a:off x="2714063" y="2658810"/>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005339D-62D6-744E-BA6F-07DC9FF2A6DB}"/>
                    </a:ext>
                  </a:extLst>
                </p:cNvPr>
                <p:cNvSpPr/>
                <p:nvPr/>
              </p:nvSpPr>
              <p:spPr>
                <a:xfrm>
                  <a:off x="2620082" y="2871250"/>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AADC0CEC-B8BC-F44F-BA55-4D6594308383}"/>
                  </a:ext>
                </a:extLst>
              </p:cNvPr>
              <p:cNvSpPr/>
              <p:nvPr/>
            </p:nvSpPr>
            <p:spPr>
              <a:xfrm>
                <a:off x="1848451" y="2150772"/>
                <a:ext cx="1178084" cy="1094704"/>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BF3E4581-DF8C-324A-9206-44F3545F7FE1}"/>
                </a:ext>
              </a:extLst>
            </p:cNvPr>
            <p:cNvGrpSpPr/>
            <p:nvPr/>
          </p:nvGrpSpPr>
          <p:grpSpPr>
            <a:xfrm>
              <a:off x="4420556" y="2446604"/>
              <a:ext cx="740461" cy="965504"/>
              <a:chOff x="3989221" y="1227558"/>
              <a:chExt cx="740461" cy="965504"/>
            </a:xfrm>
          </p:grpSpPr>
          <p:sp>
            <p:nvSpPr>
              <p:cNvPr id="57" name="Oval 56">
                <a:extLst>
                  <a:ext uri="{FF2B5EF4-FFF2-40B4-BE49-F238E27FC236}">
                    <a16:creationId xmlns:a16="http://schemas.microsoft.com/office/drawing/2014/main" id="{890E2FA4-6BDB-3F4F-B4BF-5E9E457429BE}"/>
                  </a:ext>
                </a:extLst>
              </p:cNvPr>
              <p:cNvSpPr/>
              <p:nvPr/>
            </p:nvSpPr>
            <p:spPr>
              <a:xfrm>
                <a:off x="4108361" y="1335695"/>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CAB48C9-484D-964C-8ACB-2F315E238477}"/>
                  </a:ext>
                </a:extLst>
              </p:cNvPr>
              <p:cNvSpPr/>
              <p:nvPr/>
            </p:nvSpPr>
            <p:spPr>
              <a:xfrm rot="798245">
                <a:off x="4300180" y="1408513"/>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5DC7B00-6FD2-BA42-A371-0587A491B7E9}"/>
                  </a:ext>
                </a:extLst>
              </p:cNvPr>
              <p:cNvSpPr/>
              <p:nvPr/>
            </p:nvSpPr>
            <p:spPr>
              <a:xfrm rot="21176032">
                <a:off x="4552388" y="1227558"/>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66D58F6-9E18-E44A-950D-00CE03F9C207}"/>
                  </a:ext>
                </a:extLst>
              </p:cNvPr>
              <p:cNvSpPr/>
              <p:nvPr/>
            </p:nvSpPr>
            <p:spPr>
              <a:xfrm rot="17982136">
                <a:off x="4207853" y="1861227"/>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25CE65E-653D-C544-9450-D53ABA0D117B}"/>
                  </a:ext>
                </a:extLst>
              </p:cNvPr>
              <p:cNvSpPr/>
              <p:nvPr/>
            </p:nvSpPr>
            <p:spPr>
              <a:xfrm rot="2486295">
                <a:off x="4626651" y="1652766"/>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A258F32-2DE6-854B-B7D3-22D06DC19EFD}"/>
                </a:ext>
              </a:extLst>
            </p:cNvPr>
            <p:cNvGrpSpPr/>
            <p:nvPr/>
          </p:nvGrpSpPr>
          <p:grpSpPr>
            <a:xfrm>
              <a:off x="1175344" y="2013068"/>
              <a:ext cx="937554" cy="978118"/>
              <a:chOff x="878803" y="2011639"/>
              <a:chExt cx="937554" cy="978118"/>
            </a:xfrm>
          </p:grpSpPr>
          <p:sp>
            <p:nvSpPr>
              <p:cNvPr id="76" name="Triangle 75">
                <a:extLst>
                  <a:ext uri="{FF2B5EF4-FFF2-40B4-BE49-F238E27FC236}">
                    <a16:creationId xmlns:a16="http://schemas.microsoft.com/office/drawing/2014/main" id="{18394195-E73F-A14C-90D6-6481B27238AB}"/>
                  </a:ext>
                </a:extLst>
              </p:cNvPr>
              <p:cNvSpPr/>
              <p:nvPr/>
            </p:nvSpPr>
            <p:spPr>
              <a:xfrm rot="20623317">
                <a:off x="878803" y="2285749"/>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iangle 76">
                <a:extLst>
                  <a:ext uri="{FF2B5EF4-FFF2-40B4-BE49-F238E27FC236}">
                    <a16:creationId xmlns:a16="http://schemas.microsoft.com/office/drawing/2014/main" id="{51EC7640-64EB-B548-AB42-11EAFC269DDB}"/>
                  </a:ext>
                </a:extLst>
              </p:cNvPr>
              <p:cNvSpPr/>
              <p:nvPr/>
            </p:nvSpPr>
            <p:spPr>
              <a:xfrm rot="19867167">
                <a:off x="1146885" y="2011639"/>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D5BDE451-8F46-674D-ACA0-DE7CED4B6771}"/>
                  </a:ext>
                </a:extLst>
              </p:cNvPr>
              <p:cNvSpPr/>
              <p:nvPr/>
            </p:nvSpPr>
            <p:spPr>
              <a:xfrm>
                <a:off x="1193305" y="2416165"/>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2DABF8D2-9481-8C49-B4C3-404C5C3EFFFD}"/>
                  </a:ext>
                </a:extLst>
              </p:cNvPr>
              <p:cNvSpPr/>
              <p:nvPr/>
            </p:nvSpPr>
            <p:spPr>
              <a:xfrm rot="1308284">
                <a:off x="1422738" y="2209099"/>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A58B4B24-2BB5-A549-A68E-1B1EDE538CA7}"/>
                  </a:ext>
                </a:extLst>
              </p:cNvPr>
              <p:cNvSpPr/>
              <p:nvPr/>
            </p:nvSpPr>
            <p:spPr>
              <a:xfrm rot="20583429">
                <a:off x="921376" y="2555632"/>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2ED9B9EB-DCFA-DB4B-A18F-C7949252FE2F}"/>
                  </a:ext>
                </a:extLst>
              </p:cNvPr>
              <p:cNvSpPr/>
              <p:nvPr/>
            </p:nvSpPr>
            <p:spPr>
              <a:xfrm rot="5577350">
                <a:off x="1611975" y="2513377"/>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1672F969-C584-0A49-B247-61CD9D143BC2}"/>
                  </a:ext>
                </a:extLst>
              </p:cNvPr>
              <p:cNvSpPr/>
              <p:nvPr/>
            </p:nvSpPr>
            <p:spPr>
              <a:xfrm rot="15858006">
                <a:off x="1251115" y="2785375"/>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479E42C7-4EC2-8549-9F15-C8D4C19385BB}"/>
                </a:ext>
              </a:extLst>
            </p:cNvPr>
            <p:cNvGrpSpPr/>
            <p:nvPr/>
          </p:nvGrpSpPr>
          <p:grpSpPr>
            <a:xfrm>
              <a:off x="2034749" y="1062249"/>
              <a:ext cx="996881" cy="1192362"/>
              <a:chOff x="1985795" y="4320634"/>
              <a:chExt cx="996881" cy="1192362"/>
            </a:xfrm>
          </p:grpSpPr>
          <p:sp>
            <p:nvSpPr>
              <p:cNvPr id="101" name="6-Point Star 100">
                <a:extLst>
                  <a:ext uri="{FF2B5EF4-FFF2-40B4-BE49-F238E27FC236}">
                    <a16:creationId xmlns:a16="http://schemas.microsoft.com/office/drawing/2014/main" id="{FE44F09B-1FA0-2B4F-9BFF-00912BBCCAA6}"/>
                  </a:ext>
                </a:extLst>
              </p:cNvPr>
              <p:cNvSpPr/>
              <p:nvPr/>
            </p:nvSpPr>
            <p:spPr>
              <a:xfrm>
                <a:off x="1985795" y="4635150"/>
                <a:ext cx="452157" cy="505072"/>
              </a:xfrm>
              <a:prstGeom prst="star6">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6-Point Star 101">
                <a:extLst>
                  <a:ext uri="{FF2B5EF4-FFF2-40B4-BE49-F238E27FC236}">
                    <a16:creationId xmlns:a16="http://schemas.microsoft.com/office/drawing/2014/main" id="{622BA2B4-B937-7445-A391-380157A80E4D}"/>
                  </a:ext>
                </a:extLst>
              </p:cNvPr>
              <p:cNvSpPr/>
              <p:nvPr/>
            </p:nvSpPr>
            <p:spPr>
              <a:xfrm rot="20477313">
                <a:off x="2396276" y="5007924"/>
                <a:ext cx="452157" cy="505072"/>
              </a:xfrm>
              <a:prstGeom prst="star6">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6-Point Star 102">
                <a:extLst>
                  <a:ext uri="{FF2B5EF4-FFF2-40B4-BE49-F238E27FC236}">
                    <a16:creationId xmlns:a16="http://schemas.microsoft.com/office/drawing/2014/main" id="{DCE5809B-2005-B743-9E9F-23783DD1678B}"/>
                  </a:ext>
                </a:extLst>
              </p:cNvPr>
              <p:cNvSpPr/>
              <p:nvPr/>
            </p:nvSpPr>
            <p:spPr>
              <a:xfrm rot="1588488">
                <a:off x="2530519" y="4320634"/>
                <a:ext cx="452157" cy="505072"/>
              </a:xfrm>
              <a:prstGeom prst="star6">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5" name="Group 114">
            <a:extLst>
              <a:ext uri="{FF2B5EF4-FFF2-40B4-BE49-F238E27FC236}">
                <a16:creationId xmlns:a16="http://schemas.microsoft.com/office/drawing/2014/main" id="{BE7F4038-9C38-4647-9FB8-6EBC2D432A9F}"/>
              </a:ext>
            </a:extLst>
          </p:cNvPr>
          <p:cNvGrpSpPr/>
          <p:nvPr/>
        </p:nvGrpSpPr>
        <p:grpSpPr>
          <a:xfrm>
            <a:off x="1612320" y="3940513"/>
            <a:ext cx="5061397" cy="2756079"/>
            <a:chOff x="708338" y="3963924"/>
            <a:chExt cx="5061397" cy="2756079"/>
          </a:xfrm>
        </p:grpSpPr>
        <p:sp>
          <p:nvSpPr>
            <p:cNvPr id="3" name="Rectangle 2">
              <a:extLst>
                <a:ext uri="{FF2B5EF4-FFF2-40B4-BE49-F238E27FC236}">
                  <a16:creationId xmlns:a16="http://schemas.microsoft.com/office/drawing/2014/main" id="{9A6CF25E-17D5-474F-A701-8DEB9866E7F5}"/>
                </a:ext>
              </a:extLst>
            </p:cNvPr>
            <p:cNvSpPr/>
            <p:nvPr/>
          </p:nvSpPr>
          <p:spPr>
            <a:xfrm>
              <a:off x="708338" y="3963924"/>
              <a:ext cx="5061397" cy="2756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BC20B7E-8D29-2746-916C-C9BED4C80F2E}"/>
                </a:ext>
              </a:extLst>
            </p:cNvPr>
            <p:cNvGrpSpPr/>
            <p:nvPr/>
          </p:nvGrpSpPr>
          <p:grpSpPr>
            <a:xfrm>
              <a:off x="2707932" y="5561946"/>
              <a:ext cx="789644" cy="1094704"/>
              <a:chOff x="1885027" y="5551210"/>
              <a:chExt cx="789644" cy="1094704"/>
            </a:xfrm>
          </p:grpSpPr>
          <p:grpSp>
            <p:nvGrpSpPr>
              <p:cNvPr id="46" name="Group 45">
                <a:extLst>
                  <a:ext uri="{FF2B5EF4-FFF2-40B4-BE49-F238E27FC236}">
                    <a16:creationId xmlns:a16="http://schemas.microsoft.com/office/drawing/2014/main" id="{382B5F10-120A-D14E-8B5F-D00F39F01D30}"/>
                  </a:ext>
                </a:extLst>
              </p:cNvPr>
              <p:cNvGrpSpPr/>
              <p:nvPr/>
            </p:nvGrpSpPr>
            <p:grpSpPr>
              <a:xfrm>
                <a:off x="1990313" y="5832899"/>
                <a:ext cx="382002" cy="503194"/>
                <a:chOff x="1990313" y="5832899"/>
                <a:chExt cx="382002" cy="503194"/>
              </a:xfrm>
            </p:grpSpPr>
            <p:sp>
              <p:nvSpPr>
                <p:cNvPr id="42" name="Oval 41">
                  <a:extLst>
                    <a:ext uri="{FF2B5EF4-FFF2-40B4-BE49-F238E27FC236}">
                      <a16:creationId xmlns:a16="http://schemas.microsoft.com/office/drawing/2014/main" id="{9A67DCAF-194C-FB43-A968-E4D81C92467A}"/>
                    </a:ext>
                  </a:extLst>
                </p:cNvPr>
                <p:cNvSpPr/>
                <p:nvPr/>
              </p:nvSpPr>
              <p:spPr>
                <a:xfrm>
                  <a:off x="2208077" y="5832899"/>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B71713B-8E5F-0048-A862-A7BF2514A60D}"/>
                    </a:ext>
                  </a:extLst>
                </p:cNvPr>
                <p:cNvSpPr/>
                <p:nvPr/>
              </p:nvSpPr>
              <p:spPr>
                <a:xfrm>
                  <a:off x="1990313" y="6000325"/>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E994516-074F-474A-80A8-A9EB15AB6F8A}"/>
                    </a:ext>
                  </a:extLst>
                </p:cNvPr>
                <p:cNvSpPr/>
                <p:nvPr/>
              </p:nvSpPr>
              <p:spPr>
                <a:xfrm>
                  <a:off x="2203930" y="6168667"/>
                  <a:ext cx="164238" cy="167426"/>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35B74097-EB3B-424B-A733-6AA3D7021A37}"/>
                  </a:ext>
                </a:extLst>
              </p:cNvPr>
              <p:cNvSpPr/>
              <p:nvPr/>
            </p:nvSpPr>
            <p:spPr>
              <a:xfrm>
                <a:off x="1885027" y="5551210"/>
                <a:ext cx="789644" cy="1094704"/>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018EA4E4-6AB6-BE43-932E-60F75C2A26D4}"/>
                </a:ext>
              </a:extLst>
            </p:cNvPr>
            <p:cNvGrpSpPr/>
            <p:nvPr/>
          </p:nvGrpSpPr>
          <p:grpSpPr>
            <a:xfrm>
              <a:off x="4521863" y="5526365"/>
              <a:ext cx="740461" cy="965504"/>
              <a:chOff x="3989221" y="1227558"/>
              <a:chExt cx="740461" cy="965504"/>
            </a:xfrm>
          </p:grpSpPr>
          <p:sp>
            <p:nvSpPr>
              <p:cNvPr id="50" name="Oval 49">
                <a:extLst>
                  <a:ext uri="{FF2B5EF4-FFF2-40B4-BE49-F238E27FC236}">
                    <a16:creationId xmlns:a16="http://schemas.microsoft.com/office/drawing/2014/main" id="{A65D20F8-725C-C54E-9CAF-FB71055E5105}"/>
                  </a:ext>
                </a:extLst>
              </p:cNvPr>
              <p:cNvSpPr/>
              <p:nvPr/>
            </p:nvSpPr>
            <p:spPr>
              <a:xfrm>
                <a:off x="4108361" y="1335695"/>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C24D64A-A088-354D-A97F-5FE8B6A529A2}"/>
                  </a:ext>
                </a:extLst>
              </p:cNvPr>
              <p:cNvSpPr/>
              <p:nvPr/>
            </p:nvSpPr>
            <p:spPr>
              <a:xfrm rot="798245">
                <a:off x="4300180" y="1408513"/>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74C4DFB-9D94-6443-AC8B-51F84A08BC5E}"/>
                  </a:ext>
                </a:extLst>
              </p:cNvPr>
              <p:cNvSpPr/>
              <p:nvPr/>
            </p:nvSpPr>
            <p:spPr>
              <a:xfrm rot="21176032">
                <a:off x="4552388" y="1227558"/>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BA20830-28B7-624F-BDD6-66FA80529A30}"/>
                  </a:ext>
                </a:extLst>
              </p:cNvPr>
              <p:cNvSpPr/>
              <p:nvPr/>
            </p:nvSpPr>
            <p:spPr>
              <a:xfrm rot="17982136">
                <a:off x="4207853" y="1861227"/>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D54247E-F2BD-264F-8873-2F7C1F70D421}"/>
                  </a:ext>
                </a:extLst>
              </p:cNvPr>
              <p:cNvSpPr/>
              <p:nvPr/>
            </p:nvSpPr>
            <p:spPr>
              <a:xfrm rot="2486295">
                <a:off x="4626651" y="1652766"/>
                <a:ext cx="103031" cy="54029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16898428-C577-6040-9FBA-4AF46D07082E}"/>
                </a:ext>
              </a:extLst>
            </p:cNvPr>
            <p:cNvGrpSpPr/>
            <p:nvPr/>
          </p:nvGrpSpPr>
          <p:grpSpPr>
            <a:xfrm>
              <a:off x="1188349" y="5049637"/>
              <a:ext cx="937554" cy="978118"/>
              <a:chOff x="878803" y="2011639"/>
              <a:chExt cx="937554" cy="978118"/>
            </a:xfrm>
          </p:grpSpPr>
          <p:sp>
            <p:nvSpPr>
              <p:cNvPr id="85" name="Triangle 84">
                <a:extLst>
                  <a:ext uri="{FF2B5EF4-FFF2-40B4-BE49-F238E27FC236}">
                    <a16:creationId xmlns:a16="http://schemas.microsoft.com/office/drawing/2014/main" id="{99D9D512-2F12-1A4D-B40F-5D282B5BAA5E}"/>
                  </a:ext>
                </a:extLst>
              </p:cNvPr>
              <p:cNvSpPr/>
              <p:nvPr/>
            </p:nvSpPr>
            <p:spPr>
              <a:xfrm rot="20623317">
                <a:off x="878803" y="2285749"/>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DB5AA546-C1B5-A64E-B26C-9DF41A1DC307}"/>
                  </a:ext>
                </a:extLst>
              </p:cNvPr>
              <p:cNvSpPr/>
              <p:nvPr/>
            </p:nvSpPr>
            <p:spPr>
              <a:xfrm rot="19867167">
                <a:off x="1146885" y="2011639"/>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riangle 86">
                <a:extLst>
                  <a:ext uri="{FF2B5EF4-FFF2-40B4-BE49-F238E27FC236}">
                    <a16:creationId xmlns:a16="http://schemas.microsoft.com/office/drawing/2014/main" id="{F43D3BDB-05E2-2648-92F7-A63CC058C40B}"/>
                  </a:ext>
                </a:extLst>
              </p:cNvPr>
              <p:cNvSpPr/>
              <p:nvPr/>
            </p:nvSpPr>
            <p:spPr>
              <a:xfrm>
                <a:off x="1193305" y="2416165"/>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riangle 87">
                <a:extLst>
                  <a:ext uri="{FF2B5EF4-FFF2-40B4-BE49-F238E27FC236}">
                    <a16:creationId xmlns:a16="http://schemas.microsoft.com/office/drawing/2014/main" id="{7964A58F-FE2A-DA4C-9537-FBCCB87FF2AC}"/>
                  </a:ext>
                </a:extLst>
              </p:cNvPr>
              <p:cNvSpPr/>
              <p:nvPr/>
            </p:nvSpPr>
            <p:spPr>
              <a:xfrm rot="1308284">
                <a:off x="1422738" y="2209099"/>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iangle 88">
                <a:extLst>
                  <a:ext uri="{FF2B5EF4-FFF2-40B4-BE49-F238E27FC236}">
                    <a16:creationId xmlns:a16="http://schemas.microsoft.com/office/drawing/2014/main" id="{C5D0EEF1-CCE5-E444-9B71-7707E65D03A8}"/>
                  </a:ext>
                </a:extLst>
              </p:cNvPr>
              <p:cNvSpPr/>
              <p:nvPr/>
            </p:nvSpPr>
            <p:spPr>
              <a:xfrm rot="20583429">
                <a:off x="921376" y="2555632"/>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iangle 89">
                <a:extLst>
                  <a:ext uri="{FF2B5EF4-FFF2-40B4-BE49-F238E27FC236}">
                    <a16:creationId xmlns:a16="http://schemas.microsoft.com/office/drawing/2014/main" id="{B7D0B2FC-4E9D-D349-912F-0A21CEEC8230}"/>
                  </a:ext>
                </a:extLst>
              </p:cNvPr>
              <p:cNvSpPr/>
              <p:nvPr/>
            </p:nvSpPr>
            <p:spPr>
              <a:xfrm rot="5577350">
                <a:off x="1611975" y="2513377"/>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5859E044-5E17-3942-BB88-3431CE8738B8}"/>
                  </a:ext>
                </a:extLst>
              </p:cNvPr>
              <p:cNvSpPr/>
              <p:nvPr/>
            </p:nvSpPr>
            <p:spPr>
              <a:xfrm rot="15858006">
                <a:off x="1251115" y="2785375"/>
                <a:ext cx="218941" cy="18982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C403A82C-2926-B240-BD6D-BE61FB9F3009}"/>
                </a:ext>
              </a:extLst>
            </p:cNvPr>
            <p:cNvGrpSpPr/>
            <p:nvPr/>
          </p:nvGrpSpPr>
          <p:grpSpPr>
            <a:xfrm>
              <a:off x="1985795" y="4320634"/>
              <a:ext cx="996881" cy="1192362"/>
              <a:chOff x="1985795" y="4320634"/>
              <a:chExt cx="996881" cy="1192362"/>
            </a:xfrm>
          </p:grpSpPr>
          <p:sp>
            <p:nvSpPr>
              <p:cNvPr id="96" name="6-Point Star 95">
                <a:extLst>
                  <a:ext uri="{FF2B5EF4-FFF2-40B4-BE49-F238E27FC236}">
                    <a16:creationId xmlns:a16="http://schemas.microsoft.com/office/drawing/2014/main" id="{14AEAF19-F2AB-9A4F-9982-F2B714F25827}"/>
                  </a:ext>
                </a:extLst>
              </p:cNvPr>
              <p:cNvSpPr/>
              <p:nvPr/>
            </p:nvSpPr>
            <p:spPr>
              <a:xfrm>
                <a:off x="1985795" y="4635150"/>
                <a:ext cx="452157" cy="505072"/>
              </a:xfrm>
              <a:prstGeom prst="star6">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6-Point Star 96">
                <a:extLst>
                  <a:ext uri="{FF2B5EF4-FFF2-40B4-BE49-F238E27FC236}">
                    <a16:creationId xmlns:a16="http://schemas.microsoft.com/office/drawing/2014/main" id="{889A7FC5-AC92-F34F-A500-E17A40E510CB}"/>
                  </a:ext>
                </a:extLst>
              </p:cNvPr>
              <p:cNvSpPr/>
              <p:nvPr/>
            </p:nvSpPr>
            <p:spPr>
              <a:xfrm rot="20477313">
                <a:off x="2396276" y="5007924"/>
                <a:ext cx="452157" cy="505072"/>
              </a:xfrm>
              <a:prstGeom prst="star6">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6-Point Star 97">
                <a:extLst>
                  <a:ext uri="{FF2B5EF4-FFF2-40B4-BE49-F238E27FC236}">
                    <a16:creationId xmlns:a16="http://schemas.microsoft.com/office/drawing/2014/main" id="{026E56BE-A651-4F4A-9D51-00830C2BDA9D}"/>
                  </a:ext>
                </a:extLst>
              </p:cNvPr>
              <p:cNvSpPr/>
              <p:nvPr/>
            </p:nvSpPr>
            <p:spPr>
              <a:xfrm rot="1588488">
                <a:off x="2530519" y="4320634"/>
                <a:ext cx="452157" cy="505072"/>
              </a:xfrm>
              <a:prstGeom prst="star6">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2DED70B9-7A32-4747-A2B4-4E8033F10DB2}"/>
                </a:ext>
              </a:extLst>
            </p:cNvPr>
            <p:cNvGrpSpPr/>
            <p:nvPr/>
          </p:nvGrpSpPr>
          <p:grpSpPr>
            <a:xfrm>
              <a:off x="3319754" y="4396458"/>
              <a:ext cx="1789044" cy="1175609"/>
              <a:chOff x="2150058" y="709961"/>
              <a:chExt cx="1789044" cy="1175609"/>
            </a:xfrm>
          </p:grpSpPr>
          <p:sp>
            <p:nvSpPr>
              <p:cNvPr id="106" name="Rectangle 105">
                <a:extLst>
                  <a:ext uri="{FF2B5EF4-FFF2-40B4-BE49-F238E27FC236}">
                    <a16:creationId xmlns:a16="http://schemas.microsoft.com/office/drawing/2014/main" id="{3866500A-F26B-1849-9D1E-D4F2348CB4A2}"/>
                  </a:ext>
                </a:extLst>
              </p:cNvPr>
              <p:cNvSpPr/>
              <p:nvPr/>
            </p:nvSpPr>
            <p:spPr>
              <a:xfrm rot="835937">
                <a:off x="2789849" y="709961"/>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DC0874C-B305-3442-87B6-D7AAB02E9E92}"/>
                  </a:ext>
                </a:extLst>
              </p:cNvPr>
              <p:cNvSpPr/>
              <p:nvPr/>
            </p:nvSpPr>
            <p:spPr>
              <a:xfrm rot="21016243">
                <a:off x="2818988" y="716596"/>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8EE1172C-D69B-024D-A619-5740291561E2}"/>
                  </a:ext>
                </a:extLst>
              </p:cNvPr>
              <p:cNvSpPr/>
              <p:nvPr/>
            </p:nvSpPr>
            <p:spPr>
              <a:xfrm rot="267842">
                <a:off x="2150058" y="1123780"/>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F8123EF-4E27-2743-B1F4-2EF35222ED6E}"/>
                  </a:ext>
                </a:extLst>
              </p:cNvPr>
              <p:cNvSpPr/>
              <p:nvPr/>
            </p:nvSpPr>
            <p:spPr>
              <a:xfrm rot="20458187">
                <a:off x="2297254" y="1473782"/>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942C6D5-8857-114C-8DC6-C4E483705D04}"/>
                  </a:ext>
                </a:extLst>
              </p:cNvPr>
              <p:cNvSpPr/>
              <p:nvPr/>
            </p:nvSpPr>
            <p:spPr>
              <a:xfrm rot="3526820">
                <a:off x="2297253" y="1277707"/>
                <a:ext cx="1120114" cy="956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112" name="Chart 111">
            <a:extLst>
              <a:ext uri="{FF2B5EF4-FFF2-40B4-BE49-F238E27FC236}">
                <a16:creationId xmlns:a16="http://schemas.microsoft.com/office/drawing/2014/main" id="{A47FB02F-B3EC-9A49-816A-E7737EF51777}"/>
              </a:ext>
            </a:extLst>
          </p:cNvPr>
          <p:cNvGraphicFramePr/>
          <p:nvPr>
            <p:extLst>
              <p:ext uri="{D42A27DB-BD31-4B8C-83A1-F6EECF244321}">
                <p14:modId xmlns:p14="http://schemas.microsoft.com/office/powerpoint/2010/main" val="3121183394"/>
              </p:ext>
            </p:extLst>
          </p:nvPr>
        </p:nvGraphicFramePr>
        <p:xfrm>
          <a:off x="6678122" y="899115"/>
          <a:ext cx="4831343" cy="2756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3" name="Chart 112">
            <a:extLst>
              <a:ext uri="{FF2B5EF4-FFF2-40B4-BE49-F238E27FC236}">
                <a16:creationId xmlns:a16="http://schemas.microsoft.com/office/drawing/2014/main" id="{EA2D131D-84A9-A247-ADB1-318342747B48}"/>
              </a:ext>
            </a:extLst>
          </p:cNvPr>
          <p:cNvGraphicFramePr/>
          <p:nvPr>
            <p:extLst>
              <p:ext uri="{D42A27DB-BD31-4B8C-83A1-F6EECF244321}">
                <p14:modId xmlns:p14="http://schemas.microsoft.com/office/powerpoint/2010/main" val="2236612028"/>
              </p:ext>
            </p:extLst>
          </p:nvPr>
        </p:nvGraphicFramePr>
        <p:xfrm>
          <a:off x="6665740" y="3940512"/>
          <a:ext cx="4843726" cy="2756079"/>
        </p:xfrm>
        <a:graphic>
          <a:graphicData uri="http://schemas.openxmlformats.org/drawingml/2006/chart">
            <c:chart xmlns:c="http://schemas.openxmlformats.org/drawingml/2006/chart" xmlns:r="http://schemas.openxmlformats.org/officeDocument/2006/relationships" r:id="rId3"/>
          </a:graphicData>
        </a:graphic>
      </p:graphicFrame>
      <p:sp>
        <p:nvSpPr>
          <p:cNvPr id="116" name="TextBox 115">
            <a:extLst>
              <a:ext uri="{FF2B5EF4-FFF2-40B4-BE49-F238E27FC236}">
                <a16:creationId xmlns:a16="http://schemas.microsoft.com/office/drawing/2014/main" id="{0550BC7C-A17D-5F46-9B1A-B71F70832947}"/>
              </a:ext>
            </a:extLst>
          </p:cNvPr>
          <p:cNvSpPr txBox="1"/>
          <p:nvPr/>
        </p:nvSpPr>
        <p:spPr>
          <a:xfrm>
            <a:off x="1702691" y="1056550"/>
            <a:ext cx="1413164" cy="379309"/>
          </a:xfrm>
          <a:prstGeom prst="rect">
            <a:avLst/>
          </a:prstGeom>
          <a:noFill/>
        </p:spPr>
        <p:txBody>
          <a:bodyPr wrap="square" rtlCol="0">
            <a:spAutoFit/>
          </a:bodyPr>
          <a:lstStyle/>
          <a:p>
            <a:r>
              <a:rPr lang="en-US" b="1" dirty="0"/>
              <a:t>Ecosystem A</a:t>
            </a:r>
          </a:p>
        </p:txBody>
      </p:sp>
      <p:sp>
        <p:nvSpPr>
          <p:cNvPr id="117" name="TextBox 67">
            <a:extLst>
              <a:ext uri="{FF2B5EF4-FFF2-40B4-BE49-F238E27FC236}">
                <a16:creationId xmlns:a16="http://schemas.microsoft.com/office/drawing/2014/main" id="{F48AD636-51A7-7142-871B-0E7910646F87}"/>
              </a:ext>
            </a:extLst>
          </p:cNvPr>
          <p:cNvSpPr txBox="1"/>
          <p:nvPr/>
        </p:nvSpPr>
        <p:spPr>
          <a:xfrm>
            <a:off x="1702691" y="4129031"/>
            <a:ext cx="1413164" cy="3793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Ecosystem B</a:t>
            </a:r>
          </a:p>
        </p:txBody>
      </p:sp>
      <p:sp>
        <p:nvSpPr>
          <p:cNvPr id="118" name="TextBox 117">
            <a:extLst>
              <a:ext uri="{FF2B5EF4-FFF2-40B4-BE49-F238E27FC236}">
                <a16:creationId xmlns:a16="http://schemas.microsoft.com/office/drawing/2014/main" id="{70CFDC17-7ADA-DC41-ADB2-61E87F10FD80}"/>
              </a:ext>
            </a:extLst>
          </p:cNvPr>
          <p:cNvSpPr txBox="1"/>
          <p:nvPr/>
        </p:nvSpPr>
        <p:spPr>
          <a:xfrm>
            <a:off x="3298973" y="310046"/>
            <a:ext cx="1475954" cy="400110"/>
          </a:xfrm>
          <a:prstGeom prst="rect">
            <a:avLst/>
          </a:prstGeom>
          <a:noFill/>
        </p:spPr>
        <p:txBody>
          <a:bodyPr wrap="square" rtlCol="0">
            <a:spAutoFit/>
          </a:bodyPr>
          <a:lstStyle/>
          <a:p>
            <a:r>
              <a:rPr lang="en-US" sz="2000" b="1" dirty="0"/>
              <a:t>Abundance</a:t>
            </a:r>
          </a:p>
        </p:txBody>
      </p:sp>
      <p:sp>
        <p:nvSpPr>
          <p:cNvPr id="119" name="TextBox 118">
            <a:extLst>
              <a:ext uri="{FF2B5EF4-FFF2-40B4-BE49-F238E27FC236}">
                <a16:creationId xmlns:a16="http://schemas.microsoft.com/office/drawing/2014/main" id="{04452D06-BD1A-E747-A990-BF0C521EACF2}"/>
              </a:ext>
            </a:extLst>
          </p:cNvPr>
          <p:cNvSpPr txBox="1"/>
          <p:nvPr/>
        </p:nvSpPr>
        <p:spPr>
          <a:xfrm>
            <a:off x="7930472" y="310046"/>
            <a:ext cx="2301876" cy="400110"/>
          </a:xfrm>
          <a:prstGeom prst="rect">
            <a:avLst/>
          </a:prstGeom>
          <a:noFill/>
        </p:spPr>
        <p:txBody>
          <a:bodyPr wrap="square" rtlCol="0">
            <a:spAutoFit/>
          </a:bodyPr>
          <a:lstStyle/>
          <a:p>
            <a:r>
              <a:rPr lang="en-US" sz="2000" b="1" dirty="0"/>
              <a:t>Relative Abundance</a:t>
            </a:r>
          </a:p>
        </p:txBody>
      </p:sp>
    </p:spTree>
    <p:extLst>
      <p:ext uri="{BB962C8B-B14F-4D97-AF65-F5344CB8AC3E}">
        <p14:creationId xmlns:p14="http://schemas.microsoft.com/office/powerpoint/2010/main" val="268902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8E50C-D319-E047-8352-F8392BC435B3}"/>
              </a:ext>
            </a:extLst>
          </p:cNvPr>
          <p:cNvPicPr>
            <a:picLocks noChangeAspect="1"/>
          </p:cNvPicPr>
          <p:nvPr/>
        </p:nvPicPr>
        <p:blipFill>
          <a:blip r:embed="rId2"/>
          <a:srcRect/>
          <a:stretch/>
        </p:blipFill>
        <p:spPr>
          <a:xfrm>
            <a:off x="1812036" y="0"/>
            <a:ext cx="8567928" cy="6858000"/>
          </a:xfrm>
          <a:prstGeom prst="rect">
            <a:avLst/>
          </a:prstGeom>
        </p:spPr>
      </p:pic>
    </p:spTree>
    <p:extLst>
      <p:ext uri="{BB962C8B-B14F-4D97-AF65-F5344CB8AC3E}">
        <p14:creationId xmlns:p14="http://schemas.microsoft.com/office/powerpoint/2010/main" val="127785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dirty="0"/>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Fig. 4 </a:t>
            </a:r>
            <a:r>
              <a:rPr lang="en-US" sz="2000" dirty="0"/>
              <a:t>Analysis of the global gut microbiota data in genus level. </a:t>
            </a:r>
            <a:r>
              <a:rPr lang="en-US" sz="2000" b="1" dirty="0"/>
              <a:t>a</a:t>
            </a:r>
            <a:r>
              <a:rPr lang="en-US" sz="2000" dirty="0"/>
              <a:t> First two non-metric multidimensional scaling (NMDS) coordinates to evaluate the performance of various normalization methods (ANCOM-BC, CSS, MED, UQ, TMM, and TSS) applied on Malawi and Venezuela samples. The normalization method used in ANCOM-BC appears to provide best separation between Malawi and Venezuela samples. CSS and MED also distinguish samples nicely which is in line with our findings using synthetic data shown in Fig. 3a, Supplementary Fig. S1a, S2a.   </a:t>
            </a:r>
            <a:r>
              <a:rPr lang="en-US" sz="2000" b="1" dirty="0"/>
              <a:t>b</a:t>
            </a:r>
            <a:r>
              <a:rPr lang="en-US" sz="2000" dirty="0"/>
              <a:t> Venn Diagrams representing consistency of differentially abundant genera identified by ANCOM-BC, ANCOM and Differential Ranking (DR). We compare the abundance data of (1) Malawi vs US, (2) Venezuela vs US, and (3) Malawi vs Venezuela.  ANCOM-BC and ANCOM generally have large overlap of significant genera, while in the case of Malawi vs Venezuela comparison, there were more taxa uniquely identified by DR.</a:t>
            </a:r>
          </a:p>
        </p:txBody>
      </p:sp>
    </p:spTree>
    <p:extLst>
      <p:ext uri="{BB962C8B-B14F-4D97-AF65-F5344CB8AC3E}">
        <p14:creationId xmlns:p14="http://schemas.microsoft.com/office/powerpoint/2010/main" val="26725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2EB235-5D06-ED4C-BF31-F9106CA6A18B}"/>
              </a:ext>
            </a:extLst>
          </p:cNvPr>
          <p:cNvPicPr>
            <a:picLocks noGrp="1" noChangeAspect="1"/>
          </p:cNvPicPr>
          <p:nvPr>
            <p:ph idx="1"/>
          </p:nvPr>
        </p:nvPicPr>
        <p:blipFill>
          <a:blip r:embed="rId2"/>
          <a:srcRect/>
          <a:stretch/>
        </p:blipFill>
        <p:spPr>
          <a:xfrm>
            <a:off x="643467" y="702733"/>
            <a:ext cx="10905066" cy="5452533"/>
          </a:xfrm>
          <a:prstGeom prst="rect">
            <a:avLst/>
          </a:prstGeom>
        </p:spPr>
      </p:pic>
    </p:spTree>
    <p:extLst>
      <p:ext uri="{BB962C8B-B14F-4D97-AF65-F5344CB8AC3E}">
        <p14:creationId xmlns:p14="http://schemas.microsoft.com/office/powerpoint/2010/main" val="175503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A92757-3BB0-1641-93A7-B450F80C95B7}"/>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160054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dirty="0"/>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Fig. 5 </a:t>
            </a:r>
            <a:r>
              <a:rPr lang="en-US" sz="2000" dirty="0"/>
              <a:t>Analysis of the global </a:t>
            </a:r>
            <a:r>
              <a:rPr lang="en-US" sz="2000"/>
              <a:t>gut microbiota data </a:t>
            </a:r>
            <a:r>
              <a:rPr lang="en-US" sz="2000" dirty="0"/>
              <a:t>in phylum level</a:t>
            </a:r>
            <a:r>
              <a:rPr lang="en-US" sz="2000" b="1" dirty="0"/>
              <a:t>. a</a:t>
            </a:r>
            <a:r>
              <a:rPr lang="en-US" sz="2000" dirty="0"/>
              <a:t> Pairwise differential abundance analyses stratified by age using ANCOM-BC: Infants (at most 2 years), and adults (between 18 and 40). Phyla </a:t>
            </a:r>
            <a:r>
              <a:rPr lang="en-US" sz="2000" dirty="0" err="1"/>
              <a:t>Acidobacteria</a:t>
            </a:r>
            <a:r>
              <a:rPr lang="en-US" sz="2000" dirty="0"/>
              <a:t> and </a:t>
            </a:r>
            <a:r>
              <a:rPr lang="en-US" sz="2000" dirty="0" err="1"/>
              <a:t>Chloroflexi</a:t>
            </a:r>
            <a:r>
              <a:rPr lang="en-US" sz="2000" dirty="0"/>
              <a:t> not represented in the plot since they were present only in Venezuela samples. Effect size (in log scale) and Bonferroni adjusted 95% confidence interval bars provided. (*) significant at 5% level of significance, (**) significant at 1% level of significance, and (***) significant at 0.1% level of significance. Diamonds on top of some bars indicate structural zeros. </a:t>
            </a:r>
            <a:r>
              <a:rPr lang="en-US" sz="2000" b="1" dirty="0"/>
              <a:t>b</a:t>
            </a:r>
            <a:r>
              <a:rPr lang="en-US" sz="2000" dirty="0"/>
              <a:t> Pairwise tests using ANCOM-BC for the equality of mean log ratio of Bacteroidetes to Firmicutes stratified by age. Viewing the panel </a:t>
            </a:r>
            <a:r>
              <a:rPr lang="en-US" sz="2000" b="1" dirty="0"/>
              <a:t>b</a:t>
            </a:r>
            <a:r>
              <a:rPr lang="en-US" sz="2000" dirty="0"/>
              <a:t> and Supplementary Table S1 together, lower BMI seems to be associated with higher levels of the Bacteroidetes to Firmicutes ratio, a result widely acknowledged in the literature. </a:t>
            </a:r>
          </a:p>
        </p:txBody>
      </p:sp>
    </p:spTree>
    <p:extLst>
      <p:ext uri="{BB962C8B-B14F-4D97-AF65-F5344CB8AC3E}">
        <p14:creationId xmlns:p14="http://schemas.microsoft.com/office/powerpoint/2010/main" val="360075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5E8899-956A-FB44-8FBA-573B12AB0969}"/>
              </a:ext>
            </a:extLst>
          </p:cNvPr>
          <p:cNvPicPr>
            <a:picLocks noGrp="1" noChangeAspect="1"/>
          </p:cNvPicPr>
          <p:nvPr>
            <p:ph idx="1"/>
          </p:nvPr>
        </p:nvPicPr>
        <p:blipFill>
          <a:blip r:embed="rId2"/>
          <a:srcRect/>
          <a:stretch/>
        </p:blipFill>
        <p:spPr>
          <a:xfrm>
            <a:off x="2615940" y="643466"/>
            <a:ext cx="6960119" cy="5571066"/>
          </a:xfrm>
          <a:prstGeom prst="rect">
            <a:avLst/>
          </a:prstGeom>
        </p:spPr>
      </p:pic>
    </p:spTree>
    <p:extLst>
      <p:ext uri="{BB962C8B-B14F-4D97-AF65-F5344CB8AC3E}">
        <p14:creationId xmlns:p14="http://schemas.microsoft.com/office/powerpoint/2010/main" val="393160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0F4FAA-44E3-7F41-AADC-5805B1578800}"/>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249859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F842D1-7872-4247-81DF-A0A77CA9031C}"/>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1032027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dirty="0"/>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Supplementary Fig. 1 </a:t>
            </a:r>
            <a:r>
              <a:rPr lang="en-US" sz="2000" dirty="0"/>
              <a:t>Bias, FDR and power comparisons using synthetic data with the presence of moderate variable sampling fractions. </a:t>
            </a:r>
            <a:r>
              <a:rPr lang="en-US" sz="2000" b="1" dirty="0"/>
              <a:t>a </a:t>
            </a:r>
            <a:r>
              <a:rPr lang="en-US" sz="2000" dirty="0"/>
              <a:t>Box-plot of centered deviance (centered difference between true sampling fraction and its corresponding estimate) for each specimen. UQ and TMM have the largest variance, MED and CSS have larger variance compared to ANCOM-BC, TSS has the least. As compared to Fig. 3a, the separation of centered deviance shown by TSS is slightly reduced since the variability of sampling fractions is smaller in this simulation data. </a:t>
            </a:r>
            <a:r>
              <a:rPr lang="en-US" sz="2000" b="1" dirty="0"/>
              <a:t>b, c</a:t>
            </a:r>
            <a:r>
              <a:rPr lang="en-US" sz="2000" dirty="0"/>
              <a:t> The False Discovery Rate (FDR) and power of various methods, respectively. The Y-axis denotes patterns of proportion of differential abundant taxa. Results show that ANCOM, ANCOM-BC and the simple Wilcoxon test control the FDR under the nominal level (5%) while maintaining power comparable to other methods in this simulation setting. Gaussian model version of metagenomeSeq has highly inflated FDR, while the log Gaussian version has substantial loss of power, sometimes well below 5%. Other than ANCOM-BC and ANCOM, as the sample size within each group increases, so does the FDR for all other existing methods. Simulation details could be found at Supplementary Information.</a:t>
            </a:r>
          </a:p>
        </p:txBody>
      </p:sp>
    </p:spTree>
    <p:extLst>
      <p:ext uri="{BB962C8B-B14F-4D97-AF65-F5344CB8AC3E}">
        <p14:creationId xmlns:p14="http://schemas.microsoft.com/office/powerpoint/2010/main" val="190620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5E8899-956A-FB44-8FBA-573B12AB0969}"/>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184021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Fig. 1</a:t>
            </a:r>
            <a:r>
              <a:rPr lang="en-US" sz="2000" dirty="0"/>
              <a:t> It is important to draw distinctions between abundances and relative abundances in a unit volume of an ecosystem. As shown in this figure, all taxa may be identically abundant in a unit volume of two ecosystems, except for one differentially abundant taxon (the green variety). Due to this one differentially abundant taxon, the two ecosystems may differ in the relative abundance of all taxa. Thus, a single pathogen may alter the relative abundances of all remaining taxa between two otherwise identical ecosystems. A researcher may not only be interested in knowing if the mean relative abundance of a taxon is different between two ecosystems but, may also want to know if the abundance of a taxon is different in a unit volume of two ecosystems.</a:t>
            </a:r>
          </a:p>
        </p:txBody>
      </p:sp>
    </p:spTree>
    <p:extLst>
      <p:ext uri="{BB962C8B-B14F-4D97-AF65-F5344CB8AC3E}">
        <p14:creationId xmlns:p14="http://schemas.microsoft.com/office/powerpoint/2010/main" val="2062472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8C6BDEF-FB22-FB44-BF05-697FA1320576}"/>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154749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1F9ED3-2235-684C-AAE1-57D9BBA6A570}"/>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2994666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dirty="0"/>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Supplementary Fig. 2 </a:t>
            </a:r>
            <a:r>
              <a:rPr lang="en-US" sz="2000" dirty="0"/>
              <a:t>Bias, FDR and power comparisons using synthetic data with the presence of small variable sampling fractions. </a:t>
            </a:r>
            <a:r>
              <a:rPr lang="en-US" sz="2000" b="1" dirty="0"/>
              <a:t>a </a:t>
            </a:r>
            <a:r>
              <a:rPr lang="en-US" sz="2000" dirty="0"/>
              <a:t>Box-plot of centered deviance (centered difference between true sampling fraction and its corresponding estimate) for each specimen. UQ and TMM have the largest variance, MED and CSS have larger variance compared to ANCOM-BC, TSS has the least. As compared to Fig. 3a and Supplementary Fig. S1a, the separation of centered deviance shown by TSS is gone as the total microbial loads are balanced and the variability of sampling fractions is small in this simulation data. </a:t>
            </a:r>
            <a:r>
              <a:rPr lang="en-US" sz="2000" b="1" dirty="0"/>
              <a:t>b, c</a:t>
            </a:r>
            <a:r>
              <a:rPr lang="en-US" sz="2000" dirty="0"/>
              <a:t> The False Discovery Rate (FDR) and power of various methods, respectively. The Y-axis denotes patterns of proportion of differential abundant taxa. Results show that ANCOM, ANCOM-BC, simple Wilcoxon test and metagenomeSeq using zero-inflated Gaussian mixture model control the FDR under the nominal level (5%) while maintaining power comparable to other methods in this simulation setting. The log Gaussian version of metagenomeSeq has substantial loss of power, sometimes well below 5%. Other than ANCOM-BC and ANCOM, as the sample size within each group increases, so does the FDR for all other existing methods. Simulation details could be found at Supplementary Information.</a:t>
            </a:r>
          </a:p>
        </p:txBody>
      </p:sp>
    </p:spTree>
    <p:extLst>
      <p:ext uri="{BB962C8B-B14F-4D97-AF65-F5344CB8AC3E}">
        <p14:creationId xmlns:p14="http://schemas.microsoft.com/office/powerpoint/2010/main" val="2981126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F275-8716-3543-BDFD-9580E7C752C0}"/>
              </a:ext>
            </a:extLst>
          </p:cNvPr>
          <p:cNvSpPr>
            <a:spLocks noGrp="1"/>
          </p:cNvSpPr>
          <p:nvPr>
            <p:ph type="title"/>
          </p:nvPr>
        </p:nvSpPr>
        <p:spPr/>
        <p:txBody>
          <a:bodyPr/>
          <a:lstStyle/>
          <a:p>
            <a:r>
              <a:rPr lang="en-US" dirty="0"/>
              <a:t>Supplementary Table 1 (Attached Excel File)</a:t>
            </a:r>
          </a:p>
        </p:txBody>
      </p:sp>
      <p:sp>
        <p:nvSpPr>
          <p:cNvPr id="3" name="Content Placeholder 2">
            <a:extLst>
              <a:ext uri="{FF2B5EF4-FFF2-40B4-BE49-F238E27FC236}">
                <a16:creationId xmlns:a16="http://schemas.microsoft.com/office/drawing/2014/main" id="{874E7926-889D-EA43-8CA1-C8BBA52CAB6F}"/>
              </a:ext>
            </a:extLst>
          </p:cNvPr>
          <p:cNvSpPr>
            <a:spLocks noGrp="1"/>
          </p:cNvSpPr>
          <p:nvPr>
            <p:ph idx="1"/>
          </p:nvPr>
        </p:nvSpPr>
        <p:spPr/>
        <p:txBody>
          <a:bodyPr>
            <a:normAutofit/>
          </a:bodyPr>
          <a:lstStyle/>
          <a:p>
            <a:r>
              <a:rPr lang="en-US" sz="2000" b="1" dirty="0"/>
              <a:t>Supplementary Table 1</a:t>
            </a:r>
            <a:r>
              <a:rPr lang="en-US" sz="2000" dirty="0"/>
              <a:t> Results of pairwise differential abundance analyses stratified by age: infants (at most 2 years), and adults (between 18 and 40) using the global gut microbiota data. Differential abundance analyses were performed at the phylum level of the taxonomy. Effect size (in log scale) and Bonferroni adjusted 95% confidence intervals provided. Presence of structural zero is denoted by 1 in the corresponding column and the taxon would be declared as differential abundant automatically (with infinite effect size, zero standard error, and zero q-value).</a:t>
            </a:r>
          </a:p>
        </p:txBody>
      </p:sp>
    </p:spTree>
    <p:extLst>
      <p:ext uri="{BB962C8B-B14F-4D97-AF65-F5344CB8AC3E}">
        <p14:creationId xmlns:p14="http://schemas.microsoft.com/office/powerpoint/2010/main" val="43927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FF202B7-F2DC-BE4C-B328-3D273EF9C752}"/>
              </a:ext>
            </a:extLst>
          </p:cNvPr>
          <p:cNvGraphicFramePr>
            <a:graphicFrameLocks noGrp="1"/>
          </p:cNvGraphicFramePr>
          <p:nvPr>
            <p:ph idx="1"/>
            <p:extLst>
              <p:ext uri="{D42A27DB-BD31-4B8C-83A1-F6EECF244321}">
                <p14:modId xmlns:p14="http://schemas.microsoft.com/office/powerpoint/2010/main" val="1475003486"/>
              </p:ext>
            </p:extLst>
          </p:nvPr>
        </p:nvGraphicFramePr>
        <p:xfrm>
          <a:off x="2476456" y="753110"/>
          <a:ext cx="7239088" cy="5584200"/>
        </p:xfrm>
        <a:graphic>
          <a:graphicData uri="http://schemas.openxmlformats.org/drawingml/2006/table">
            <a:tbl>
              <a:tblPr firstRow="1" firstCol="1" bandRow="1">
                <a:tableStyleId>{2D5ABB26-0587-4C30-8999-92F81FD0307C}</a:tableStyleId>
              </a:tblPr>
              <a:tblGrid>
                <a:gridCol w="1809226">
                  <a:extLst>
                    <a:ext uri="{9D8B030D-6E8A-4147-A177-3AD203B41FA5}">
                      <a16:colId xmlns:a16="http://schemas.microsoft.com/office/drawing/2014/main" val="2296762254"/>
                    </a:ext>
                  </a:extLst>
                </a:gridCol>
                <a:gridCol w="1809954">
                  <a:extLst>
                    <a:ext uri="{9D8B030D-6E8A-4147-A177-3AD203B41FA5}">
                      <a16:colId xmlns:a16="http://schemas.microsoft.com/office/drawing/2014/main" val="2599718510"/>
                    </a:ext>
                  </a:extLst>
                </a:gridCol>
                <a:gridCol w="1809954">
                  <a:extLst>
                    <a:ext uri="{9D8B030D-6E8A-4147-A177-3AD203B41FA5}">
                      <a16:colId xmlns:a16="http://schemas.microsoft.com/office/drawing/2014/main" val="3744974917"/>
                    </a:ext>
                  </a:extLst>
                </a:gridCol>
                <a:gridCol w="1809954">
                  <a:extLst>
                    <a:ext uri="{9D8B030D-6E8A-4147-A177-3AD203B41FA5}">
                      <a16:colId xmlns:a16="http://schemas.microsoft.com/office/drawing/2014/main" val="3255471672"/>
                    </a:ext>
                  </a:extLst>
                </a:gridCol>
              </a:tblGrid>
              <a:tr h="207207">
                <a:tc gridSpan="4">
                  <a:txBody>
                    <a:bodyPr/>
                    <a:lstStyle/>
                    <a:p>
                      <a:pPr marL="0" marR="0" algn="ctr">
                        <a:lnSpc>
                          <a:spcPct val="107000"/>
                        </a:lnSpc>
                        <a:spcBef>
                          <a:spcPts val="0"/>
                        </a:spcBef>
                        <a:spcAft>
                          <a:spcPts val="0"/>
                        </a:spcAft>
                      </a:pPr>
                      <a:r>
                        <a:rPr lang="en-US" sz="1600" b="1" dirty="0">
                          <a:effectLst/>
                        </a:rPr>
                        <a:t>Infants (Age &lt;= 2)</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5882805"/>
                  </a:ext>
                </a:extLst>
              </a:tr>
              <a:tr h="207207">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rPr>
                        <a:t>Malawi (n = 56)</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rPr>
                        <a:t>The US (n = 49)</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rPr>
                        <a:t>Venezuela (n = 28)</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170585"/>
                  </a:ext>
                </a:extLst>
              </a:tr>
              <a:tr h="207207">
                <a:tc>
                  <a:txBody>
                    <a:bodyPr/>
                    <a:lstStyle/>
                    <a:p>
                      <a:pPr marL="0" marR="0">
                        <a:lnSpc>
                          <a:spcPct val="107000"/>
                        </a:lnSpc>
                        <a:spcBef>
                          <a:spcPts val="0"/>
                        </a:spcBef>
                        <a:spcAft>
                          <a:spcPts val="0"/>
                        </a:spcAft>
                      </a:pPr>
                      <a:r>
                        <a:rPr lang="en-US" sz="1600" b="1" dirty="0">
                          <a:effectLst/>
                        </a:rPr>
                        <a:t>Age</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T w="12700" cap="flat" cmpd="sng" algn="ctr">
                      <a:solidFill>
                        <a:schemeClr val="tx1"/>
                      </a:solidFill>
                      <a:prstDash val="solid"/>
                      <a:round/>
                      <a:headEnd type="none" w="med" len="med"/>
                      <a:tailEnd type="none" w="med" len="med"/>
                    </a:lnT>
                  </a:tcPr>
                </a:tc>
                <a:tc gridSpan="3">
                  <a:txBody>
                    <a:bodyPr/>
                    <a:lstStyle/>
                    <a:p>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168628"/>
                  </a:ext>
                </a:extLst>
              </a:tr>
              <a:tr h="207207">
                <a:tc>
                  <a:txBody>
                    <a:bodyPr/>
                    <a:lstStyle/>
                    <a:p>
                      <a:pPr marL="0" marR="0">
                        <a:lnSpc>
                          <a:spcPct val="107000"/>
                        </a:lnSpc>
                        <a:spcBef>
                          <a:spcPts val="0"/>
                        </a:spcBef>
                        <a:spcAft>
                          <a:spcPts val="0"/>
                        </a:spcAft>
                      </a:pPr>
                      <a:r>
                        <a:rPr lang="en-US" sz="1600" dirty="0">
                          <a:effectLst/>
                        </a:rPr>
                        <a:t>Min</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0.033</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0.083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0.250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01918333"/>
                  </a:ext>
                </a:extLst>
              </a:tr>
              <a:tr h="207207">
                <a:tc>
                  <a:txBody>
                    <a:bodyPr/>
                    <a:lstStyle/>
                    <a:p>
                      <a:pPr marL="0" marR="0">
                        <a:lnSpc>
                          <a:spcPct val="107000"/>
                        </a:lnSpc>
                        <a:spcBef>
                          <a:spcPts val="0"/>
                        </a:spcBef>
                        <a:spcAft>
                          <a:spcPts val="0"/>
                        </a:spcAft>
                      </a:pPr>
                      <a:r>
                        <a:rPr lang="en-US" sz="1600" dirty="0">
                          <a:effectLst/>
                        </a:rPr>
                        <a:t>Max</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2.0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286437161"/>
                  </a:ext>
                </a:extLst>
              </a:tr>
              <a:tr h="207207">
                <a:tc>
                  <a:txBody>
                    <a:bodyPr/>
                    <a:lstStyle/>
                    <a:p>
                      <a:pPr marL="0" marR="0">
                        <a:lnSpc>
                          <a:spcPct val="107000"/>
                        </a:lnSpc>
                        <a:spcBef>
                          <a:spcPts val="0"/>
                        </a:spcBef>
                        <a:spcAft>
                          <a:spcPts val="0"/>
                        </a:spcAft>
                      </a:pPr>
                      <a:r>
                        <a:rPr lang="en-US" sz="1600" dirty="0">
                          <a:effectLst/>
                        </a:rPr>
                        <a:t>Mean (SD)</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0.99 (0.63)</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0.55 (0.42)</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1.1 (0.58)</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3403097055"/>
                  </a:ext>
                </a:extLst>
              </a:tr>
              <a:tr h="207207">
                <a:tc gridSpan="4">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51455286"/>
                  </a:ext>
                </a:extLst>
              </a:tr>
              <a:tr h="207207">
                <a:tc>
                  <a:txBody>
                    <a:bodyPr/>
                    <a:lstStyle/>
                    <a:p>
                      <a:pPr marL="0" marR="0">
                        <a:lnSpc>
                          <a:spcPct val="107000"/>
                        </a:lnSpc>
                        <a:spcBef>
                          <a:spcPts val="0"/>
                        </a:spcBef>
                        <a:spcAft>
                          <a:spcPts val="0"/>
                        </a:spcAft>
                      </a:pPr>
                      <a:r>
                        <a:rPr lang="en-US" sz="1600" b="1" dirty="0">
                          <a:effectLst/>
                        </a:rPr>
                        <a:t>BMI</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306865785"/>
                  </a:ext>
                </a:extLst>
              </a:tr>
              <a:tr h="207207">
                <a:tc>
                  <a:txBody>
                    <a:bodyPr/>
                    <a:lstStyle/>
                    <a:p>
                      <a:pPr marL="0" marR="0">
                        <a:lnSpc>
                          <a:spcPct val="107000"/>
                        </a:lnSpc>
                        <a:spcBef>
                          <a:spcPts val="0"/>
                        </a:spcBef>
                        <a:spcAft>
                          <a:spcPts val="0"/>
                        </a:spcAft>
                      </a:pPr>
                      <a:r>
                        <a:rPr lang="en-US" sz="1600" dirty="0">
                          <a:effectLst/>
                        </a:rPr>
                        <a:t>Min</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11</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14</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14</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25360526"/>
                  </a:ext>
                </a:extLst>
              </a:tr>
              <a:tr h="207207">
                <a:tc>
                  <a:txBody>
                    <a:bodyPr/>
                    <a:lstStyle/>
                    <a:p>
                      <a:pPr marL="0" marR="0">
                        <a:lnSpc>
                          <a:spcPct val="107000"/>
                        </a:lnSpc>
                        <a:spcBef>
                          <a:spcPts val="0"/>
                        </a:spcBef>
                        <a:spcAft>
                          <a:spcPts val="0"/>
                        </a:spcAft>
                      </a:pPr>
                      <a:r>
                        <a:rPr lang="en-US" sz="1600">
                          <a:effectLst/>
                        </a:rPr>
                        <a:t>Max</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22</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24</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19</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2374199404"/>
                  </a:ext>
                </a:extLst>
              </a:tr>
              <a:tr h="207207">
                <a:tc>
                  <a:txBody>
                    <a:bodyPr/>
                    <a:lstStyle/>
                    <a:p>
                      <a:pPr marL="0" marR="0">
                        <a:lnSpc>
                          <a:spcPct val="107000"/>
                        </a:lnSpc>
                        <a:spcBef>
                          <a:spcPts val="0"/>
                        </a:spcBef>
                        <a:spcAft>
                          <a:spcPts val="0"/>
                        </a:spcAft>
                      </a:pPr>
                      <a:r>
                        <a:rPr lang="en-US" sz="1600">
                          <a:effectLst/>
                        </a:rPr>
                        <a:t>Mean (SD)</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16 (1.9)</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18 (3.4)</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16 (1.4)</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272415564"/>
                  </a:ext>
                </a:extLst>
              </a:tr>
              <a:tr h="207207">
                <a:tc gridSpan="4">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417712"/>
                  </a:ext>
                </a:extLst>
              </a:tr>
              <a:tr h="207207">
                <a:tc>
                  <a:txBody>
                    <a:bodyPr/>
                    <a:lstStyle/>
                    <a:p>
                      <a:pPr marL="0" marR="0">
                        <a:lnSpc>
                          <a:spcPct val="107000"/>
                        </a:lnSpc>
                        <a:spcBef>
                          <a:spcPts val="0"/>
                        </a:spcBef>
                        <a:spcAft>
                          <a:spcPts val="0"/>
                        </a:spcAft>
                      </a:pPr>
                      <a:r>
                        <a:rPr lang="en-US" sz="1600" b="1" dirty="0">
                          <a:effectLst/>
                        </a:rPr>
                        <a:t>Gender (%)</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918928893"/>
                  </a:ext>
                </a:extLst>
              </a:tr>
              <a:tr h="207207">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26 (46)</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26 (53)</a:t>
                      </a:r>
                    </a:p>
                  </a:txBody>
                  <a:tcPr marL="68310" marR="68310" marT="0" marB="0"/>
                </a:tc>
                <a:tc>
                  <a:txBody>
                    <a:bodyPr/>
                    <a:lstStyle/>
                    <a:p>
                      <a:pPr marL="0" marR="0">
                        <a:lnSpc>
                          <a:spcPct val="107000"/>
                        </a:lnSpc>
                        <a:spcBef>
                          <a:spcPts val="0"/>
                        </a:spcBef>
                        <a:spcAft>
                          <a:spcPts val="0"/>
                        </a:spcAft>
                      </a:pPr>
                      <a:r>
                        <a:rPr lang="en-US" sz="1600">
                          <a:effectLst/>
                        </a:rPr>
                        <a:t>10 (36)</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3489966941"/>
                  </a:ext>
                </a:extLst>
              </a:tr>
              <a:tr h="207207">
                <a:tc>
                  <a:txBody>
                    <a:bodyPr/>
                    <a:lstStyle/>
                    <a:p>
                      <a:pPr marL="0" marR="0">
                        <a:lnSpc>
                          <a:spcPct val="107000"/>
                        </a:lnSpc>
                        <a:spcBef>
                          <a:spcPts val="0"/>
                        </a:spcBef>
                        <a:spcAft>
                          <a:spcPts val="0"/>
                        </a:spcAft>
                      </a:pPr>
                      <a:r>
                        <a:rPr lang="en-US" sz="1600">
                          <a:effectLst/>
                        </a:rPr>
                        <a:t>M</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30 (54)</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23 (47)</a:t>
                      </a:r>
                    </a:p>
                  </a:txBody>
                  <a:tcPr marL="68310" marR="68310" marT="0" marB="0"/>
                </a:tc>
                <a:tc>
                  <a:txBody>
                    <a:bodyPr/>
                    <a:lstStyle/>
                    <a:p>
                      <a:pPr marL="0" marR="0">
                        <a:lnSpc>
                          <a:spcPct val="107000"/>
                        </a:lnSpc>
                        <a:spcBef>
                          <a:spcPts val="0"/>
                        </a:spcBef>
                        <a:spcAft>
                          <a:spcPts val="0"/>
                        </a:spcAft>
                      </a:pPr>
                      <a:r>
                        <a:rPr lang="en-US" sz="1600">
                          <a:effectLst/>
                        </a:rPr>
                        <a:t>15 (54)</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697730479"/>
                  </a:ext>
                </a:extLst>
              </a:tr>
              <a:tr h="207207">
                <a:tc>
                  <a:txBody>
                    <a:bodyPr/>
                    <a:lstStyle/>
                    <a:p>
                      <a:pPr marL="0" marR="0">
                        <a:lnSpc>
                          <a:spcPct val="107000"/>
                        </a:lnSpc>
                        <a:spcBef>
                          <a:spcPts val="0"/>
                        </a:spcBef>
                        <a:spcAft>
                          <a:spcPts val="0"/>
                        </a:spcAft>
                      </a:pPr>
                      <a:r>
                        <a:rPr lang="en-US" sz="1600">
                          <a:effectLst/>
                        </a:rPr>
                        <a:t>NA</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0 (0)</a:t>
                      </a:r>
                    </a:p>
                  </a:txBody>
                  <a:tcPr marL="68310" marR="68310" marT="0" marB="0"/>
                </a:tc>
                <a:tc>
                  <a:txBody>
                    <a:bodyPr/>
                    <a:lstStyle/>
                    <a:p>
                      <a:pPr marL="0" marR="0">
                        <a:lnSpc>
                          <a:spcPct val="107000"/>
                        </a:lnSpc>
                        <a:spcBef>
                          <a:spcPts val="0"/>
                        </a:spcBef>
                        <a:spcAft>
                          <a:spcPts val="0"/>
                        </a:spcAft>
                      </a:pPr>
                      <a:r>
                        <a:rPr lang="en-US" sz="1600">
                          <a:effectLst/>
                        </a:rPr>
                        <a:t>3 (11)</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448378027"/>
                  </a:ext>
                </a:extLst>
              </a:tr>
              <a:tr h="207207">
                <a:tc gridSpan="4">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143581"/>
                  </a:ext>
                </a:extLst>
              </a:tr>
              <a:tr h="207207">
                <a:tc>
                  <a:txBody>
                    <a:bodyPr/>
                    <a:lstStyle/>
                    <a:p>
                      <a:pPr marL="0" marR="0">
                        <a:lnSpc>
                          <a:spcPct val="107000"/>
                        </a:lnSpc>
                        <a:spcBef>
                          <a:spcPts val="0"/>
                        </a:spcBef>
                        <a:spcAft>
                          <a:spcPts val="0"/>
                        </a:spcAft>
                      </a:pPr>
                      <a:r>
                        <a:rPr lang="en-US" sz="1600" b="1" dirty="0">
                          <a:effectLst/>
                        </a:rPr>
                        <a:t>Breast-Fed (%)</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148490582"/>
                  </a:ext>
                </a:extLst>
              </a:tr>
              <a:tr h="207207">
                <a:tc>
                  <a:txBody>
                    <a:bodyPr/>
                    <a:lstStyle/>
                    <a:p>
                      <a:pPr marL="0" marR="0">
                        <a:lnSpc>
                          <a:spcPct val="107000"/>
                        </a:lnSpc>
                        <a:spcBef>
                          <a:spcPts val="0"/>
                        </a:spcBef>
                        <a:spcAft>
                          <a:spcPts val="0"/>
                        </a:spcAft>
                      </a:pPr>
                      <a:r>
                        <a:rPr lang="en-US" sz="1600">
                          <a:effectLst/>
                        </a:rPr>
                        <a:t>Y</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56 (100)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10 (20)</a:t>
                      </a:r>
                    </a:p>
                  </a:txBody>
                  <a:tcPr marL="68310" marR="68310" marT="0" marB="0"/>
                </a:tc>
                <a:tc>
                  <a:txBody>
                    <a:bodyPr/>
                    <a:lstStyle/>
                    <a:p>
                      <a:pPr marL="0" marR="0">
                        <a:lnSpc>
                          <a:spcPct val="107000"/>
                        </a:lnSpc>
                        <a:spcBef>
                          <a:spcPts val="0"/>
                        </a:spcBef>
                        <a:spcAft>
                          <a:spcPts val="0"/>
                        </a:spcAft>
                      </a:pPr>
                      <a:r>
                        <a:rPr lang="en-US" sz="1600">
                          <a:effectLst/>
                        </a:rPr>
                        <a:t>28 (100)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949049392"/>
                  </a:ext>
                </a:extLst>
              </a:tr>
              <a:tr h="207207">
                <a:tc>
                  <a:txBody>
                    <a:bodyPr/>
                    <a:lstStyle/>
                    <a:p>
                      <a:pPr marL="0" marR="0">
                        <a:lnSpc>
                          <a:spcPct val="107000"/>
                        </a:lnSpc>
                        <a:spcBef>
                          <a:spcPts val="0"/>
                        </a:spcBef>
                        <a:spcAft>
                          <a:spcPts val="0"/>
                        </a:spcAft>
                      </a:pPr>
                      <a:r>
                        <a:rPr lang="en-US" sz="1600">
                          <a:effectLst/>
                        </a:rPr>
                        <a:t>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27 (55)</a:t>
                      </a:r>
                    </a:p>
                  </a:txBody>
                  <a:tcPr marL="68310" marR="68310"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tc>
                <a:extLst>
                  <a:ext uri="{0D108BD9-81ED-4DB2-BD59-A6C34878D82A}">
                    <a16:rowId xmlns:a16="http://schemas.microsoft.com/office/drawing/2014/main" val="3785264557"/>
                  </a:ext>
                </a:extLst>
              </a:tr>
              <a:tr h="207207">
                <a:tc>
                  <a:txBody>
                    <a:bodyPr/>
                    <a:lstStyle/>
                    <a:p>
                      <a:pPr marL="0" marR="0">
                        <a:lnSpc>
                          <a:spcPct val="107000"/>
                        </a:lnSpc>
                        <a:spcBef>
                          <a:spcPts val="0"/>
                        </a:spcBef>
                        <a:spcAft>
                          <a:spcPts val="0"/>
                        </a:spcAft>
                      </a:pPr>
                      <a:r>
                        <a:rPr lang="en-US" sz="1600" dirty="0">
                          <a:effectLst/>
                        </a:rPr>
                        <a:t>NA</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12 (24)</a:t>
                      </a:r>
                    </a:p>
                  </a:txBody>
                  <a:tcPr marL="68310" marR="68310"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310" marR="6831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921708"/>
                  </a:ext>
                </a:extLst>
              </a:tr>
            </a:tbl>
          </a:graphicData>
        </a:graphic>
      </p:graphicFrame>
    </p:spTree>
    <p:extLst>
      <p:ext uri="{BB962C8B-B14F-4D97-AF65-F5344CB8AC3E}">
        <p14:creationId xmlns:p14="http://schemas.microsoft.com/office/powerpoint/2010/main" val="420574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A5F11DE-3BC0-1241-976A-56E93CB7D9E8}"/>
              </a:ext>
            </a:extLst>
          </p:cNvPr>
          <p:cNvGraphicFramePr>
            <a:graphicFrameLocks noGrp="1"/>
          </p:cNvGraphicFramePr>
          <p:nvPr>
            <p:ph idx="1"/>
            <p:extLst>
              <p:ext uri="{D42A27DB-BD31-4B8C-83A1-F6EECF244321}">
                <p14:modId xmlns:p14="http://schemas.microsoft.com/office/powerpoint/2010/main" val="1994413089"/>
              </p:ext>
            </p:extLst>
          </p:nvPr>
        </p:nvGraphicFramePr>
        <p:xfrm>
          <a:off x="2856454" y="753110"/>
          <a:ext cx="6479091" cy="5351780"/>
        </p:xfrm>
        <a:graphic>
          <a:graphicData uri="http://schemas.openxmlformats.org/drawingml/2006/table">
            <a:tbl>
              <a:tblPr firstRow="1" firstCol="1" bandRow="1">
                <a:tableStyleId>{2D5ABB26-0587-4C30-8999-92F81FD0307C}</a:tableStyleId>
              </a:tblPr>
              <a:tblGrid>
                <a:gridCol w="1619301">
                  <a:extLst>
                    <a:ext uri="{9D8B030D-6E8A-4147-A177-3AD203B41FA5}">
                      <a16:colId xmlns:a16="http://schemas.microsoft.com/office/drawing/2014/main" val="3825124895"/>
                    </a:ext>
                  </a:extLst>
                </a:gridCol>
                <a:gridCol w="1619930">
                  <a:extLst>
                    <a:ext uri="{9D8B030D-6E8A-4147-A177-3AD203B41FA5}">
                      <a16:colId xmlns:a16="http://schemas.microsoft.com/office/drawing/2014/main" val="820113355"/>
                    </a:ext>
                  </a:extLst>
                </a:gridCol>
                <a:gridCol w="1619930">
                  <a:extLst>
                    <a:ext uri="{9D8B030D-6E8A-4147-A177-3AD203B41FA5}">
                      <a16:colId xmlns:a16="http://schemas.microsoft.com/office/drawing/2014/main" val="1671308039"/>
                    </a:ext>
                  </a:extLst>
                </a:gridCol>
                <a:gridCol w="1619930">
                  <a:extLst>
                    <a:ext uri="{9D8B030D-6E8A-4147-A177-3AD203B41FA5}">
                      <a16:colId xmlns:a16="http://schemas.microsoft.com/office/drawing/2014/main" val="1450394215"/>
                    </a:ext>
                  </a:extLst>
                </a:gridCol>
              </a:tblGrid>
              <a:tr h="207207">
                <a:tc gridSpan="4">
                  <a:txBody>
                    <a:bodyPr/>
                    <a:lstStyle/>
                    <a:p>
                      <a:pPr marL="0" marR="0" algn="ctr">
                        <a:lnSpc>
                          <a:spcPct val="107000"/>
                        </a:lnSpc>
                        <a:spcBef>
                          <a:spcPts val="0"/>
                        </a:spcBef>
                        <a:spcAft>
                          <a:spcPts val="0"/>
                        </a:spcAft>
                      </a:pPr>
                      <a:r>
                        <a:rPr lang="en-US" sz="1600" b="1" dirty="0">
                          <a:effectLst/>
                        </a:rPr>
                        <a:t>Adults (Age 18 – 40)</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mpd="sng">
                      <a:noFill/>
                      <a:prstDash val="soli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607651"/>
                  </a:ext>
                </a:extLst>
              </a:tr>
              <a:tr h="207207">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rPr>
                        <a:t>Malawi (n = 21)</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b="1" dirty="0">
                          <a:effectLst/>
                        </a:rPr>
                        <a:t>The US (n = 41)</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rPr>
                        <a:t>Venezuela (n = 21)</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483737"/>
                  </a:ext>
                </a:extLst>
              </a:tr>
              <a:tr h="207207">
                <a:tc>
                  <a:txBody>
                    <a:bodyPr/>
                    <a:lstStyle/>
                    <a:p>
                      <a:pPr marL="0" marR="0">
                        <a:lnSpc>
                          <a:spcPct val="107000"/>
                        </a:lnSpc>
                        <a:spcBef>
                          <a:spcPts val="0"/>
                        </a:spcBef>
                        <a:spcAft>
                          <a:spcPts val="0"/>
                        </a:spcAft>
                      </a:pPr>
                      <a:r>
                        <a:rPr lang="en-US" sz="1600" b="1" dirty="0">
                          <a:effectLst/>
                        </a:rPr>
                        <a:t>Age</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T w="12700" cap="flat" cmpd="sng" algn="ctr">
                      <a:solidFill>
                        <a:schemeClr val="tx1"/>
                      </a:solidFill>
                      <a:prstDash val="solid"/>
                      <a:round/>
                      <a:headEnd type="none" w="med" len="med"/>
                      <a:tailEnd type="none" w="med" len="med"/>
                    </a:lnT>
                  </a:tcPr>
                </a:tc>
                <a:tc gridSpan="3">
                  <a:txBody>
                    <a:bodyPr/>
                    <a:lstStyle/>
                    <a:p>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756852"/>
                  </a:ext>
                </a:extLst>
              </a:tr>
              <a:tr h="207207">
                <a:tc>
                  <a:txBody>
                    <a:bodyPr/>
                    <a:lstStyle/>
                    <a:p>
                      <a:pPr marL="0" marR="0">
                        <a:lnSpc>
                          <a:spcPct val="107000"/>
                        </a:lnSpc>
                        <a:spcBef>
                          <a:spcPts val="0"/>
                        </a:spcBef>
                        <a:spcAft>
                          <a:spcPts val="0"/>
                        </a:spcAft>
                      </a:pPr>
                      <a:r>
                        <a:rPr lang="en-US" sz="1600">
                          <a:effectLst/>
                        </a:rPr>
                        <a:t>Min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23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18</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1151979463"/>
                  </a:ext>
                </a:extLst>
              </a:tr>
              <a:tr h="207207">
                <a:tc>
                  <a:txBody>
                    <a:bodyPr/>
                    <a:lstStyle/>
                    <a:p>
                      <a:pPr marL="0" marR="0">
                        <a:lnSpc>
                          <a:spcPct val="107000"/>
                        </a:lnSpc>
                        <a:spcBef>
                          <a:spcPts val="0"/>
                        </a:spcBef>
                        <a:spcAft>
                          <a:spcPts val="0"/>
                        </a:spcAft>
                      </a:pPr>
                      <a:r>
                        <a:rPr lang="en-US" sz="1600">
                          <a:effectLst/>
                        </a:rPr>
                        <a:t>Max</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38</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40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40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3892941169"/>
                  </a:ext>
                </a:extLst>
              </a:tr>
              <a:tr h="207207">
                <a:tc>
                  <a:txBody>
                    <a:bodyPr/>
                    <a:lstStyle/>
                    <a:p>
                      <a:pPr marL="0" marR="0">
                        <a:lnSpc>
                          <a:spcPct val="107000"/>
                        </a:lnSpc>
                        <a:spcBef>
                          <a:spcPts val="0"/>
                        </a:spcBef>
                        <a:spcAft>
                          <a:spcPts val="0"/>
                        </a:spcAft>
                      </a:pPr>
                      <a:r>
                        <a:rPr lang="en-US" sz="1600">
                          <a:effectLst/>
                        </a:rPr>
                        <a:t>Mean (SD)</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27 (4.9)</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29 (5.3)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29 (7.4)</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2726998445"/>
                  </a:ext>
                </a:extLst>
              </a:tr>
              <a:tr h="207207">
                <a:tc gridSpan="4">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0435168"/>
                  </a:ext>
                </a:extLst>
              </a:tr>
              <a:tr h="207207">
                <a:tc>
                  <a:txBody>
                    <a:bodyPr/>
                    <a:lstStyle/>
                    <a:p>
                      <a:pPr marL="0" marR="0">
                        <a:lnSpc>
                          <a:spcPct val="107000"/>
                        </a:lnSpc>
                        <a:spcBef>
                          <a:spcPts val="0"/>
                        </a:spcBef>
                        <a:spcAft>
                          <a:spcPts val="0"/>
                        </a:spcAft>
                      </a:pPr>
                      <a:r>
                        <a:rPr lang="en-US" sz="1600" b="1" dirty="0">
                          <a:effectLst/>
                        </a:rPr>
                        <a:t>BMI</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2389248640"/>
                  </a:ext>
                </a:extLst>
              </a:tr>
              <a:tr h="207207">
                <a:tc>
                  <a:txBody>
                    <a:bodyPr/>
                    <a:lstStyle/>
                    <a:p>
                      <a:pPr marL="0" marR="0">
                        <a:lnSpc>
                          <a:spcPct val="107000"/>
                        </a:lnSpc>
                        <a:spcBef>
                          <a:spcPts val="0"/>
                        </a:spcBef>
                        <a:spcAft>
                          <a:spcPts val="0"/>
                        </a:spcAft>
                      </a:pPr>
                      <a:r>
                        <a:rPr lang="en-US" sz="1600" dirty="0">
                          <a:effectLst/>
                        </a:rPr>
                        <a:t>Min</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18</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21</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1568921087"/>
                  </a:ext>
                </a:extLst>
              </a:tr>
              <a:tr h="207207">
                <a:tc>
                  <a:txBody>
                    <a:bodyPr/>
                    <a:lstStyle/>
                    <a:p>
                      <a:pPr marL="0" marR="0">
                        <a:lnSpc>
                          <a:spcPct val="107000"/>
                        </a:lnSpc>
                        <a:spcBef>
                          <a:spcPts val="0"/>
                        </a:spcBef>
                        <a:spcAft>
                          <a:spcPts val="0"/>
                        </a:spcAft>
                      </a:pPr>
                      <a:r>
                        <a:rPr lang="en-US" sz="1600">
                          <a:effectLst/>
                        </a:rPr>
                        <a:t>Max</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26</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66</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41</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4249397731"/>
                  </a:ext>
                </a:extLst>
              </a:tr>
              <a:tr h="207207">
                <a:tc>
                  <a:txBody>
                    <a:bodyPr/>
                    <a:lstStyle/>
                    <a:p>
                      <a:pPr marL="0" marR="0">
                        <a:lnSpc>
                          <a:spcPct val="107000"/>
                        </a:lnSpc>
                        <a:spcBef>
                          <a:spcPts val="0"/>
                        </a:spcBef>
                        <a:spcAft>
                          <a:spcPts val="0"/>
                        </a:spcAft>
                      </a:pPr>
                      <a:r>
                        <a:rPr lang="en-US" sz="1600" dirty="0">
                          <a:effectLst/>
                        </a:rPr>
                        <a:t>Mean (SD)</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22 (2.0)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27 (11)</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30 (5.2)</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3501936063"/>
                  </a:ext>
                </a:extLst>
              </a:tr>
              <a:tr h="207207">
                <a:tc gridSpan="4">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1152120"/>
                  </a:ext>
                </a:extLst>
              </a:tr>
              <a:tr h="207207">
                <a:tc>
                  <a:txBody>
                    <a:bodyPr/>
                    <a:lstStyle/>
                    <a:p>
                      <a:pPr marL="0" marR="0">
                        <a:lnSpc>
                          <a:spcPct val="107000"/>
                        </a:lnSpc>
                        <a:spcBef>
                          <a:spcPts val="0"/>
                        </a:spcBef>
                        <a:spcAft>
                          <a:spcPts val="0"/>
                        </a:spcAft>
                      </a:pPr>
                      <a:r>
                        <a:rPr lang="en-US" sz="1600" b="1" dirty="0">
                          <a:effectLst/>
                        </a:rPr>
                        <a:t>Gender (%)</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1324248954"/>
                  </a:ext>
                </a:extLst>
              </a:tr>
              <a:tr h="207207">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21 (100)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39 (95)</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20 (95)</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1497154387"/>
                  </a:ext>
                </a:extLst>
              </a:tr>
              <a:tr h="207207">
                <a:tc>
                  <a:txBody>
                    <a:bodyPr/>
                    <a:lstStyle/>
                    <a:p>
                      <a:pPr marL="0" marR="0">
                        <a:lnSpc>
                          <a:spcPct val="107000"/>
                        </a:lnSpc>
                        <a:spcBef>
                          <a:spcPts val="0"/>
                        </a:spcBef>
                        <a:spcAft>
                          <a:spcPts val="0"/>
                        </a:spcAft>
                      </a:pPr>
                      <a:r>
                        <a:rPr lang="en-US" sz="1600">
                          <a:effectLst/>
                        </a:rPr>
                        <a:t>M</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2 (5)</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1 (5)</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1627742121"/>
                  </a:ext>
                </a:extLst>
              </a:tr>
              <a:tr h="207207">
                <a:tc>
                  <a:txBody>
                    <a:bodyPr/>
                    <a:lstStyle/>
                    <a:p>
                      <a:pPr marL="0" marR="0">
                        <a:lnSpc>
                          <a:spcPct val="107000"/>
                        </a:lnSpc>
                        <a:spcBef>
                          <a:spcPts val="0"/>
                        </a:spcBef>
                        <a:spcAft>
                          <a:spcPts val="0"/>
                        </a:spcAft>
                      </a:pPr>
                      <a:r>
                        <a:rPr lang="en-US" sz="1600">
                          <a:effectLst/>
                        </a:rPr>
                        <a:t>NA</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3129872846"/>
                  </a:ext>
                </a:extLst>
              </a:tr>
              <a:tr h="207207">
                <a:tc gridSpan="4">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8209666"/>
                  </a:ext>
                </a:extLst>
              </a:tr>
              <a:tr h="207207">
                <a:tc>
                  <a:txBody>
                    <a:bodyPr/>
                    <a:lstStyle/>
                    <a:p>
                      <a:pPr marL="0" marR="0">
                        <a:lnSpc>
                          <a:spcPct val="107000"/>
                        </a:lnSpc>
                        <a:spcBef>
                          <a:spcPts val="0"/>
                        </a:spcBef>
                        <a:spcAft>
                          <a:spcPts val="0"/>
                        </a:spcAft>
                      </a:pPr>
                      <a:r>
                        <a:rPr lang="en-US" sz="1600" b="1" dirty="0">
                          <a:effectLst/>
                        </a:rPr>
                        <a:t>Breast-Fed (%)</a:t>
                      </a:r>
                      <a:endParaRPr lang="en-US"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1542192823"/>
                  </a:ext>
                </a:extLst>
              </a:tr>
              <a:tr h="207207">
                <a:tc>
                  <a:txBody>
                    <a:bodyPr/>
                    <a:lstStyle/>
                    <a:p>
                      <a:pPr marL="0" marR="0">
                        <a:lnSpc>
                          <a:spcPct val="107000"/>
                        </a:lnSpc>
                        <a:spcBef>
                          <a:spcPts val="0"/>
                        </a:spcBef>
                        <a:spcAft>
                          <a:spcPts val="0"/>
                        </a:spcAft>
                      </a:pPr>
                      <a:r>
                        <a:rPr lang="en-US" sz="1600">
                          <a:effectLst/>
                        </a:rPr>
                        <a:t>Y</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3979537346"/>
                  </a:ext>
                </a:extLst>
              </a:tr>
              <a:tr h="207207">
                <a:tc>
                  <a:txBody>
                    <a:bodyPr/>
                    <a:lstStyle/>
                    <a:p>
                      <a:pPr marL="0" marR="0">
                        <a:lnSpc>
                          <a:spcPct val="107000"/>
                        </a:lnSpc>
                        <a:spcBef>
                          <a:spcPts val="0"/>
                        </a:spcBef>
                        <a:spcAft>
                          <a:spcPts val="0"/>
                        </a:spcAft>
                      </a:pPr>
                      <a:r>
                        <a:rPr lang="en-US" sz="1600">
                          <a:effectLst/>
                        </a:rPr>
                        <a:t>N</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dirty="0">
                          <a:effectLst/>
                        </a:rPr>
                        <a:t>0 (0)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tc>
                  <a:txBody>
                    <a:bodyPr/>
                    <a:lstStyle/>
                    <a:p>
                      <a:pPr marL="0" marR="0">
                        <a:lnSpc>
                          <a:spcPct val="107000"/>
                        </a:lnSpc>
                        <a:spcBef>
                          <a:spcPts val="0"/>
                        </a:spcBef>
                        <a:spcAft>
                          <a:spcPts val="0"/>
                        </a:spcAft>
                      </a:pPr>
                      <a:r>
                        <a:rPr lang="en-US" sz="1600">
                          <a:effectLst/>
                        </a:rPr>
                        <a:t>0 (0)</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tc>
                <a:extLst>
                  <a:ext uri="{0D108BD9-81ED-4DB2-BD59-A6C34878D82A}">
                    <a16:rowId xmlns:a16="http://schemas.microsoft.com/office/drawing/2014/main" val="2909816625"/>
                  </a:ext>
                </a:extLst>
              </a:tr>
              <a:tr h="207207">
                <a:tc>
                  <a:txBody>
                    <a:bodyPr/>
                    <a:lstStyle/>
                    <a:p>
                      <a:pPr marL="0" marR="0">
                        <a:lnSpc>
                          <a:spcPct val="107000"/>
                        </a:lnSpc>
                        <a:spcBef>
                          <a:spcPts val="0"/>
                        </a:spcBef>
                        <a:spcAft>
                          <a:spcPts val="0"/>
                        </a:spcAft>
                      </a:pPr>
                      <a:r>
                        <a:rPr lang="en-US" sz="1600" dirty="0">
                          <a:effectLst/>
                        </a:rPr>
                        <a:t>NA</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21 (100)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41 (100)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21 (100)</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37117" marR="37117"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49954"/>
                  </a:ext>
                </a:extLst>
              </a:tr>
            </a:tbl>
          </a:graphicData>
        </a:graphic>
      </p:graphicFrame>
    </p:spTree>
    <p:extLst>
      <p:ext uri="{BB962C8B-B14F-4D97-AF65-F5344CB8AC3E}">
        <p14:creationId xmlns:p14="http://schemas.microsoft.com/office/powerpoint/2010/main" val="3456361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0144-D158-F646-B351-5BC6CFB2B063}"/>
              </a:ext>
            </a:extLst>
          </p:cNvPr>
          <p:cNvSpPr>
            <a:spLocks noGrp="1"/>
          </p:cNvSpPr>
          <p:nvPr>
            <p:ph type="title"/>
          </p:nvPr>
        </p:nvSpPr>
        <p:spPr/>
        <p:txBody>
          <a:bodyPr/>
          <a:lstStyle/>
          <a:p>
            <a:r>
              <a:rPr lang="en-US"/>
              <a:t>Legend</a:t>
            </a:r>
          </a:p>
        </p:txBody>
      </p:sp>
      <p:sp>
        <p:nvSpPr>
          <p:cNvPr id="3" name="Content Placeholder 2">
            <a:extLst>
              <a:ext uri="{FF2B5EF4-FFF2-40B4-BE49-F238E27FC236}">
                <a16:creationId xmlns:a16="http://schemas.microsoft.com/office/drawing/2014/main" id="{9175F04F-150A-BE47-93EB-567E24BE1A52}"/>
              </a:ext>
            </a:extLst>
          </p:cNvPr>
          <p:cNvSpPr>
            <a:spLocks noGrp="1"/>
          </p:cNvSpPr>
          <p:nvPr>
            <p:ph idx="1"/>
          </p:nvPr>
        </p:nvSpPr>
        <p:spPr/>
        <p:txBody>
          <a:bodyPr>
            <a:normAutofit/>
          </a:bodyPr>
          <a:lstStyle/>
          <a:p>
            <a:r>
              <a:rPr lang="en-US" sz="2000" b="1" dirty="0"/>
              <a:t>Supplementary Table 2</a:t>
            </a:r>
            <a:r>
              <a:rPr lang="en-US" sz="2000" dirty="0"/>
              <a:t> Summary of demographic variables of the global gut microbiota data.</a:t>
            </a:r>
          </a:p>
        </p:txBody>
      </p:sp>
    </p:spTree>
    <p:extLst>
      <p:ext uri="{BB962C8B-B14F-4D97-AF65-F5344CB8AC3E}">
        <p14:creationId xmlns:p14="http://schemas.microsoft.com/office/powerpoint/2010/main" val="173737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6418531C-624F-0A49-B72B-4BAECBAEAE80}"/>
              </a:ext>
            </a:extLst>
          </p:cNvPr>
          <p:cNvGraphicFramePr>
            <a:graphicFrameLocks noGrp="1"/>
          </p:cNvGraphicFramePr>
          <p:nvPr>
            <p:ph idx="1"/>
            <p:extLst>
              <p:ext uri="{D42A27DB-BD31-4B8C-83A1-F6EECF244321}">
                <p14:modId xmlns:p14="http://schemas.microsoft.com/office/powerpoint/2010/main" val="3976839143"/>
              </p:ext>
            </p:extLst>
          </p:nvPr>
        </p:nvGraphicFramePr>
        <p:xfrm>
          <a:off x="1239675" y="1868805"/>
          <a:ext cx="9712647" cy="3261360"/>
        </p:xfrm>
        <a:graphic>
          <a:graphicData uri="http://schemas.openxmlformats.org/drawingml/2006/table">
            <a:tbl>
              <a:tblPr firstRow="1" firstCol="1" bandRow="1"/>
              <a:tblGrid>
                <a:gridCol w="2460309">
                  <a:extLst>
                    <a:ext uri="{9D8B030D-6E8A-4147-A177-3AD203B41FA5}">
                      <a16:colId xmlns:a16="http://schemas.microsoft.com/office/drawing/2014/main" val="3208602641"/>
                    </a:ext>
                  </a:extLst>
                </a:gridCol>
                <a:gridCol w="3484245">
                  <a:extLst>
                    <a:ext uri="{9D8B030D-6E8A-4147-A177-3AD203B41FA5}">
                      <a16:colId xmlns:a16="http://schemas.microsoft.com/office/drawing/2014/main" val="360279745"/>
                    </a:ext>
                  </a:extLst>
                </a:gridCol>
                <a:gridCol w="1460184">
                  <a:extLst>
                    <a:ext uri="{9D8B030D-6E8A-4147-A177-3AD203B41FA5}">
                      <a16:colId xmlns:a16="http://schemas.microsoft.com/office/drawing/2014/main" val="4219968696"/>
                    </a:ext>
                  </a:extLst>
                </a:gridCol>
                <a:gridCol w="2307909">
                  <a:extLst>
                    <a:ext uri="{9D8B030D-6E8A-4147-A177-3AD203B41FA5}">
                      <a16:colId xmlns:a16="http://schemas.microsoft.com/office/drawing/2014/main" val="2297989351"/>
                    </a:ext>
                  </a:extLst>
                </a:gridCol>
              </a:tblGrid>
              <a:tr h="312039">
                <a:tc gridSpan="4">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Infants (Age &lt;= 2)</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72668048"/>
                  </a:ext>
                </a:extLst>
              </a:tr>
              <a:tr h="312039">
                <a:tc>
                  <a:txBody>
                    <a:bodyPr/>
                    <a:lstStyle/>
                    <a:p>
                      <a:pPr marL="0" marR="0">
                        <a:lnSpc>
                          <a:spcPct val="107000"/>
                        </a:lnSpc>
                        <a:spcBef>
                          <a:spcPts val="0"/>
                        </a:spcBef>
                        <a:spcAft>
                          <a:spcPts val="0"/>
                        </a:spcAft>
                      </a:pPr>
                      <a:r>
                        <a:rPr lang="en-US" sz="2000" b="1">
                          <a:effectLst/>
                          <a:latin typeface="Calibri" panose="020F0502020204030204" pitchFamily="34" charset="0"/>
                          <a:ea typeface="SimSun" panose="02010600030101010101" pitchFamily="2" charset="-122"/>
                          <a:cs typeface="Times New Roman" panose="02020603050405020304" pitchFamily="18" charset="0"/>
                        </a:rPr>
                        <a:t> </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w="12700" cap="flat" cmpd="sng" algn="ctr">
                      <a:solidFill>
                        <a:srgbClr val="7F7F7F"/>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Log Fold Change</a:t>
                      </a:r>
                    </a:p>
                  </a:txBody>
                  <a:tcPr marL="205740" marR="205740" marT="0" marB="0">
                    <a:lnL>
                      <a:noFill/>
                    </a:lnL>
                    <a:lnR>
                      <a:noFill/>
                    </a:lnR>
                    <a:lnT w="12700" cap="flat" cmpd="sng" algn="ctr">
                      <a:solidFill>
                        <a:srgbClr val="7F7F7F"/>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SE</a:t>
                      </a:r>
                    </a:p>
                  </a:txBody>
                  <a:tcPr marL="205740" marR="205740" marT="0" marB="0">
                    <a:lnL>
                      <a:noFill/>
                    </a:lnL>
                    <a:lnR>
                      <a:noFill/>
                    </a:lnR>
                    <a:lnT w="12700" cap="flat" cmpd="sng" algn="ctr">
                      <a:solidFill>
                        <a:srgbClr val="7F7F7F"/>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P-Value</a:t>
                      </a:r>
                    </a:p>
                  </a:txBody>
                  <a:tcPr marL="205740" marR="205740" marT="0" marB="0">
                    <a:lnL>
                      <a:noFill/>
                    </a:lnL>
                    <a:lnR>
                      <a:noFill/>
                    </a:lnR>
                    <a:lnT w="12700" cap="flat" cmpd="sng" algn="ctr">
                      <a:solidFill>
                        <a:srgbClr val="7F7F7F"/>
                      </a:solidFill>
                      <a:prstDash val="solid"/>
                      <a:round/>
                      <a:headEnd type="none" w="med" len="med"/>
                      <a:tailEnd type="none" w="med" len="med"/>
                    </a:lnT>
                    <a:lnB>
                      <a:noFill/>
                    </a:lnB>
                  </a:tcPr>
                </a:tc>
                <a:extLst>
                  <a:ext uri="{0D108BD9-81ED-4DB2-BD59-A6C34878D82A}">
                    <a16:rowId xmlns:a16="http://schemas.microsoft.com/office/drawing/2014/main" val="373744166"/>
                  </a:ext>
                </a:extLst>
              </a:tr>
              <a:tr h="312039">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MA – US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a:noFill/>
                    </a:lnT>
                    <a:lnB>
                      <a:noFill/>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1.2</a:t>
                      </a:r>
                    </a:p>
                  </a:txBody>
                  <a:tcPr marL="205740" marR="205740" marT="0" marB="0">
                    <a:lnL>
                      <a:noFill/>
                    </a:lnL>
                    <a:lnR>
                      <a:noFill/>
                    </a:lnR>
                    <a:lnT>
                      <a:noFill/>
                    </a:lnT>
                    <a:lnB>
                      <a:noFill/>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0.53</a:t>
                      </a:r>
                    </a:p>
                  </a:txBody>
                  <a:tcPr marL="205740" marR="205740" marT="0" marB="0">
                    <a:lnL>
                      <a:noFill/>
                    </a:lnL>
                    <a:lnR>
                      <a:noFill/>
                    </a:lnR>
                    <a:lnT>
                      <a:noFill/>
                    </a:lnT>
                    <a:lnB>
                      <a:noFill/>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0.028*</a:t>
                      </a:r>
                    </a:p>
                  </a:txBody>
                  <a:tcPr marL="205740" marR="205740" marT="0" marB="0">
                    <a:lnL>
                      <a:noFill/>
                    </a:lnL>
                    <a:lnR>
                      <a:noFill/>
                    </a:lnR>
                    <a:lnT>
                      <a:noFill/>
                    </a:lnT>
                    <a:lnB>
                      <a:noFill/>
                    </a:lnB>
                  </a:tcPr>
                </a:tc>
                <a:extLst>
                  <a:ext uri="{0D108BD9-81ED-4DB2-BD59-A6C34878D82A}">
                    <a16:rowId xmlns:a16="http://schemas.microsoft.com/office/drawing/2014/main" val="2924701053"/>
                  </a:ext>
                </a:extLst>
              </a:tr>
              <a:tr h="312039">
                <a:tc>
                  <a:txBody>
                    <a:bodyPr/>
                    <a:lstStyle/>
                    <a:p>
                      <a:pPr marL="0" marR="0">
                        <a:lnSpc>
                          <a:spcPct val="107000"/>
                        </a:lnSpc>
                        <a:spcBef>
                          <a:spcPts val="0"/>
                        </a:spcBef>
                        <a:spcAft>
                          <a:spcPts val="0"/>
                        </a:spcAft>
                      </a:pPr>
                      <a:r>
                        <a:rPr lang="en-US" sz="2000" b="1">
                          <a:effectLst/>
                          <a:latin typeface="Calibri" panose="020F0502020204030204" pitchFamily="34" charset="0"/>
                          <a:ea typeface="SimSun" panose="02010600030101010101" pitchFamily="2" charset="-122"/>
                          <a:cs typeface="Times New Roman" panose="02020603050405020304" pitchFamily="18" charset="0"/>
                        </a:rPr>
                        <a:t>VEN – US </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a:noFill/>
                    </a:lnT>
                    <a:lnB>
                      <a:noFill/>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1.6</a:t>
                      </a:r>
                    </a:p>
                  </a:txBody>
                  <a:tcPr marL="205740" marR="205740" marT="0" marB="0">
                    <a:lnL>
                      <a:noFill/>
                    </a:lnL>
                    <a:lnR>
                      <a:noFill/>
                    </a:lnR>
                    <a:lnT>
                      <a:noFill/>
                    </a:lnT>
                    <a:lnB>
                      <a:noFill/>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0.53</a:t>
                      </a:r>
                    </a:p>
                  </a:txBody>
                  <a:tcPr marL="205740" marR="205740" marT="0" marB="0">
                    <a:lnL>
                      <a:noFill/>
                    </a:lnL>
                    <a:lnR>
                      <a:noFill/>
                    </a:lnR>
                    <a:lnT>
                      <a:noFill/>
                    </a:lnT>
                    <a:lnB>
                      <a:noFill/>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0.0028**</a:t>
                      </a:r>
                    </a:p>
                  </a:txBody>
                  <a:tcPr marL="205740" marR="205740" marT="0" marB="0">
                    <a:lnL>
                      <a:noFill/>
                    </a:lnL>
                    <a:lnR>
                      <a:noFill/>
                    </a:lnR>
                    <a:lnT>
                      <a:noFill/>
                    </a:lnT>
                    <a:lnB>
                      <a:noFill/>
                    </a:lnB>
                  </a:tcPr>
                </a:tc>
                <a:extLst>
                  <a:ext uri="{0D108BD9-81ED-4DB2-BD59-A6C34878D82A}">
                    <a16:rowId xmlns:a16="http://schemas.microsoft.com/office/drawing/2014/main" val="2399638046"/>
                  </a:ext>
                </a:extLst>
              </a:tr>
              <a:tr h="312039">
                <a:tc>
                  <a:txBody>
                    <a:bodyPr/>
                    <a:lstStyle/>
                    <a:p>
                      <a:pPr marL="0" marR="0">
                        <a:lnSpc>
                          <a:spcPct val="107000"/>
                        </a:lnSpc>
                        <a:spcBef>
                          <a:spcPts val="0"/>
                        </a:spcBef>
                        <a:spcAft>
                          <a:spcPts val="0"/>
                        </a:spcAft>
                      </a:pPr>
                      <a:r>
                        <a:rPr lang="en-US" sz="2000" b="1">
                          <a:effectLst/>
                          <a:latin typeface="Calibri" panose="020F0502020204030204" pitchFamily="34" charset="0"/>
                          <a:ea typeface="SimSun" panose="02010600030101010101" pitchFamily="2" charset="-122"/>
                          <a:cs typeface="Times New Roman" panose="02020603050405020304" pitchFamily="18" charset="0"/>
                        </a:rPr>
                        <a:t>MA – VEN</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-0.41</a:t>
                      </a:r>
                    </a:p>
                  </a:txBody>
                  <a:tcPr marL="205740" marR="20574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0.49</a:t>
                      </a:r>
                    </a:p>
                  </a:txBody>
                  <a:tcPr marL="205740" marR="20574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0.40</a:t>
                      </a:r>
                    </a:p>
                  </a:txBody>
                  <a:tcPr marL="205740" marR="205740"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40291"/>
                  </a:ext>
                </a:extLst>
              </a:tr>
              <a:tr h="312039">
                <a:tc gridSpan="4">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Adults (Age 18 – 40)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a:noFill/>
                    </a:lnL>
                    <a:lnR>
                      <a:noFill/>
                    </a:lnR>
                    <a:lnT>
                      <a:noFill/>
                    </a:lnT>
                    <a:lnB w="12700" cap="flat" cmpd="sng" algn="ctr">
                      <a:noFill/>
                      <a:prstDash val="solid"/>
                      <a:round/>
                      <a:headEnd type="none" w="med" len="med"/>
                      <a:tailEnd type="none" w="med" len="med"/>
                    </a:lnB>
                  </a:tcPr>
                </a:tc>
                <a:tc hMerge="1">
                  <a:txBody>
                    <a:bodyPr/>
                    <a:lstStyle/>
                    <a:p>
                      <a:endParaRPr lang="en-US"/>
                    </a:p>
                  </a:txBody>
                  <a:tcPr>
                    <a:lnL>
                      <a:noFill/>
                    </a:lnL>
                    <a:lnR>
                      <a:noFill/>
                    </a:lnR>
                    <a:lnT>
                      <a:noFill/>
                    </a:lnT>
                    <a:lnB w="12700" cap="flat" cmpd="sng" algn="ctr">
                      <a:noFill/>
                      <a:prstDash val="solid"/>
                      <a:round/>
                      <a:headEnd type="none" w="med" len="med"/>
                      <a:tailEnd type="none" w="med" len="med"/>
                    </a:lnB>
                  </a:tcPr>
                </a:tc>
                <a:tc hMerge="1">
                  <a:txBody>
                    <a:bodyPr/>
                    <a:lstStyle/>
                    <a:p>
                      <a:endParaRPr lang="en-US"/>
                    </a:p>
                  </a:txBody>
                  <a:tcP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206489503"/>
                  </a:ext>
                </a:extLst>
              </a:tr>
              <a:tr h="312039">
                <a:tc>
                  <a:txBody>
                    <a:bodyPr/>
                    <a:lstStyle/>
                    <a:p>
                      <a:pPr marL="0" marR="0">
                        <a:lnSpc>
                          <a:spcPct val="107000"/>
                        </a:lnSpc>
                        <a:spcBef>
                          <a:spcPts val="0"/>
                        </a:spcBef>
                        <a:spcAft>
                          <a:spcPts val="0"/>
                        </a:spcAft>
                      </a:pPr>
                      <a:r>
                        <a:rPr lang="en-US" sz="2000" b="1">
                          <a:effectLst/>
                          <a:latin typeface="Calibri" panose="020F0502020204030204" pitchFamily="34" charset="0"/>
                          <a:ea typeface="SimSun" panose="02010600030101010101" pitchFamily="2" charset="-122"/>
                          <a:cs typeface="Times New Roman" panose="02020603050405020304" pitchFamily="18" charset="0"/>
                        </a:rPr>
                        <a:t> </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Log Fold Change</a:t>
                      </a:r>
                    </a:p>
                  </a:txBody>
                  <a:tcPr marL="205740" marR="20574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SE</a:t>
                      </a:r>
                    </a:p>
                  </a:txBody>
                  <a:tcPr marL="205740" marR="20574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P-Value</a:t>
                      </a:r>
                    </a:p>
                  </a:txBody>
                  <a:tcPr marL="205740" marR="20574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954467335"/>
                  </a:ext>
                </a:extLst>
              </a:tr>
              <a:tr h="312039">
                <a:tc>
                  <a:txBody>
                    <a:bodyPr/>
                    <a:lstStyle/>
                    <a:p>
                      <a:pPr marL="0" marR="0">
                        <a:lnSpc>
                          <a:spcPct val="107000"/>
                        </a:lnSpc>
                        <a:spcBef>
                          <a:spcPts val="0"/>
                        </a:spcBef>
                        <a:spcAft>
                          <a:spcPts val="0"/>
                        </a:spcAft>
                      </a:pPr>
                      <a:r>
                        <a:rPr lang="en-US" sz="2000" b="1" dirty="0">
                          <a:effectLst/>
                          <a:latin typeface="Calibri" panose="020F0502020204030204" pitchFamily="34" charset="0"/>
                          <a:ea typeface="SimSun" panose="02010600030101010101" pitchFamily="2" charset="-122"/>
                          <a:cs typeface="Times New Roman" panose="02020603050405020304" pitchFamily="18" charset="0"/>
                        </a:rPr>
                        <a:t>MA – US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a:noFill/>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0.73</a:t>
                      </a:r>
                    </a:p>
                  </a:txBody>
                  <a:tcPr marL="205740" marR="205740" marT="0" marB="0">
                    <a:lnL>
                      <a:noFill/>
                    </a:lnL>
                    <a:lnR>
                      <a:noFill/>
                    </a:lnR>
                    <a:lnT>
                      <a:noFill/>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0.35</a:t>
                      </a:r>
                    </a:p>
                  </a:txBody>
                  <a:tcPr marL="205740" marR="205740" marT="0" marB="0">
                    <a:lnL>
                      <a:noFill/>
                    </a:lnL>
                    <a:lnR>
                      <a:noFill/>
                    </a:lnR>
                    <a:lnT>
                      <a:noFill/>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0.037*</a:t>
                      </a:r>
                    </a:p>
                  </a:txBody>
                  <a:tcPr marL="205740" marR="205740" marT="0" marB="0">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53151669"/>
                  </a:ext>
                </a:extLst>
              </a:tr>
              <a:tr h="312039">
                <a:tc>
                  <a:txBody>
                    <a:bodyPr/>
                    <a:lstStyle/>
                    <a:p>
                      <a:pPr marL="0" marR="0">
                        <a:lnSpc>
                          <a:spcPct val="107000"/>
                        </a:lnSpc>
                        <a:spcBef>
                          <a:spcPts val="0"/>
                        </a:spcBef>
                        <a:spcAft>
                          <a:spcPts val="0"/>
                        </a:spcAft>
                      </a:pPr>
                      <a:r>
                        <a:rPr lang="en-US" sz="2000" b="1">
                          <a:effectLst/>
                          <a:latin typeface="Calibri" panose="020F0502020204030204" pitchFamily="34" charset="0"/>
                          <a:ea typeface="SimSun" panose="02010600030101010101" pitchFamily="2" charset="-122"/>
                          <a:cs typeface="Times New Roman" panose="02020603050405020304" pitchFamily="18" charset="0"/>
                        </a:rPr>
                        <a:t>VEN – US </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a:noFill/>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0.54</a:t>
                      </a:r>
                    </a:p>
                  </a:txBody>
                  <a:tcPr marL="205740" marR="205740" marT="0" marB="0">
                    <a:lnL>
                      <a:noFill/>
                    </a:lnL>
                    <a:lnR>
                      <a:noFill/>
                    </a:lnR>
                    <a:lnT>
                      <a:noFill/>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0.29</a:t>
                      </a:r>
                    </a:p>
                  </a:txBody>
                  <a:tcPr marL="205740" marR="205740" marT="0" marB="0">
                    <a:lnL>
                      <a:noFill/>
                    </a:lnL>
                    <a:lnR>
                      <a:noFill/>
                    </a:lnR>
                    <a:lnT>
                      <a:noFill/>
                    </a:lnT>
                    <a:lnB w="12700" cap="flat" cmpd="sng" algn="ctr">
                      <a:no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0.065</a:t>
                      </a:r>
                    </a:p>
                  </a:txBody>
                  <a:tcPr marL="205740" marR="205740" marT="0" marB="0">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3570492222"/>
                  </a:ext>
                </a:extLst>
              </a:tr>
              <a:tr h="312039">
                <a:tc>
                  <a:txBody>
                    <a:bodyPr/>
                    <a:lstStyle/>
                    <a:p>
                      <a:pPr marL="0" marR="0">
                        <a:lnSpc>
                          <a:spcPct val="107000"/>
                        </a:lnSpc>
                        <a:spcBef>
                          <a:spcPts val="0"/>
                        </a:spcBef>
                        <a:spcAft>
                          <a:spcPts val="0"/>
                        </a:spcAft>
                      </a:pPr>
                      <a:r>
                        <a:rPr lang="en-US" sz="2000" b="1">
                          <a:effectLst/>
                          <a:latin typeface="Calibri" panose="020F0502020204030204" pitchFamily="34" charset="0"/>
                          <a:ea typeface="SimSun" panose="02010600030101010101" pitchFamily="2" charset="-122"/>
                          <a:cs typeface="Times New Roman" panose="02020603050405020304" pitchFamily="18" charset="0"/>
                        </a:rPr>
                        <a:t>MA – VEN </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205740" marR="205740"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SimSun" panose="02010600030101010101" pitchFamily="2" charset="-122"/>
                          <a:cs typeface="Times New Roman" panose="02020603050405020304" pitchFamily="18" charset="0"/>
                        </a:rPr>
                        <a:t>0.20</a:t>
                      </a:r>
                    </a:p>
                  </a:txBody>
                  <a:tcPr marL="205740" marR="205740"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0.45</a:t>
                      </a:r>
                    </a:p>
                  </a:txBody>
                  <a:tcPr marL="205740" marR="205740"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0.66</a:t>
                      </a:r>
                    </a:p>
                  </a:txBody>
                  <a:tcPr marL="205740" marR="205740" marT="0" marB="0">
                    <a:lnL>
                      <a:noFill/>
                    </a:lnL>
                    <a:lnR>
                      <a:noFill/>
                    </a:lnR>
                    <a:lnT>
                      <a:noFill/>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88967072"/>
                  </a:ext>
                </a:extLst>
              </a:tr>
            </a:tbl>
          </a:graphicData>
        </a:graphic>
      </p:graphicFrame>
      <p:sp>
        <p:nvSpPr>
          <p:cNvPr id="2" name="Rectangle 1">
            <a:extLst>
              <a:ext uri="{FF2B5EF4-FFF2-40B4-BE49-F238E27FC236}">
                <a16:creationId xmlns:a16="http://schemas.microsoft.com/office/drawing/2014/main" id="{552A781A-148D-0D4C-A658-E2C183438388}"/>
              </a:ext>
            </a:extLst>
          </p:cNvPr>
          <p:cNvSpPr/>
          <p:nvPr/>
        </p:nvSpPr>
        <p:spPr>
          <a:xfrm>
            <a:off x="4341287" y="1235230"/>
            <a:ext cx="3509422" cy="400110"/>
          </a:xfrm>
          <a:prstGeom prst="rect">
            <a:avLst/>
          </a:prstGeom>
        </p:spPr>
        <p:txBody>
          <a:bodyPr wrap="none">
            <a:spAutoFit/>
          </a:bodyPr>
          <a:lstStyle/>
          <a:p>
            <a:r>
              <a:rPr lang="en-US" sz="2000" b="1" dirty="0">
                <a:latin typeface="Calibri" panose="020F0502020204030204" pitchFamily="34" charset="0"/>
                <a:ea typeface="SimSun" panose="02010600030101010101" pitchFamily="2" charset="-122"/>
                <a:cs typeface="Times New Roman" panose="02020603050405020304" pitchFamily="18" charset="0"/>
              </a:rPr>
              <a:t>Log (Bacteroidetes/Firmicutes) </a:t>
            </a:r>
            <a:endParaRPr lang="en-US" sz="2000" dirty="0"/>
          </a:p>
        </p:txBody>
      </p:sp>
    </p:spTree>
    <p:extLst>
      <p:ext uri="{BB962C8B-B14F-4D97-AF65-F5344CB8AC3E}">
        <p14:creationId xmlns:p14="http://schemas.microsoft.com/office/powerpoint/2010/main" val="3505528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BC66-DD2A-CF46-B0B3-6C2C8F0325A8}"/>
              </a:ext>
            </a:extLst>
          </p:cNvPr>
          <p:cNvSpPr>
            <a:spLocks noGrp="1"/>
          </p:cNvSpPr>
          <p:nvPr>
            <p:ph type="title"/>
          </p:nvPr>
        </p:nvSpPr>
        <p:spPr/>
        <p:txBody>
          <a:bodyPr/>
          <a:lstStyle/>
          <a:p>
            <a:r>
              <a:rPr lang="en-US"/>
              <a:t>Legend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52596-DFAE-F34C-865D-50A6D95DE88F}"/>
                  </a:ext>
                </a:extLst>
              </p:cNvPr>
              <p:cNvSpPr>
                <a:spLocks noGrp="1"/>
              </p:cNvSpPr>
              <p:nvPr>
                <p:ph idx="1"/>
              </p:nvPr>
            </p:nvSpPr>
            <p:spPr/>
            <p:txBody>
              <a:bodyPr>
                <a:normAutofit/>
              </a:bodyPr>
              <a:lstStyle/>
              <a:p>
                <a:r>
                  <a:rPr lang="en-US" sz="2000" b="1" dirty="0"/>
                  <a:t>Supplementary Table 3</a:t>
                </a:r>
                <a:r>
                  <a:rPr lang="en-US" sz="2000" dirty="0"/>
                  <a:t> Pairwise tests using ANCOM-BC for the equality of mean log ratio of Bacteroidetes to Firmicutes between two populations. The differences are represented as Population X - Population Y. Thus, in the case of adult populations, the mean ratio of Bacteroidetes to Firmicutes in Malawi is </a:t>
                </a:r>
                <a14:m>
                  <m:oMath xmlns:m="http://schemas.openxmlformats.org/officeDocument/2006/math">
                    <m:r>
                      <m:rPr>
                        <m:sty m:val="p"/>
                      </m:rPr>
                      <a:rPr lang="en-US" sz="2000" i="1" dirty="0">
                        <a:latin typeface="Cambria Math" panose="02040503050406030204" pitchFamily="18" charset="0"/>
                      </a:rPr>
                      <m:t>exp</m:t>
                    </m:r>
                    <m:r>
                      <a:rPr lang="en-US" sz="2000" i="1" dirty="0">
                        <a:latin typeface="Cambria Math" panose="02040503050406030204" pitchFamily="18" charset="0"/>
                      </a:rPr>
                      <m:t>⁡(0.73)=2.08</m:t>
                    </m:r>
                  </m:oMath>
                </a14:m>
                <a:r>
                  <a:rPr lang="en-US" sz="2000" dirty="0"/>
                  <a:t> times more than in the US. It is well-known that the ratio of Bacteroidetes to Firmicutes is inversely related to BMI (or obesity). According to the global gut data of Yatsunenko et al. (2012), the average BMI of US adult is larger than that of a Malawi adult (independent of gender). Similarly, the mean ratio of Bacteroidetes to Firmicutes in Venezuela adult population is </a:t>
                </a:r>
                <a14:m>
                  <m:oMath xmlns:m="http://schemas.openxmlformats.org/officeDocument/2006/math">
                    <m:r>
                      <m:rPr>
                        <m:sty m:val="p"/>
                      </m:rPr>
                      <a:rPr lang="en-US" sz="2000" i="1" dirty="0">
                        <a:latin typeface="Cambria Math" panose="02040503050406030204" pitchFamily="18" charset="0"/>
                      </a:rPr>
                      <m:t>exp</m:t>
                    </m:r>
                    <m:r>
                      <a:rPr lang="en-US" sz="2000" i="1" dirty="0">
                        <a:latin typeface="Cambria Math" panose="02040503050406030204" pitchFamily="18" charset="0"/>
                      </a:rPr>
                      <m:t>⁡(0.54)=1.72</m:t>
                    </m:r>
                  </m:oMath>
                </a14:m>
                <a:r>
                  <a:rPr lang="en-US" sz="2000" dirty="0"/>
                  <a:t> times more than in the US. </a:t>
                </a:r>
              </a:p>
            </p:txBody>
          </p:sp>
        </mc:Choice>
        <mc:Fallback xmlns="">
          <p:sp>
            <p:nvSpPr>
              <p:cNvPr id="3" name="Content Placeholder 2">
                <a:extLst>
                  <a:ext uri="{FF2B5EF4-FFF2-40B4-BE49-F238E27FC236}">
                    <a16:creationId xmlns:a16="http://schemas.microsoft.com/office/drawing/2014/main" id="{8D052596-DFAE-F34C-865D-50A6D95DE88F}"/>
                  </a:ext>
                </a:extLst>
              </p:cNvPr>
              <p:cNvSpPr>
                <a:spLocks noGrp="1" noRot="1" noChangeAspect="1" noMove="1" noResize="1" noEditPoints="1" noAdjustHandles="1" noChangeArrowheads="1" noChangeShapeType="1" noTextEdit="1"/>
              </p:cNvSpPr>
              <p:nvPr>
                <p:ph idx="1"/>
              </p:nvPr>
            </p:nvSpPr>
            <p:spPr>
              <a:blipFill>
                <a:blip r:embed="rId2"/>
                <a:stretch>
                  <a:fillRect l="-522" t="-1401" r="-696"/>
                </a:stretch>
              </a:blipFill>
            </p:spPr>
            <p:txBody>
              <a:bodyPr/>
              <a:lstStyle/>
              <a:p>
                <a:r>
                  <a:rPr lang="en-US">
                    <a:noFill/>
                  </a:rPr>
                  <a:t> </a:t>
                </a:r>
              </a:p>
            </p:txBody>
          </p:sp>
        </mc:Fallback>
      </mc:AlternateContent>
    </p:spTree>
    <p:extLst>
      <p:ext uri="{BB962C8B-B14F-4D97-AF65-F5344CB8AC3E}">
        <p14:creationId xmlns:p14="http://schemas.microsoft.com/office/powerpoint/2010/main" val="409732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394060" y="134171"/>
            <a:ext cx="1088971" cy="369332"/>
          </a:xfrm>
          <a:prstGeom prst="rect">
            <a:avLst/>
          </a:prstGeom>
          <a:noFill/>
        </p:spPr>
        <p:txBody>
          <a:bodyPr wrap="square" rtlCol="0">
            <a:spAutoFit/>
          </a:bodyPr>
          <a:lstStyle/>
          <a:p>
            <a:r>
              <a:rPr lang="en-US" b="1" dirty="0"/>
              <a:t>Subject A</a:t>
            </a:r>
          </a:p>
        </p:txBody>
      </p:sp>
      <p:sp>
        <p:nvSpPr>
          <p:cNvPr id="13" name="TextBox 12"/>
          <p:cNvSpPr txBox="1"/>
          <p:nvPr/>
        </p:nvSpPr>
        <p:spPr>
          <a:xfrm>
            <a:off x="8735288" y="134171"/>
            <a:ext cx="1064028" cy="369332"/>
          </a:xfrm>
          <a:prstGeom prst="rect">
            <a:avLst/>
          </a:prstGeom>
          <a:noFill/>
        </p:spPr>
        <p:txBody>
          <a:bodyPr wrap="square" rtlCol="0">
            <a:spAutoFit/>
          </a:bodyPr>
          <a:lstStyle/>
          <a:p>
            <a:r>
              <a:rPr lang="en-US" b="1" dirty="0"/>
              <a:t>Subject B</a:t>
            </a:r>
          </a:p>
        </p:txBody>
      </p:sp>
      <p:graphicFrame>
        <p:nvGraphicFramePr>
          <p:cNvPr id="14" name="Table 13"/>
          <p:cNvGraphicFramePr>
            <a:graphicFrameLocks noGrp="1"/>
          </p:cNvGraphicFramePr>
          <p:nvPr>
            <p:extLst>
              <p:ext uri="{D42A27DB-BD31-4B8C-83A1-F6EECF244321}">
                <p14:modId xmlns:p14="http://schemas.microsoft.com/office/powerpoint/2010/main" val="359500682"/>
              </p:ext>
            </p:extLst>
          </p:nvPr>
        </p:nvGraphicFramePr>
        <p:xfrm>
          <a:off x="290945" y="4950844"/>
          <a:ext cx="5295207" cy="1483360"/>
        </p:xfrm>
        <a:graphic>
          <a:graphicData uri="http://schemas.openxmlformats.org/drawingml/2006/table">
            <a:tbl>
              <a:tblPr firstRow="1" bandRow="1">
                <a:tableStyleId>{3B4B98B0-60AC-42C2-AFA5-B58CD77FA1E5}</a:tableStyleId>
              </a:tblPr>
              <a:tblGrid>
                <a:gridCol w="1164368">
                  <a:extLst>
                    <a:ext uri="{9D8B030D-6E8A-4147-A177-3AD203B41FA5}">
                      <a16:colId xmlns:a16="http://schemas.microsoft.com/office/drawing/2014/main" val="3383006169"/>
                    </a:ext>
                  </a:extLst>
                </a:gridCol>
                <a:gridCol w="2099256">
                  <a:extLst>
                    <a:ext uri="{9D8B030D-6E8A-4147-A177-3AD203B41FA5}">
                      <a16:colId xmlns:a16="http://schemas.microsoft.com/office/drawing/2014/main" val="419144669"/>
                    </a:ext>
                  </a:extLst>
                </a:gridCol>
                <a:gridCol w="2031583">
                  <a:extLst>
                    <a:ext uri="{9D8B030D-6E8A-4147-A177-3AD203B41FA5}">
                      <a16:colId xmlns:a16="http://schemas.microsoft.com/office/drawing/2014/main" val="2548377928"/>
                    </a:ext>
                  </a:extLst>
                </a:gridCol>
              </a:tblGrid>
              <a:tr h="370840">
                <a:tc>
                  <a:txBody>
                    <a:bodyPr/>
                    <a:lstStyle/>
                    <a:p>
                      <a:endParaRPr lang="en-US" dirty="0"/>
                    </a:p>
                  </a:txBody>
                  <a:tcPr/>
                </a:tc>
                <a:tc>
                  <a:txBody>
                    <a:bodyPr/>
                    <a:lstStyle/>
                    <a:p>
                      <a:pPr algn="ctr"/>
                      <a:r>
                        <a:rPr lang="en-US" dirty="0"/>
                        <a:t>Sample</a:t>
                      </a:r>
                    </a:p>
                  </a:txBody>
                  <a:tcPr/>
                </a:tc>
                <a:tc>
                  <a:txBody>
                    <a:bodyPr/>
                    <a:lstStyle/>
                    <a:p>
                      <a:pPr algn="ctr"/>
                      <a:r>
                        <a:rPr lang="en-US" dirty="0"/>
                        <a:t>True</a:t>
                      </a:r>
                    </a:p>
                  </a:txBody>
                  <a:tcPr/>
                </a:tc>
                <a:extLst>
                  <a:ext uri="{0D108BD9-81ED-4DB2-BD59-A6C34878D82A}">
                    <a16:rowId xmlns:a16="http://schemas.microsoft.com/office/drawing/2014/main" val="3742934283"/>
                  </a:ext>
                </a:extLst>
              </a:tr>
              <a:tr h="370840">
                <a:tc>
                  <a:txBody>
                    <a:bodyPr/>
                    <a:lstStyle/>
                    <a:p>
                      <a:endParaRPr lang="en-US" dirty="0"/>
                    </a:p>
                  </a:txBody>
                  <a:tcPr/>
                </a:tc>
                <a:tc>
                  <a:txBody>
                    <a:bodyPr/>
                    <a:lstStyle/>
                    <a:p>
                      <a:pPr algn="ctr"/>
                      <a:r>
                        <a:rPr lang="en-US" dirty="0"/>
                        <a:t>4</a:t>
                      </a:r>
                    </a:p>
                  </a:txBody>
                  <a:tcPr/>
                </a:tc>
                <a:tc>
                  <a:txBody>
                    <a:bodyPr/>
                    <a:lstStyle/>
                    <a:p>
                      <a:pPr algn="ctr"/>
                      <a:r>
                        <a:rPr lang="en-US" dirty="0"/>
                        <a:t>12</a:t>
                      </a:r>
                    </a:p>
                  </a:txBody>
                  <a:tcPr/>
                </a:tc>
                <a:extLst>
                  <a:ext uri="{0D108BD9-81ED-4DB2-BD59-A6C34878D82A}">
                    <a16:rowId xmlns:a16="http://schemas.microsoft.com/office/drawing/2014/main" val="774795346"/>
                  </a:ext>
                </a:extLst>
              </a:tr>
              <a:tr h="370840">
                <a:tc>
                  <a:txBody>
                    <a:bodyPr/>
                    <a:lstStyle/>
                    <a:p>
                      <a:endParaRPr lang="en-US" dirty="0"/>
                    </a:p>
                  </a:txBody>
                  <a:tcPr/>
                </a:tc>
                <a:tc>
                  <a:txBody>
                    <a:bodyPr/>
                    <a:lstStyle/>
                    <a:p>
                      <a:pPr algn="ctr"/>
                      <a:r>
                        <a:rPr lang="en-US" dirty="0"/>
                        <a:t>2</a:t>
                      </a:r>
                    </a:p>
                  </a:txBody>
                  <a:tcPr/>
                </a:tc>
                <a:tc>
                  <a:txBody>
                    <a:bodyPr/>
                    <a:lstStyle/>
                    <a:p>
                      <a:pPr algn="ctr"/>
                      <a:r>
                        <a:rPr lang="en-US" dirty="0"/>
                        <a:t>6</a:t>
                      </a:r>
                    </a:p>
                  </a:txBody>
                  <a:tcPr/>
                </a:tc>
                <a:extLst>
                  <a:ext uri="{0D108BD9-81ED-4DB2-BD59-A6C34878D82A}">
                    <a16:rowId xmlns:a16="http://schemas.microsoft.com/office/drawing/2014/main" val="1578088718"/>
                  </a:ext>
                </a:extLst>
              </a:tr>
              <a:tr h="370840">
                <a:tc>
                  <a:txBody>
                    <a:bodyPr/>
                    <a:lstStyle/>
                    <a:p>
                      <a:endParaRPr lang="en-US" dirty="0"/>
                    </a:p>
                  </a:txBody>
                  <a:tcPr/>
                </a:tc>
                <a:tc>
                  <a:txBody>
                    <a:bodyPr/>
                    <a:lstStyle/>
                    <a:p>
                      <a:pPr algn="ctr"/>
                      <a:r>
                        <a:rPr lang="en-US" dirty="0"/>
                        <a:t>Library size = 6</a:t>
                      </a:r>
                    </a:p>
                  </a:txBody>
                  <a:tcPr/>
                </a:tc>
                <a:tc>
                  <a:txBody>
                    <a:bodyPr/>
                    <a:lstStyle/>
                    <a:p>
                      <a:pPr algn="ctr"/>
                      <a:r>
                        <a:rPr lang="en-US" dirty="0"/>
                        <a:t>Microbial load = 18</a:t>
                      </a:r>
                    </a:p>
                  </a:txBody>
                  <a:tcPr/>
                </a:tc>
                <a:extLst>
                  <a:ext uri="{0D108BD9-81ED-4DB2-BD59-A6C34878D82A}">
                    <a16:rowId xmlns:a16="http://schemas.microsoft.com/office/drawing/2014/main" val="3924565007"/>
                  </a:ext>
                </a:extLst>
              </a:tr>
            </a:tbl>
          </a:graphicData>
        </a:graphic>
      </p:graphicFrame>
      <p:sp>
        <p:nvSpPr>
          <p:cNvPr id="27" name="Oval 26"/>
          <p:cNvSpPr/>
          <p:nvPr/>
        </p:nvSpPr>
        <p:spPr>
          <a:xfrm>
            <a:off x="761678" y="5386569"/>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1229970212"/>
              </p:ext>
            </p:extLst>
          </p:nvPr>
        </p:nvGraphicFramePr>
        <p:xfrm>
          <a:off x="6619698" y="4946654"/>
          <a:ext cx="5295207" cy="1483360"/>
        </p:xfrm>
        <a:graphic>
          <a:graphicData uri="http://schemas.openxmlformats.org/drawingml/2006/table">
            <a:tbl>
              <a:tblPr firstRow="1" bandRow="1">
                <a:tableStyleId>{3B4B98B0-60AC-42C2-AFA5-B58CD77FA1E5}</a:tableStyleId>
              </a:tblPr>
              <a:tblGrid>
                <a:gridCol w="1390961">
                  <a:extLst>
                    <a:ext uri="{9D8B030D-6E8A-4147-A177-3AD203B41FA5}">
                      <a16:colId xmlns:a16="http://schemas.microsoft.com/office/drawing/2014/main" val="3383006169"/>
                    </a:ext>
                  </a:extLst>
                </a:gridCol>
                <a:gridCol w="1828800">
                  <a:extLst>
                    <a:ext uri="{9D8B030D-6E8A-4147-A177-3AD203B41FA5}">
                      <a16:colId xmlns:a16="http://schemas.microsoft.com/office/drawing/2014/main" val="419144669"/>
                    </a:ext>
                  </a:extLst>
                </a:gridCol>
                <a:gridCol w="2075446">
                  <a:extLst>
                    <a:ext uri="{9D8B030D-6E8A-4147-A177-3AD203B41FA5}">
                      <a16:colId xmlns:a16="http://schemas.microsoft.com/office/drawing/2014/main" val="2548377928"/>
                    </a:ext>
                  </a:extLst>
                </a:gridCol>
              </a:tblGrid>
              <a:tr h="370840">
                <a:tc>
                  <a:txBody>
                    <a:bodyPr/>
                    <a:lstStyle/>
                    <a:p>
                      <a:endParaRPr lang="en-US" dirty="0"/>
                    </a:p>
                  </a:txBody>
                  <a:tcPr/>
                </a:tc>
                <a:tc>
                  <a:txBody>
                    <a:bodyPr/>
                    <a:lstStyle/>
                    <a:p>
                      <a:pPr algn="ctr"/>
                      <a:r>
                        <a:rPr lang="en-US" dirty="0"/>
                        <a:t>Sample</a:t>
                      </a:r>
                    </a:p>
                  </a:txBody>
                  <a:tcPr/>
                </a:tc>
                <a:tc>
                  <a:txBody>
                    <a:bodyPr/>
                    <a:lstStyle/>
                    <a:p>
                      <a:pPr algn="ctr"/>
                      <a:r>
                        <a:rPr lang="en-US" dirty="0"/>
                        <a:t>True</a:t>
                      </a:r>
                    </a:p>
                  </a:txBody>
                  <a:tcPr/>
                </a:tc>
                <a:extLst>
                  <a:ext uri="{0D108BD9-81ED-4DB2-BD59-A6C34878D82A}">
                    <a16:rowId xmlns:a16="http://schemas.microsoft.com/office/drawing/2014/main" val="3742934283"/>
                  </a:ext>
                </a:extLst>
              </a:tr>
              <a:tr h="370840">
                <a:tc>
                  <a:txBody>
                    <a:bodyPr/>
                    <a:lstStyle/>
                    <a:p>
                      <a:endParaRPr lang="en-US" dirty="0"/>
                    </a:p>
                  </a:txBody>
                  <a:tcPr/>
                </a:tc>
                <a:tc>
                  <a:txBody>
                    <a:bodyPr/>
                    <a:lstStyle/>
                    <a:p>
                      <a:pPr algn="ctr"/>
                      <a:r>
                        <a:rPr lang="en-US" dirty="0"/>
                        <a:t>4</a:t>
                      </a:r>
                    </a:p>
                  </a:txBody>
                  <a:tcPr/>
                </a:tc>
                <a:tc>
                  <a:txBody>
                    <a:bodyPr/>
                    <a:lstStyle/>
                    <a:p>
                      <a:pPr algn="ctr"/>
                      <a:r>
                        <a:rPr lang="en-US" dirty="0"/>
                        <a:t>18</a:t>
                      </a:r>
                    </a:p>
                  </a:txBody>
                  <a:tcPr/>
                </a:tc>
                <a:extLst>
                  <a:ext uri="{0D108BD9-81ED-4DB2-BD59-A6C34878D82A}">
                    <a16:rowId xmlns:a16="http://schemas.microsoft.com/office/drawing/2014/main" val="774795346"/>
                  </a:ext>
                </a:extLst>
              </a:tr>
              <a:tr h="370840">
                <a:tc>
                  <a:txBody>
                    <a:bodyPr/>
                    <a:lstStyle/>
                    <a:p>
                      <a:endParaRPr lang="en-US" dirty="0"/>
                    </a:p>
                  </a:txBody>
                  <a:tcPr/>
                </a:tc>
                <a:tc>
                  <a:txBody>
                    <a:bodyPr/>
                    <a:lstStyle/>
                    <a:p>
                      <a:pPr algn="ctr"/>
                      <a:r>
                        <a:rPr lang="en-US" dirty="0"/>
                        <a:t>2</a:t>
                      </a:r>
                    </a:p>
                  </a:txBody>
                  <a:tcPr/>
                </a:tc>
                <a:tc>
                  <a:txBody>
                    <a:bodyPr/>
                    <a:lstStyle/>
                    <a:p>
                      <a:pPr algn="ctr"/>
                      <a:r>
                        <a:rPr lang="en-US" dirty="0"/>
                        <a:t>9</a:t>
                      </a:r>
                    </a:p>
                  </a:txBody>
                  <a:tcPr/>
                </a:tc>
                <a:extLst>
                  <a:ext uri="{0D108BD9-81ED-4DB2-BD59-A6C34878D82A}">
                    <a16:rowId xmlns:a16="http://schemas.microsoft.com/office/drawing/2014/main" val="1578088718"/>
                  </a:ext>
                </a:extLst>
              </a:tr>
              <a:tr h="370840">
                <a:tc>
                  <a:txBody>
                    <a:bodyPr/>
                    <a:lstStyle/>
                    <a:p>
                      <a:endParaRPr lang="en-US" dirty="0"/>
                    </a:p>
                  </a:txBody>
                  <a:tcPr/>
                </a:tc>
                <a:tc>
                  <a:txBody>
                    <a:bodyPr/>
                    <a:lstStyle/>
                    <a:p>
                      <a:pPr algn="ctr"/>
                      <a:r>
                        <a:rPr lang="en-US" dirty="0"/>
                        <a:t>Library size = 6</a:t>
                      </a:r>
                    </a:p>
                  </a:txBody>
                  <a:tcPr/>
                </a:tc>
                <a:tc>
                  <a:txBody>
                    <a:bodyPr/>
                    <a:lstStyle/>
                    <a:p>
                      <a:pPr algn="ctr"/>
                      <a:r>
                        <a:rPr lang="en-US" dirty="0"/>
                        <a:t>Microbial load = 27</a:t>
                      </a:r>
                    </a:p>
                  </a:txBody>
                  <a:tcPr/>
                </a:tc>
                <a:extLst>
                  <a:ext uri="{0D108BD9-81ED-4DB2-BD59-A6C34878D82A}">
                    <a16:rowId xmlns:a16="http://schemas.microsoft.com/office/drawing/2014/main" val="2264321713"/>
                  </a:ext>
                </a:extLst>
              </a:tr>
            </a:tbl>
          </a:graphicData>
        </a:graphic>
      </p:graphicFrame>
      <p:sp>
        <p:nvSpPr>
          <p:cNvPr id="45" name="Oval 44"/>
          <p:cNvSpPr/>
          <p:nvPr/>
        </p:nvSpPr>
        <p:spPr>
          <a:xfrm>
            <a:off x="7232470" y="5386569"/>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232470" y="5769537"/>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61678" y="5769536"/>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290943" y="598516"/>
            <a:ext cx="5295207" cy="3965171"/>
            <a:chOff x="290943" y="598516"/>
            <a:chExt cx="5295207" cy="3965171"/>
          </a:xfrm>
        </p:grpSpPr>
        <p:sp>
          <p:nvSpPr>
            <p:cNvPr id="10" name="Rectangle 9"/>
            <p:cNvSpPr/>
            <p:nvPr/>
          </p:nvSpPr>
          <p:spPr>
            <a:xfrm>
              <a:off x="290943" y="598516"/>
              <a:ext cx="5295207" cy="396517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70804" y="1868595"/>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008210" y="1748060"/>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49997" y="2253742"/>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41956" y="1569921"/>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11327" y="2541925"/>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172733" y="2275303"/>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65762" y="2282998"/>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172733" y="2662460"/>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11327" y="2002980"/>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624693" y="1627526"/>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386393" y="2029306"/>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212815" y="1810990"/>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887675" y="3039308"/>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195244" y="3362192"/>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31861" y="3358947"/>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90792" y="3029602"/>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34779" y="2835619"/>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828349" y="2670155"/>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119690" y="1193205"/>
              <a:ext cx="1644545" cy="2465407"/>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6619699" y="598515"/>
            <a:ext cx="5295207" cy="3965171"/>
            <a:chOff x="6619699" y="598515"/>
            <a:chExt cx="5295207" cy="3965171"/>
          </a:xfrm>
        </p:grpSpPr>
        <p:sp>
          <p:nvSpPr>
            <p:cNvPr id="11" name="Rectangle 10"/>
            <p:cNvSpPr/>
            <p:nvPr/>
          </p:nvSpPr>
          <p:spPr>
            <a:xfrm>
              <a:off x="6619699" y="598515"/>
              <a:ext cx="5295207" cy="396517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260422" y="1152393"/>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958737" y="1525872"/>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24153" y="1777816"/>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749487" y="1332302"/>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81353" y="2108310"/>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926825" y="1673324"/>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260421" y="2282704"/>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359087" y="1867857"/>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238552" y="2367237"/>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817373" y="2708258"/>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9574872" y="1484655"/>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152953" y="1597717"/>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055971" y="2073310"/>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740731" y="1691918"/>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524257" y="2073309"/>
              <a:ext cx="241069" cy="24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297040" y="2613845"/>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996396" y="2918644"/>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300598" y="2908941"/>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749487" y="3255310"/>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9213613" y="2788406"/>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9348348" y="3255309"/>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885999" y="2623551"/>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260421" y="3556640"/>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058442" y="3724978"/>
              <a:ext cx="241069" cy="24106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9784062" y="1193205"/>
              <a:ext cx="1644545" cy="2465407"/>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415636" y="773084"/>
            <a:ext cx="1413164" cy="379309"/>
          </a:xfrm>
          <a:prstGeom prst="rect">
            <a:avLst/>
          </a:prstGeom>
          <a:noFill/>
        </p:spPr>
        <p:txBody>
          <a:bodyPr wrap="square" rtlCol="0">
            <a:spAutoFit/>
          </a:bodyPr>
          <a:lstStyle/>
          <a:p>
            <a:r>
              <a:rPr lang="en-US" b="1" dirty="0"/>
              <a:t>Ecosystem A</a:t>
            </a:r>
          </a:p>
        </p:txBody>
      </p:sp>
      <p:sp>
        <p:nvSpPr>
          <p:cNvPr id="69" name="TextBox 68"/>
          <p:cNvSpPr txBox="1"/>
          <p:nvPr/>
        </p:nvSpPr>
        <p:spPr>
          <a:xfrm>
            <a:off x="6758243" y="773084"/>
            <a:ext cx="1413164" cy="379309"/>
          </a:xfrm>
          <a:prstGeom prst="rect">
            <a:avLst/>
          </a:prstGeom>
          <a:noFill/>
        </p:spPr>
        <p:txBody>
          <a:bodyPr wrap="square" rtlCol="0">
            <a:spAutoFit/>
          </a:bodyPr>
          <a:lstStyle/>
          <a:p>
            <a:r>
              <a:rPr lang="en-US" b="1" dirty="0"/>
              <a:t>Ecosystem B</a:t>
            </a:r>
          </a:p>
        </p:txBody>
      </p:sp>
      <p:cxnSp>
        <p:nvCxnSpPr>
          <p:cNvPr id="71" name="Straight Arrow Connector 70"/>
          <p:cNvCxnSpPr/>
          <p:nvPr/>
        </p:nvCxnSpPr>
        <p:spPr>
          <a:xfrm flipV="1">
            <a:off x="3938144" y="3270671"/>
            <a:ext cx="0" cy="6856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10644791" y="3301329"/>
            <a:ext cx="0" cy="6856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255627" y="4009138"/>
            <a:ext cx="1365034" cy="369332"/>
          </a:xfrm>
          <a:prstGeom prst="rect">
            <a:avLst/>
          </a:prstGeom>
          <a:noFill/>
        </p:spPr>
        <p:txBody>
          <a:bodyPr wrap="square" rtlCol="0">
            <a:spAutoFit/>
          </a:bodyPr>
          <a:lstStyle/>
          <a:p>
            <a:r>
              <a:rPr lang="en-US" b="1" dirty="0"/>
              <a:t>Specimen A</a:t>
            </a:r>
          </a:p>
        </p:txBody>
      </p:sp>
      <p:sp>
        <p:nvSpPr>
          <p:cNvPr id="74" name="TextBox 73"/>
          <p:cNvSpPr txBox="1"/>
          <p:nvPr/>
        </p:nvSpPr>
        <p:spPr>
          <a:xfrm>
            <a:off x="9939583" y="3986999"/>
            <a:ext cx="1333501" cy="369332"/>
          </a:xfrm>
          <a:prstGeom prst="rect">
            <a:avLst/>
          </a:prstGeom>
          <a:noFill/>
        </p:spPr>
        <p:txBody>
          <a:bodyPr wrap="square" rtlCol="0">
            <a:spAutoFit/>
          </a:bodyPr>
          <a:lstStyle/>
          <a:p>
            <a:r>
              <a:rPr lang="en-US" b="1" dirty="0"/>
              <a:t>Specimen B</a:t>
            </a:r>
          </a:p>
        </p:txBody>
      </p:sp>
    </p:spTree>
    <p:extLst>
      <p:ext uri="{BB962C8B-B14F-4D97-AF65-F5344CB8AC3E}">
        <p14:creationId xmlns:p14="http://schemas.microsoft.com/office/powerpoint/2010/main" val="142879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dirty="0"/>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Fig. 2</a:t>
            </a:r>
            <a:r>
              <a:rPr lang="en-US" sz="2000" dirty="0"/>
              <a:t> Differential abundance analysis should account for the bias introduced by different sampling fractions. Sampling fraction is defined as the ratio of library size to the total microbial load. As shown in this example, the microbial load for subject A is 18 (12 red + 6 green), for subject B is 27 (18 red + 9 green), while the library sizes are the same for specimen A and B, which is 6 (4 red + 2 green). That leads a sampling fraction of 6/18 for specimen A versus 6/27 for specimen B. One may mistakenly conclude that the red and green taxa are not differentially abundant between two ecosystems without a proper normalization method, which is simply because specimen A has a larger sampling fraction than specimen B.</a:t>
            </a:r>
          </a:p>
        </p:txBody>
      </p:sp>
    </p:spTree>
    <p:extLst>
      <p:ext uri="{BB962C8B-B14F-4D97-AF65-F5344CB8AC3E}">
        <p14:creationId xmlns:p14="http://schemas.microsoft.com/office/powerpoint/2010/main" val="290829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8CA999-B89E-A14F-A4BB-897715BCD111}"/>
              </a:ext>
            </a:extLst>
          </p:cNvPr>
          <p:cNvPicPr>
            <a:picLocks noGrp="1" noChangeAspect="1"/>
          </p:cNvPicPr>
          <p:nvPr>
            <p:ph idx="1"/>
          </p:nvPr>
        </p:nvPicPr>
        <p:blipFill>
          <a:blip r:embed="rId2"/>
          <a:srcRect/>
          <a:stretch/>
        </p:blipFill>
        <p:spPr>
          <a:xfrm>
            <a:off x="2615940" y="643466"/>
            <a:ext cx="6960119" cy="5571066"/>
          </a:xfrm>
          <a:prstGeom prst="rect">
            <a:avLst/>
          </a:prstGeom>
        </p:spPr>
      </p:pic>
    </p:spTree>
    <p:extLst>
      <p:ext uri="{BB962C8B-B14F-4D97-AF65-F5344CB8AC3E}">
        <p14:creationId xmlns:p14="http://schemas.microsoft.com/office/powerpoint/2010/main" val="377313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5DB99F7-2C1C-824B-A317-0F9A3D0B1BED}"/>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125195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EF27D99-E480-6C42-B62B-74BC802A0526}"/>
              </a:ext>
            </a:extLst>
          </p:cNvPr>
          <p:cNvPicPr>
            <a:picLocks noGrp="1" noChangeAspect="1"/>
          </p:cNvPicPr>
          <p:nvPr>
            <p:ph idx="1"/>
          </p:nvPr>
        </p:nvPicPr>
        <p:blipFill>
          <a:blip r:embed="rId2"/>
          <a:srcRect/>
          <a:stretch/>
        </p:blipFill>
        <p:spPr>
          <a:xfrm>
            <a:off x="2615940" y="643466"/>
            <a:ext cx="6960118" cy="5571066"/>
          </a:xfrm>
          <a:prstGeom prst="rect">
            <a:avLst/>
          </a:prstGeom>
        </p:spPr>
      </p:pic>
    </p:spTree>
    <p:extLst>
      <p:ext uri="{BB962C8B-B14F-4D97-AF65-F5344CB8AC3E}">
        <p14:creationId xmlns:p14="http://schemas.microsoft.com/office/powerpoint/2010/main" val="373105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826-0980-6C4B-A4E8-9C45977221C7}"/>
              </a:ext>
            </a:extLst>
          </p:cNvPr>
          <p:cNvSpPr>
            <a:spLocks noGrp="1"/>
          </p:cNvSpPr>
          <p:nvPr>
            <p:ph type="title"/>
          </p:nvPr>
        </p:nvSpPr>
        <p:spPr/>
        <p:txBody>
          <a:bodyPr/>
          <a:lstStyle/>
          <a:p>
            <a:r>
              <a:rPr lang="en-US" dirty="0"/>
              <a:t>Legend</a:t>
            </a:r>
          </a:p>
        </p:txBody>
      </p:sp>
      <p:sp>
        <p:nvSpPr>
          <p:cNvPr id="3" name="Content Placeholder 2">
            <a:extLst>
              <a:ext uri="{FF2B5EF4-FFF2-40B4-BE49-F238E27FC236}">
                <a16:creationId xmlns:a16="http://schemas.microsoft.com/office/drawing/2014/main" id="{BE2ACF12-5996-4E4E-B720-B30E383A6FB7}"/>
              </a:ext>
            </a:extLst>
          </p:cNvPr>
          <p:cNvSpPr>
            <a:spLocks noGrp="1"/>
          </p:cNvSpPr>
          <p:nvPr>
            <p:ph idx="1"/>
          </p:nvPr>
        </p:nvSpPr>
        <p:spPr/>
        <p:txBody>
          <a:bodyPr>
            <a:normAutofit/>
          </a:bodyPr>
          <a:lstStyle/>
          <a:p>
            <a:pPr marL="0" indent="0">
              <a:buNone/>
            </a:pPr>
            <a:r>
              <a:rPr lang="en-US" sz="2000" b="1" dirty="0"/>
              <a:t>Fig. 3 </a:t>
            </a:r>
            <a:r>
              <a:rPr lang="en-US" sz="2000" dirty="0"/>
              <a:t>Bias, FDR and power comparisons using synthetic data with the presence of large variable sampling fractions. </a:t>
            </a:r>
            <a:r>
              <a:rPr lang="en-US" sz="2000" b="1" dirty="0"/>
              <a:t>a </a:t>
            </a:r>
            <a:r>
              <a:rPr lang="en-US" sz="2000" dirty="0"/>
              <a:t>Box-plot of centered deviance (centered difference between true sampling fraction and its corresponding estimate) for each specimen. UQ and TMM have the largest variance, MED and CSS have larger variance compared to ANCOM-BC, TSS has the least. However, it shows that centered deviance are clearly separated by its group label using TSS, which indicates that TSS has a systematic bias of estimating sampling fractions since it totally neglect the total microbial load. </a:t>
            </a:r>
            <a:r>
              <a:rPr lang="en-US" sz="2000" b="1" dirty="0"/>
              <a:t>b, c</a:t>
            </a:r>
            <a:r>
              <a:rPr lang="en-US" sz="2000" dirty="0"/>
              <a:t> The False Discovery Rate (FDR) and power of various methods, respectively. The Y-axis denotes patterns of proportion of differential abundant taxa. Results show that only ANCOM and ANCOM-BC control the FDR under the nominal level (5%) while maintaining power comparable to other methods. Gaussian model version of metagenomeSeq has highly inflated FDR, while the log Gaussian version has substantial loss of power, sometimes well below 5%. Other than ANCOM-BC and ANCOM, as the sample size within each group increases, so does the FDR for all other existing methods. Simulation details could be found at Supplementary Text.</a:t>
            </a:r>
          </a:p>
        </p:txBody>
      </p:sp>
    </p:spTree>
    <p:extLst>
      <p:ext uri="{BB962C8B-B14F-4D97-AF65-F5344CB8AC3E}">
        <p14:creationId xmlns:p14="http://schemas.microsoft.com/office/powerpoint/2010/main" val="407676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843DED-396D-4891-B615-95FE60830468}"/>
              </a:ext>
            </a:extLst>
          </p:cNvPr>
          <p:cNvPicPr>
            <a:picLocks noGrp="1" noChangeAspect="1"/>
          </p:cNvPicPr>
          <p:nvPr>
            <p:ph idx="1"/>
          </p:nvPr>
        </p:nvPicPr>
        <p:blipFill>
          <a:blip r:embed="rId2"/>
          <a:srcRect/>
          <a:stretch/>
        </p:blipFill>
        <p:spPr>
          <a:xfrm>
            <a:off x="2615940" y="643466"/>
            <a:ext cx="6960119" cy="5571066"/>
          </a:xfrm>
          <a:prstGeom prst="rect">
            <a:avLst/>
          </a:prstGeom>
        </p:spPr>
      </p:pic>
    </p:spTree>
    <p:extLst>
      <p:ext uri="{BB962C8B-B14F-4D97-AF65-F5344CB8AC3E}">
        <p14:creationId xmlns:p14="http://schemas.microsoft.com/office/powerpoint/2010/main" val="2928687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1996</Words>
  <Application>Microsoft Macintosh PowerPoint</Application>
  <PresentationFormat>Widescreen</PresentationFormat>
  <Paragraphs>213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Legend</vt:lpstr>
      <vt:lpstr>PowerPoint Presentation</vt:lpstr>
      <vt:lpstr>Legend</vt:lpstr>
      <vt:lpstr>PowerPoint Presentation</vt:lpstr>
      <vt:lpstr>PowerPoint Presentation</vt:lpstr>
      <vt:lpstr>PowerPoint Presentation</vt:lpstr>
      <vt:lpstr>Legend</vt:lpstr>
      <vt:lpstr>PowerPoint Presentation</vt:lpstr>
      <vt:lpstr>PowerPoint Presentation</vt:lpstr>
      <vt:lpstr>Legend</vt:lpstr>
      <vt:lpstr>PowerPoint Presentation</vt:lpstr>
      <vt:lpstr>PowerPoint Presentation</vt:lpstr>
      <vt:lpstr>Legend</vt:lpstr>
      <vt:lpstr>PowerPoint Presentation</vt:lpstr>
      <vt:lpstr>PowerPoint Presentation</vt:lpstr>
      <vt:lpstr>PowerPoint Presentation</vt:lpstr>
      <vt:lpstr>Legend</vt:lpstr>
      <vt:lpstr>PowerPoint Presentation</vt:lpstr>
      <vt:lpstr>PowerPoint Presentation</vt:lpstr>
      <vt:lpstr>PowerPoint Presentation</vt:lpstr>
      <vt:lpstr>Legend</vt:lpstr>
      <vt:lpstr>Supplementary Table 1 (Attached Excel File)</vt:lpstr>
      <vt:lpstr>PowerPoint Presentation</vt:lpstr>
      <vt:lpstr>PowerPoint Presentation</vt:lpstr>
      <vt:lpstr>Legend</vt:lpstr>
      <vt:lpstr>PowerPoint Presentation</vt:lpstr>
      <vt:lpstr>Legend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Huang</dc:creator>
  <cp:lastModifiedBy>Lin, Huang</cp:lastModifiedBy>
  <cp:revision>141</cp:revision>
  <dcterms:created xsi:type="dcterms:W3CDTF">2019-07-21T00:59:25Z</dcterms:created>
  <dcterms:modified xsi:type="dcterms:W3CDTF">2019-07-25T01:23:35Z</dcterms:modified>
</cp:coreProperties>
</file>