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1"/>
    <p:restoredTop sz="94608"/>
  </p:normalViewPr>
  <p:slideViewPr>
    <p:cSldViewPr snapToGrid="0" showGuides="1">
      <p:cViewPr varScale="1">
        <p:scale>
          <a:sx n="99" d="100"/>
          <a:sy n="99" d="100"/>
        </p:scale>
        <p:origin x="3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69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5446-6881-F24D-BECD-617636E10D62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2C04-F9EB-A24A-A9A4-BA7CC337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E2C04-F9EB-A24A-A9A4-BA7CC3377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E2C04-F9EB-A24A-A9A4-BA7CC3377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FD44-31A1-CA15-9E4C-FE5661BD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1FA4-B985-504C-A55E-6A9483C47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CC64-6D02-3E7E-B5C3-241E63B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972-68D6-1969-55AE-083DF38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5ACD-9EC9-D77A-8622-DCC71AD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6FF-5FB2-0BD9-6752-85EE11D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2664D-C6D0-A400-C19C-D620B5CDD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7B47-0F1E-45E1-456A-7350865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78C0-52B8-1E01-5988-58860AA6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F5D0-ED69-C0F1-FCED-885211F6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BE6AB-9100-0571-91E0-B6A4D91B3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E5D7-56E3-560B-2ECA-A2D56776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12E9-A5A8-6E81-3FE8-9582D565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0773-3FF7-8F0C-3E8A-6395E794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D796-6681-707F-12E5-47F00B3E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5A3-F3C7-CAD9-CC92-4005363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4C02-64D9-5754-216F-235BD1A1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9F11-ADC8-1442-385F-A906E474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B5B-CC92-BE19-58AB-9E609AD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8FF9-694F-AAA4-E254-A28CD3EB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33AC-59BC-8937-30CF-768B5803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3973-0D94-25AF-78AD-567F36BF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0E29-6213-8D8E-6F59-B557585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2FE7-BD57-B4DC-F07C-EC3E7191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3916-E4FD-9156-7B0F-4FECDD0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18C-23DD-D931-E48D-E7DD2DC2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D52F-9253-D077-4ACC-0709BE4B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EFD-162F-3F1E-E785-11813D8A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287B-C70F-0EA7-DB13-FAEF579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3F70-3294-C254-C31E-BCB09295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A894-61A4-D1E9-FCB4-4AD6AAFC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2F45-73E8-C27E-18D4-9A4A5F8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89A7-4F79-21D5-54F4-5DB1538A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95AB-5D77-3D8F-533A-D72771C9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D79A2-7552-FB5B-3C65-14502611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550C-695B-C511-2462-89D6E8B1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A7EF-0D88-1500-D2BA-AE8722AC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7F756-DCA6-DCE8-147C-901F39CA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3757-FF97-B2CF-6773-DAFEC99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F4E8-EE90-6E3F-1D39-C0074C0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63B53-834A-1CD8-C9A3-40BB02F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862F-DA1C-CA9F-A3F2-C27CBF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5CD4C-88A9-2EC1-CD8E-205ED21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B3B0-66F9-0F21-BEE2-D4BB263A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7C6C8-7FE0-E42F-76DB-52D9FD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0D9C-7E18-85DE-40E2-DA05559E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EF43-D21E-2D91-F4E3-0293DEA5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750D-A897-0C59-65A8-A368D0B2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2055-21C1-90E0-CDE7-1E49FA33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7A4A-0D8B-4229-E9DD-C81F117C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792E-3A46-603B-F148-E3083A90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5C43-7D39-ACFB-F25E-9AB3A538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66CD-41D9-034B-C14C-BAF25A7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BB6D7-07A0-A5A1-5892-BF8E48BA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75DAA-A779-0C34-2F72-8447F5AC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4DA0-B847-FFC1-8B32-0C153BC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95E4-F763-0FD1-1593-FA6E8B02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67D61-247B-7AB9-901C-CE6A1FF1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42B7A-7C71-0048-5138-D10A237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D526-B256-3B6E-CD1F-3A126259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E4BC-81F8-E780-3E48-8AD715F5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4CA1-6CF3-4D46-A80D-8B75430028D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5962-F5EF-19FD-E3E3-4D969F169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9192-4E4D-90E3-C750-60D6D838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C9356-1007-EEE1-833A-E5692958E945}"/>
              </a:ext>
            </a:extLst>
          </p:cNvPr>
          <p:cNvGrpSpPr/>
          <p:nvPr/>
        </p:nvGrpSpPr>
        <p:grpSpPr>
          <a:xfrm>
            <a:off x="-1" y="0"/>
            <a:ext cx="11651136" cy="6858000"/>
            <a:chOff x="-1" y="0"/>
            <a:chExt cx="11651136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D373FAB-D77F-BE1F-2F1A-6A3F9A2FC82D}"/>
                </a:ext>
              </a:extLst>
            </p:cNvPr>
            <p:cNvSpPr/>
            <p:nvPr/>
          </p:nvSpPr>
          <p:spPr>
            <a:xfrm>
              <a:off x="5408765" y="1458825"/>
              <a:ext cx="3611586" cy="4890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73E39E-D3F3-ACF9-0BF3-25CF71973377}"/>
                </a:ext>
              </a:extLst>
            </p:cNvPr>
            <p:cNvSpPr/>
            <p:nvPr/>
          </p:nvSpPr>
          <p:spPr>
            <a:xfrm>
              <a:off x="-1" y="0"/>
              <a:ext cx="2416829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86C30-C0CA-FF59-04D8-93346CE48104}"/>
                </a:ext>
              </a:extLst>
            </p:cNvPr>
            <p:cNvSpPr txBox="1"/>
            <p:nvPr/>
          </p:nvSpPr>
          <p:spPr>
            <a:xfrm>
              <a:off x="5942448" y="1825834"/>
              <a:ext cx="29240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 of how we think the world works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514C66-EA38-D14D-B4A5-F5B9D8FE4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51" y="2145458"/>
              <a:ext cx="241682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D8D8C-8929-931E-2677-B0E5ABCEE30B}"/>
                </a:ext>
              </a:extLst>
            </p:cNvPr>
            <p:cNvSpPr txBox="1"/>
            <p:nvPr/>
          </p:nvSpPr>
          <p:spPr>
            <a:xfrm>
              <a:off x="2575345" y="1004507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Formulation of mathematical model</a:t>
              </a: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Objectivising</a:t>
              </a:r>
              <a:r>
                <a:rPr lang="en-US" sz="1400" dirty="0">
                  <a:solidFill>
                    <a:srgbClr val="FF0000"/>
                  </a:solidFill>
                </a:rPr>
                <a:t> the hypothesis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C0105-964D-6FE6-87B2-50458A6B184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3103725"/>
              <a:ext cx="21781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AF2C4-DA24-4092-D9A8-C97E5A751518}"/>
                </a:ext>
              </a:extLst>
            </p:cNvPr>
            <p:cNvSpPr txBox="1"/>
            <p:nvPr/>
          </p:nvSpPr>
          <p:spPr>
            <a:xfrm>
              <a:off x="6389567" y="184058"/>
              <a:ext cx="52615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variables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In what way? Linear/nonlinear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much/effect sizes?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consistent </a:t>
              </a:r>
              <a:r>
                <a:rPr lang="en-US" sz="1200" dirty="0" err="1"/>
                <a:t>eg.</a:t>
              </a:r>
              <a:r>
                <a:rPr lang="en-US" sz="1200" dirty="0"/>
                <a:t> What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Background noise: Given all other factors, how much additional ‘unexplained’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E4EC8-000A-89F3-B291-A8131B8DBC8F}"/>
                </a:ext>
              </a:extLst>
            </p:cNvPr>
            <p:cNvSpPr txBox="1"/>
            <p:nvPr/>
          </p:nvSpPr>
          <p:spPr>
            <a:xfrm>
              <a:off x="776416" y="3014655"/>
              <a:ext cx="10982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915D2A-F31F-59B5-569B-FFA72D480B82}"/>
                </a:ext>
              </a:extLst>
            </p:cNvPr>
            <p:cNvSpPr txBox="1"/>
            <p:nvPr/>
          </p:nvSpPr>
          <p:spPr>
            <a:xfrm>
              <a:off x="776416" y="4423123"/>
              <a:ext cx="12644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EE0128-022E-6BD7-1F0E-27A0B0083E27}"/>
                </a:ext>
              </a:extLst>
            </p:cNvPr>
            <p:cNvSpPr txBox="1"/>
            <p:nvPr/>
          </p:nvSpPr>
          <p:spPr>
            <a:xfrm>
              <a:off x="776416" y="5725010"/>
              <a:ext cx="10148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51DDDC-93E4-DFC8-7386-F91460530D40}"/>
                </a:ext>
              </a:extLst>
            </p:cNvPr>
            <p:cNvSpPr txBox="1"/>
            <p:nvPr/>
          </p:nvSpPr>
          <p:spPr>
            <a:xfrm>
              <a:off x="776416" y="2084025"/>
              <a:ext cx="10148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Hypothesis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85FF0A-823C-D2D6-B7C5-E458EE5556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2491435"/>
              <a:ext cx="0" cy="5232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58E07-48A4-824C-8E7E-4A23DB854A95}"/>
                </a:ext>
              </a:extLst>
            </p:cNvPr>
            <p:cNvSpPr txBox="1"/>
            <p:nvPr/>
          </p:nvSpPr>
          <p:spPr>
            <a:xfrm>
              <a:off x="2353072" y="2171917"/>
              <a:ext cx="241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testable (</a:t>
              </a:r>
              <a:r>
                <a:rPr lang="en-US" sz="1000" dirty="0" err="1"/>
                <a:t>vage</a:t>
              </a:r>
              <a:r>
                <a:rPr lang="en-US" sz="1000" dirty="0"/>
                <a:t>, subjective, unrealistic)</a:t>
              </a:r>
            </a:p>
            <a:p>
              <a:r>
                <a:rPr lang="en-US" sz="1000" dirty="0" err="1"/>
                <a:t>i.E</a:t>
              </a:r>
              <a:r>
                <a:rPr lang="en-US" sz="1000" dirty="0"/>
                <a:t> null hypothesis gets rejected in any case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55373-28A7-F198-D63B-F5443138AA0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4566206"/>
              <a:ext cx="131545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F8212-93D0-86BE-8409-639563395B20}"/>
                </a:ext>
              </a:extLst>
            </p:cNvPr>
            <p:cNvSpPr txBox="1"/>
            <p:nvPr/>
          </p:nvSpPr>
          <p:spPr>
            <a:xfrm>
              <a:off x="2400074" y="4601826"/>
              <a:ext cx="1875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Mathematical artefact,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E94995-5F83-6A36-176C-D3CB825C3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88" y="5868093"/>
              <a:ext cx="1376956" cy="1080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543B3-41A0-FF8E-A23E-CC4CFB28CBE9}"/>
                </a:ext>
              </a:extLst>
            </p:cNvPr>
            <p:cNvSpPr txBox="1"/>
            <p:nvPr/>
          </p:nvSpPr>
          <p:spPr>
            <a:xfrm>
              <a:off x="2388325" y="5923195"/>
              <a:ext cx="231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Overconfident, yes/no simplification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72B8E2-AAEE-625D-639B-B10610A4E9C1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1614940"/>
              <a:ext cx="10241" cy="40560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9ED03-9E50-12A9-E50D-25B8578EA8C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3630209"/>
              <a:ext cx="0" cy="65369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D5E1AF-C16E-4D2C-9DEC-03F1E4D0E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4912" y="4947781"/>
              <a:ext cx="23158" cy="57691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6C68ED-93DB-1DCD-501F-984C19E9AA23}"/>
                </a:ext>
              </a:extLst>
            </p:cNvPr>
            <p:cNvSpPr txBox="1"/>
            <p:nvPr/>
          </p:nvSpPr>
          <p:spPr>
            <a:xfrm>
              <a:off x="5940688" y="3769208"/>
              <a:ext cx="14410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C88CFB-E5D5-E752-7033-84A3463F85C2}"/>
                </a:ext>
              </a:extLst>
            </p:cNvPr>
            <p:cNvSpPr txBox="1"/>
            <p:nvPr/>
          </p:nvSpPr>
          <p:spPr>
            <a:xfrm>
              <a:off x="5524609" y="4872449"/>
              <a:ext cx="318796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this the pattern we expect? </a:t>
              </a:r>
            </a:p>
            <a:p>
              <a:r>
                <a:rPr lang="en-US" sz="1400" dirty="0"/>
                <a:t>Statistical power? </a:t>
              </a:r>
            </a:p>
            <a:p>
              <a:r>
                <a:rPr lang="en-US" sz="1400" dirty="0"/>
                <a:t>Enough confidence for predictions?</a:t>
              </a:r>
            </a:p>
            <a:p>
              <a:r>
                <a:rPr lang="en-US" sz="1400" dirty="0"/>
                <a:t>Is our model appropriate? 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C5A5FD-F74D-122D-CE3D-83F557B56A89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2349054"/>
              <a:ext cx="5383" cy="13990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9C6D87-6D4B-55BB-57CD-D12928D0E610}"/>
                </a:ext>
              </a:extLst>
            </p:cNvPr>
            <p:cNvSpPr txBox="1"/>
            <p:nvPr/>
          </p:nvSpPr>
          <p:spPr>
            <a:xfrm>
              <a:off x="2353072" y="3199321"/>
              <a:ext cx="2352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Poor design, not enough replication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3699F2-5679-FD73-FEC0-E1FDAA97102F}"/>
                </a:ext>
              </a:extLst>
            </p:cNvPr>
            <p:cNvSpPr txBox="1"/>
            <p:nvPr/>
          </p:nvSpPr>
          <p:spPr>
            <a:xfrm>
              <a:off x="23480" y="184058"/>
              <a:ext cx="24642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0FBD47-27A3-9432-D3E6-5AF7092FDB5C}"/>
                </a:ext>
              </a:extLst>
            </p:cNvPr>
            <p:cNvSpPr txBox="1"/>
            <p:nvPr/>
          </p:nvSpPr>
          <p:spPr>
            <a:xfrm>
              <a:off x="776416" y="1283618"/>
              <a:ext cx="13530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9662C8-7E70-19B9-5D01-A2ED4253D572}"/>
                </a:ext>
              </a:extLst>
            </p:cNvPr>
            <p:cNvSpPr txBox="1"/>
            <p:nvPr/>
          </p:nvSpPr>
          <p:spPr>
            <a:xfrm rot="16200000">
              <a:off x="-1510521" y="2816773"/>
              <a:ext cx="3520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Common scientific workflow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B761F9-52A0-5035-88D1-0DF99C8A54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645724"/>
              <a:ext cx="0" cy="62039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E8F959-B76F-BE5E-16C4-1310479415AE}"/>
                </a:ext>
              </a:extLst>
            </p:cNvPr>
            <p:cNvSpPr txBox="1"/>
            <p:nvPr/>
          </p:nvSpPr>
          <p:spPr>
            <a:xfrm>
              <a:off x="6159579" y="2630073"/>
              <a:ext cx="19267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Simulation: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play with replication, effect sizes and variance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409927-5030-77FC-0FB6-AC7D92DBC57A}"/>
                </a:ext>
              </a:extLst>
            </p:cNvPr>
            <p:cNvSpPr txBox="1"/>
            <p:nvPr/>
          </p:nvSpPr>
          <p:spPr>
            <a:xfrm>
              <a:off x="6184098" y="4511408"/>
              <a:ext cx="12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 Analysis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E74AD90-82FF-4926-9CD3-C4F98CE5D0B5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4055881"/>
              <a:ext cx="0" cy="83099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93601D-6C46-7DF3-C071-C4E66FE532DA}"/>
                </a:ext>
              </a:extLst>
            </p:cNvPr>
            <p:cNvSpPr txBox="1"/>
            <p:nvPr/>
          </p:nvSpPr>
          <p:spPr>
            <a:xfrm rot="16200000">
              <a:off x="7810458" y="2538211"/>
              <a:ext cx="2112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Solutions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E08B16-3899-2B4B-B229-F9E4D7D9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209" y="2335896"/>
              <a:ext cx="24131" cy="25509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4E1B74-AAE6-073B-8428-E52461978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531" y="1596479"/>
              <a:ext cx="3400234" cy="1337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487548-E97D-BE2E-398D-7898A118B6B7}"/>
              </a:ext>
            </a:extLst>
          </p:cNvPr>
          <p:cNvGrpSpPr/>
          <p:nvPr/>
        </p:nvGrpSpPr>
        <p:grpSpPr>
          <a:xfrm>
            <a:off x="0" y="0"/>
            <a:ext cx="11651136" cy="6858000"/>
            <a:chOff x="-1" y="0"/>
            <a:chExt cx="1165113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FC73C-6A0D-8995-B4C5-C44A82D7E6B8}"/>
                </a:ext>
              </a:extLst>
            </p:cNvPr>
            <p:cNvSpPr/>
            <p:nvPr/>
          </p:nvSpPr>
          <p:spPr>
            <a:xfrm>
              <a:off x="5408765" y="1458825"/>
              <a:ext cx="3611586" cy="4890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2A399-3FBD-6DB2-9156-5949ED2CFDA8}"/>
                </a:ext>
              </a:extLst>
            </p:cNvPr>
            <p:cNvSpPr/>
            <p:nvPr/>
          </p:nvSpPr>
          <p:spPr>
            <a:xfrm>
              <a:off x="-1" y="0"/>
              <a:ext cx="2416829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1B16B7-D41C-E66E-199E-86E13EC38DF0}"/>
                </a:ext>
              </a:extLst>
            </p:cNvPr>
            <p:cNvSpPr txBox="1"/>
            <p:nvPr/>
          </p:nvSpPr>
          <p:spPr>
            <a:xfrm>
              <a:off x="5942448" y="1825834"/>
              <a:ext cx="29240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 of how we think the world works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9ABE94-9A51-3C66-0AD7-71A878CF7494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51" y="2145458"/>
              <a:ext cx="241682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80CCF5-0F9B-97DB-F09A-8ED7F7B855D4}"/>
                </a:ext>
              </a:extLst>
            </p:cNvPr>
            <p:cNvSpPr txBox="1"/>
            <p:nvPr/>
          </p:nvSpPr>
          <p:spPr>
            <a:xfrm>
              <a:off x="2575345" y="1004507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Formulation of mathematical model</a:t>
              </a: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Objectivising</a:t>
              </a:r>
              <a:r>
                <a:rPr lang="en-US" sz="1400" dirty="0">
                  <a:solidFill>
                    <a:srgbClr val="FF0000"/>
                  </a:solidFill>
                </a:rPr>
                <a:t> the hypothesis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962679-EA18-A6A1-2E45-4A05294BCE95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3103725"/>
              <a:ext cx="21781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AEF7D8-55E1-CD96-44BB-DA2E553DA9C9}"/>
                </a:ext>
              </a:extLst>
            </p:cNvPr>
            <p:cNvSpPr txBox="1"/>
            <p:nvPr/>
          </p:nvSpPr>
          <p:spPr>
            <a:xfrm>
              <a:off x="6389567" y="184058"/>
              <a:ext cx="52615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variables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In what way? Linear/nonlinear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much/effect sizes?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consistent </a:t>
              </a:r>
              <a:r>
                <a:rPr lang="en-US" sz="1200" dirty="0" err="1"/>
                <a:t>eg.</a:t>
              </a:r>
              <a:r>
                <a:rPr lang="en-US" sz="1200" dirty="0"/>
                <a:t> What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Background noise: Given all other factors, how much additional ‘unexplained’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9FC27E-78D1-B706-2DB6-D1354782277A}"/>
                </a:ext>
              </a:extLst>
            </p:cNvPr>
            <p:cNvSpPr txBox="1"/>
            <p:nvPr/>
          </p:nvSpPr>
          <p:spPr>
            <a:xfrm>
              <a:off x="776416" y="3014655"/>
              <a:ext cx="10982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C5920-BCE8-1121-6743-5D72B6AB0396}"/>
                </a:ext>
              </a:extLst>
            </p:cNvPr>
            <p:cNvSpPr txBox="1"/>
            <p:nvPr/>
          </p:nvSpPr>
          <p:spPr>
            <a:xfrm>
              <a:off x="776416" y="4423123"/>
              <a:ext cx="12644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E9669E-0903-8CDA-B10C-4FD2CD01C5EE}"/>
                </a:ext>
              </a:extLst>
            </p:cNvPr>
            <p:cNvSpPr txBox="1"/>
            <p:nvPr/>
          </p:nvSpPr>
          <p:spPr>
            <a:xfrm>
              <a:off x="776416" y="5725010"/>
              <a:ext cx="10148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6652DF-3AED-2DDD-0B4E-C042C4551240}"/>
                </a:ext>
              </a:extLst>
            </p:cNvPr>
            <p:cNvSpPr txBox="1"/>
            <p:nvPr/>
          </p:nvSpPr>
          <p:spPr>
            <a:xfrm>
              <a:off x="776416" y="2084025"/>
              <a:ext cx="10148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Hypothesis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6732B2-2FDF-6860-F8D5-AC78D6451489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2491435"/>
              <a:ext cx="0" cy="5232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3DED6C-2953-4BBF-A90D-D8C75EDA8FD8}"/>
                </a:ext>
              </a:extLst>
            </p:cNvPr>
            <p:cNvSpPr txBox="1"/>
            <p:nvPr/>
          </p:nvSpPr>
          <p:spPr>
            <a:xfrm>
              <a:off x="2353072" y="2171917"/>
              <a:ext cx="241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testable (</a:t>
              </a:r>
              <a:r>
                <a:rPr lang="en-US" sz="1000" dirty="0" err="1"/>
                <a:t>vage</a:t>
              </a:r>
              <a:r>
                <a:rPr lang="en-US" sz="1000" dirty="0"/>
                <a:t>, subjective, unrealistic)</a:t>
              </a:r>
            </a:p>
            <a:p>
              <a:r>
                <a:rPr lang="en-US" sz="1000" dirty="0" err="1"/>
                <a:t>i.E</a:t>
              </a:r>
              <a:r>
                <a:rPr lang="en-US" sz="1000" dirty="0"/>
                <a:t> null hypothesis gets rejected in any case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986273-638F-1EC0-D3AF-88B4732D04A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4566206"/>
              <a:ext cx="131545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027BBC-C960-2B4B-0AEF-B8ED2962E7D7}"/>
                </a:ext>
              </a:extLst>
            </p:cNvPr>
            <p:cNvSpPr txBox="1"/>
            <p:nvPr/>
          </p:nvSpPr>
          <p:spPr>
            <a:xfrm>
              <a:off x="2400074" y="4601826"/>
              <a:ext cx="1875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Mathematical artefact, 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D1DA685-5138-FE17-63C5-BBDBD2F44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88" y="5868093"/>
              <a:ext cx="1376956" cy="1080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52623E-948C-DEA9-14CF-396CC1A0A2FC}"/>
                </a:ext>
              </a:extLst>
            </p:cNvPr>
            <p:cNvSpPr txBox="1"/>
            <p:nvPr/>
          </p:nvSpPr>
          <p:spPr>
            <a:xfrm>
              <a:off x="2388325" y="5923195"/>
              <a:ext cx="231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Overconfident, yes/no simplification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233E279-5CB1-CD7F-8AB2-02A886FC4543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1614940"/>
              <a:ext cx="10241" cy="40560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A904A4-E4B0-3C95-2AF4-279BB11F32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3630209"/>
              <a:ext cx="0" cy="65369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1E20B54-E9C3-4022-FEA0-409E83565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4912" y="4947781"/>
              <a:ext cx="23158" cy="57691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42DB62-3D72-A8E1-4DEF-A983EBFC3552}"/>
                </a:ext>
              </a:extLst>
            </p:cNvPr>
            <p:cNvSpPr txBox="1"/>
            <p:nvPr/>
          </p:nvSpPr>
          <p:spPr>
            <a:xfrm>
              <a:off x="5940688" y="3769208"/>
              <a:ext cx="14410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E0642C-D2D8-BEC7-2EF7-FA701F08C0AE}"/>
                </a:ext>
              </a:extLst>
            </p:cNvPr>
            <p:cNvSpPr txBox="1"/>
            <p:nvPr/>
          </p:nvSpPr>
          <p:spPr>
            <a:xfrm>
              <a:off x="5524609" y="4872449"/>
              <a:ext cx="318796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this the pattern we expect? </a:t>
              </a:r>
            </a:p>
            <a:p>
              <a:r>
                <a:rPr lang="en-US" sz="1400" dirty="0"/>
                <a:t>Statistical power? </a:t>
              </a:r>
            </a:p>
            <a:p>
              <a:r>
                <a:rPr lang="en-US" sz="1400" dirty="0"/>
                <a:t>Enough confidence for predictions?</a:t>
              </a:r>
            </a:p>
            <a:p>
              <a:r>
                <a:rPr lang="en-US" sz="1400" dirty="0"/>
                <a:t>Is our model appropriate? 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DA8960-09DC-2F9A-BE1D-0DC96D027105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2349054"/>
              <a:ext cx="5383" cy="13990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662D7-B227-4490-C1F1-0204D72D9B1F}"/>
                </a:ext>
              </a:extLst>
            </p:cNvPr>
            <p:cNvSpPr txBox="1"/>
            <p:nvPr/>
          </p:nvSpPr>
          <p:spPr>
            <a:xfrm>
              <a:off x="2353072" y="3199321"/>
              <a:ext cx="2352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Poor design, not enough replication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6841DC-7123-5863-FD2D-7717E3AA36FB}"/>
                </a:ext>
              </a:extLst>
            </p:cNvPr>
            <p:cNvSpPr txBox="1"/>
            <p:nvPr/>
          </p:nvSpPr>
          <p:spPr>
            <a:xfrm>
              <a:off x="23480" y="184058"/>
              <a:ext cx="24642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1B7C20-5D66-67F7-55E1-9D1D3BBE55DC}"/>
                </a:ext>
              </a:extLst>
            </p:cNvPr>
            <p:cNvSpPr txBox="1"/>
            <p:nvPr/>
          </p:nvSpPr>
          <p:spPr>
            <a:xfrm>
              <a:off x="776416" y="1283618"/>
              <a:ext cx="13530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DF4311-B876-B2ED-B731-D07A9E818DEB}"/>
                </a:ext>
              </a:extLst>
            </p:cNvPr>
            <p:cNvSpPr txBox="1"/>
            <p:nvPr/>
          </p:nvSpPr>
          <p:spPr>
            <a:xfrm rot="16200000">
              <a:off x="-1510521" y="2816773"/>
              <a:ext cx="3520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Common scientific workflow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A1CE337-D935-858B-3CC9-65DE80AA1202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645724"/>
              <a:ext cx="0" cy="62039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A646A7-41CF-F5CC-3532-A55BB8DDBC9B}"/>
                </a:ext>
              </a:extLst>
            </p:cNvPr>
            <p:cNvSpPr txBox="1"/>
            <p:nvPr/>
          </p:nvSpPr>
          <p:spPr>
            <a:xfrm>
              <a:off x="6159579" y="2630073"/>
              <a:ext cx="19267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Simulation: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play with replication, effect sizes and variance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8E93A7-EC26-7352-A9A5-8C48CEC83D4B}"/>
                </a:ext>
              </a:extLst>
            </p:cNvPr>
            <p:cNvSpPr txBox="1"/>
            <p:nvPr/>
          </p:nvSpPr>
          <p:spPr>
            <a:xfrm>
              <a:off x="6184098" y="4511408"/>
              <a:ext cx="12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 Analysis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B39C6E1-EB1A-63B8-571E-D4F6B7A0986F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4055881"/>
              <a:ext cx="0" cy="83099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61B1F3-2582-0FF4-03C6-12D80C8EA806}"/>
                </a:ext>
              </a:extLst>
            </p:cNvPr>
            <p:cNvSpPr txBox="1"/>
            <p:nvPr/>
          </p:nvSpPr>
          <p:spPr>
            <a:xfrm rot="16200000">
              <a:off x="7810458" y="2538211"/>
              <a:ext cx="2112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Solutions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B286EA6-4AF3-73B8-C0F0-1BC68BA2D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209" y="2335896"/>
              <a:ext cx="24131" cy="25509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47422EC-F8CC-69EA-7568-897321464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531" y="1596479"/>
              <a:ext cx="3400234" cy="1337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7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C9356-1007-EEE1-833A-E5692958E945}"/>
              </a:ext>
            </a:extLst>
          </p:cNvPr>
          <p:cNvGrpSpPr/>
          <p:nvPr/>
        </p:nvGrpSpPr>
        <p:grpSpPr>
          <a:xfrm>
            <a:off x="270432" y="3220"/>
            <a:ext cx="11651136" cy="6858000"/>
            <a:chOff x="-1" y="0"/>
            <a:chExt cx="11651136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D373FAB-D77F-BE1F-2F1A-6A3F9A2FC82D}"/>
                </a:ext>
              </a:extLst>
            </p:cNvPr>
            <p:cNvSpPr/>
            <p:nvPr/>
          </p:nvSpPr>
          <p:spPr>
            <a:xfrm>
              <a:off x="5408765" y="1458825"/>
              <a:ext cx="3611586" cy="4890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73E39E-D3F3-ACF9-0BF3-25CF71973377}"/>
                </a:ext>
              </a:extLst>
            </p:cNvPr>
            <p:cNvSpPr/>
            <p:nvPr/>
          </p:nvSpPr>
          <p:spPr>
            <a:xfrm>
              <a:off x="-1" y="0"/>
              <a:ext cx="2416829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86C30-C0CA-FF59-04D8-93346CE48104}"/>
                </a:ext>
              </a:extLst>
            </p:cNvPr>
            <p:cNvSpPr txBox="1"/>
            <p:nvPr/>
          </p:nvSpPr>
          <p:spPr>
            <a:xfrm>
              <a:off x="5942448" y="1825834"/>
              <a:ext cx="29240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 of how we think the world works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514C66-EA38-D14D-B4A5-F5B9D8FE4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51" y="2145458"/>
              <a:ext cx="241682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D8D8C-8929-931E-2677-B0E5ABCEE30B}"/>
                </a:ext>
              </a:extLst>
            </p:cNvPr>
            <p:cNvSpPr txBox="1"/>
            <p:nvPr/>
          </p:nvSpPr>
          <p:spPr>
            <a:xfrm>
              <a:off x="2575345" y="1004507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Formulation of mathematical model</a:t>
              </a: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Objectivising</a:t>
              </a:r>
              <a:r>
                <a:rPr lang="en-US" sz="1400" dirty="0">
                  <a:solidFill>
                    <a:srgbClr val="FF0000"/>
                  </a:solidFill>
                </a:rPr>
                <a:t> the hypothesis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C0105-964D-6FE6-87B2-50458A6B184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3103725"/>
              <a:ext cx="21781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AF2C4-DA24-4092-D9A8-C97E5A751518}"/>
                </a:ext>
              </a:extLst>
            </p:cNvPr>
            <p:cNvSpPr txBox="1"/>
            <p:nvPr/>
          </p:nvSpPr>
          <p:spPr>
            <a:xfrm>
              <a:off x="6389567" y="184058"/>
              <a:ext cx="52615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variables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In what way? Linear/nonlinear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much/effect sizes?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consistent </a:t>
              </a:r>
              <a:r>
                <a:rPr lang="en-US" sz="1200" dirty="0" err="1"/>
                <a:t>eg.</a:t>
              </a:r>
              <a:r>
                <a:rPr lang="en-US" sz="1200" dirty="0"/>
                <a:t> What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Background noise: Given all other factors, how much additional ‘unexplained’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E4EC8-000A-89F3-B291-A8131B8DBC8F}"/>
                </a:ext>
              </a:extLst>
            </p:cNvPr>
            <p:cNvSpPr txBox="1"/>
            <p:nvPr/>
          </p:nvSpPr>
          <p:spPr>
            <a:xfrm>
              <a:off x="776416" y="3014655"/>
              <a:ext cx="10982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915D2A-F31F-59B5-569B-FFA72D480B82}"/>
                </a:ext>
              </a:extLst>
            </p:cNvPr>
            <p:cNvSpPr txBox="1"/>
            <p:nvPr/>
          </p:nvSpPr>
          <p:spPr>
            <a:xfrm>
              <a:off x="776416" y="4423123"/>
              <a:ext cx="12644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EE0128-022E-6BD7-1F0E-27A0B0083E27}"/>
                </a:ext>
              </a:extLst>
            </p:cNvPr>
            <p:cNvSpPr txBox="1"/>
            <p:nvPr/>
          </p:nvSpPr>
          <p:spPr>
            <a:xfrm>
              <a:off x="776416" y="5725010"/>
              <a:ext cx="10148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51DDDC-93E4-DFC8-7386-F91460530D40}"/>
                </a:ext>
              </a:extLst>
            </p:cNvPr>
            <p:cNvSpPr txBox="1"/>
            <p:nvPr/>
          </p:nvSpPr>
          <p:spPr>
            <a:xfrm>
              <a:off x="776416" y="2084025"/>
              <a:ext cx="10148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Hypothesis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85FF0A-823C-D2D6-B7C5-E458EE5556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2491435"/>
              <a:ext cx="0" cy="5232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58E07-48A4-824C-8E7E-4A23DB854A95}"/>
                </a:ext>
              </a:extLst>
            </p:cNvPr>
            <p:cNvSpPr txBox="1"/>
            <p:nvPr/>
          </p:nvSpPr>
          <p:spPr>
            <a:xfrm>
              <a:off x="2353072" y="2171917"/>
              <a:ext cx="241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testable (</a:t>
              </a:r>
              <a:r>
                <a:rPr lang="en-US" sz="1000" dirty="0" err="1"/>
                <a:t>vage</a:t>
              </a:r>
              <a:r>
                <a:rPr lang="en-US" sz="1000" dirty="0"/>
                <a:t>, subjective, unrealistic)</a:t>
              </a:r>
            </a:p>
            <a:p>
              <a:r>
                <a:rPr lang="en-US" sz="1000" dirty="0" err="1"/>
                <a:t>i.E</a:t>
              </a:r>
              <a:r>
                <a:rPr lang="en-US" sz="1000" dirty="0"/>
                <a:t> null hypothesis gets rejected in any case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55373-28A7-F198-D63B-F5443138AA0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4566206"/>
              <a:ext cx="131545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F8212-93D0-86BE-8409-639563395B20}"/>
                </a:ext>
              </a:extLst>
            </p:cNvPr>
            <p:cNvSpPr txBox="1"/>
            <p:nvPr/>
          </p:nvSpPr>
          <p:spPr>
            <a:xfrm>
              <a:off x="2400074" y="4601826"/>
              <a:ext cx="1875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Mathematical artefact,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E94995-5F83-6A36-176C-D3CB825C3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88" y="5868093"/>
              <a:ext cx="1376956" cy="1080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543B3-41A0-FF8E-A23E-CC4CFB28CBE9}"/>
                </a:ext>
              </a:extLst>
            </p:cNvPr>
            <p:cNvSpPr txBox="1"/>
            <p:nvPr/>
          </p:nvSpPr>
          <p:spPr>
            <a:xfrm>
              <a:off x="2388325" y="5923195"/>
              <a:ext cx="231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Overconfident, yes/no simplification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72B8E2-AAEE-625D-639B-B10610A4E9C1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1614940"/>
              <a:ext cx="10241" cy="40560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9ED03-9E50-12A9-E50D-25B8578EA8C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3630209"/>
              <a:ext cx="0" cy="65369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D5E1AF-C16E-4D2C-9DEC-03F1E4D0E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4912" y="4947781"/>
              <a:ext cx="23158" cy="57691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6C68ED-93DB-1DCD-501F-984C19E9AA23}"/>
                </a:ext>
              </a:extLst>
            </p:cNvPr>
            <p:cNvSpPr txBox="1"/>
            <p:nvPr/>
          </p:nvSpPr>
          <p:spPr>
            <a:xfrm>
              <a:off x="5940688" y="3769208"/>
              <a:ext cx="14410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C88CFB-E5D5-E752-7033-84A3463F85C2}"/>
                </a:ext>
              </a:extLst>
            </p:cNvPr>
            <p:cNvSpPr txBox="1"/>
            <p:nvPr/>
          </p:nvSpPr>
          <p:spPr>
            <a:xfrm>
              <a:off x="5524609" y="4872449"/>
              <a:ext cx="318796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this the pattern we expect? </a:t>
              </a:r>
            </a:p>
            <a:p>
              <a:r>
                <a:rPr lang="en-US" sz="1400" dirty="0"/>
                <a:t>Statistical power? </a:t>
              </a:r>
            </a:p>
            <a:p>
              <a:r>
                <a:rPr lang="en-US" sz="1400" dirty="0"/>
                <a:t>Enough confidence for predictions?</a:t>
              </a:r>
            </a:p>
            <a:p>
              <a:r>
                <a:rPr lang="en-US" sz="1400" dirty="0"/>
                <a:t>Is our model appropriate? 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C5A5FD-F74D-122D-CE3D-83F557B56A89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2349054"/>
              <a:ext cx="5383" cy="13990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9C6D87-6D4B-55BB-57CD-D12928D0E610}"/>
                </a:ext>
              </a:extLst>
            </p:cNvPr>
            <p:cNvSpPr txBox="1"/>
            <p:nvPr/>
          </p:nvSpPr>
          <p:spPr>
            <a:xfrm>
              <a:off x="2353072" y="3199321"/>
              <a:ext cx="2352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Poor design, not enough replication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3699F2-5679-FD73-FEC0-E1FDAA97102F}"/>
                </a:ext>
              </a:extLst>
            </p:cNvPr>
            <p:cNvSpPr txBox="1"/>
            <p:nvPr/>
          </p:nvSpPr>
          <p:spPr>
            <a:xfrm>
              <a:off x="23480" y="184058"/>
              <a:ext cx="24642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0FBD47-27A3-9432-D3E6-5AF7092FDB5C}"/>
                </a:ext>
              </a:extLst>
            </p:cNvPr>
            <p:cNvSpPr txBox="1"/>
            <p:nvPr/>
          </p:nvSpPr>
          <p:spPr>
            <a:xfrm>
              <a:off x="776416" y="1283618"/>
              <a:ext cx="13530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9662C8-7E70-19B9-5D01-A2ED4253D572}"/>
                </a:ext>
              </a:extLst>
            </p:cNvPr>
            <p:cNvSpPr txBox="1"/>
            <p:nvPr/>
          </p:nvSpPr>
          <p:spPr>
            <a:xfrm rot="16200000">
              <a:off x="-1510521" y="2816773"/>
              <a:ext cx="3520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Common scientific workflow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B761F9-52A0-5035-88D1-0DF99C8A54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645724"/>
              <a:ext cx="0" cy="62039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E8F959-B76F-BE5E-16C4-1310479415AE}"/>
                </a:ext>
              </a:extLst>
            </p:cNvPr>
            <p:cNvSpPr txBox="1"/>
            <p:nvPr/>
          </p:nvSpPr>
          <p:spPr>
            <a:xfrm>
              <a:off x="6159579" y="2630073"/>
              <a:ext cx="19267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Simulation: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play with replication, effect sizes and variance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409927-5030-77FC-0FB6-AC7D92DBC57A}"/>
                </a:ext>
              </a:extLst>
            </p:cNvPr>
            <p:cNvSpPr txBox="1"/>
            <p:nvPr/>
          </p:nvSpPr>
          <p:spPr>
            <a:xfrm>
              <a:off x="6184098" y="4511408"/>
              <a:ext cx="12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 Analysis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E74AD90-82FF-4926-9CD3-C4F98CE5D0B5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4055881"/>
              <a:ext cx="0" cy="83099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93601D-6C46-7DF3-C071-C4E66FE532DA}"/>
                </a:ext>
              </a:extLst>
            </p:cNvPr>
            <p:cNvSpPr txBox="1"/>
            <p:nvPr/>
          </p:nvSpPr>
          <p:spPr>
            <a:xfrm rot="16200000">
              <a:off x="7810458" y="2538211"/>
              <a:ext cx="2112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Solutions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E08B16-3899-2B4B-B229-F9E4D7D9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209" y="2335896"/>
              <a:ext cx="24131" cy="25509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4E1B74-AAE6-073B-8428-E52461978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531" y="1596479"/>
              <a:ext cx="3400234" cy="1337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93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9CC51-2D06-7FAD-FB26-7FAE0C23C1F7}"/>
              </a:ext>
            </a:extLst>
          </p:cNvPr>
          <p:cNvSpPr txBox="1"/>
          <p:nvPr/>
        </p:nvSpPr>
        <p:spPr>
          <a:xfrm>
            <a:off x="2231704" y="3121223"/>
            <a:ext cx="2185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Finding suitable/matching hypotheses/explanations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76748-9E92-9F12-296C-5DCAF6B54CC4}"/>
              </a:ext>
            </a:extLst>
          </p:cNvPr>
          <p:cNvSpPr txBox="1"/>
          <p:nvPr/>
        </p:nvSpPr>
        <p:spPr>
          <a:xfrm>
            <a:off x="2231705" y="2190593"/>
            <a:ext cx="20493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Exploring &amp; Analysis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DA4AF-1B10-B605-5ECF-D7099A9BC774}"/>
              </a:ext>
            </a:extLst>
          </p:cNvPr>
          <p:cNvCxnSpPr>
            <a:cxnSpLocks/>
          </p:cNvCxnSpPr>
          <p:nvPr/>
        </p:nvCxnSpPr>
        <p:spPr>
          <a:xfrm>
            <a:off x="2809713" y="2598003"/>
            <a:ext cx="0" cy="5232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43CB15-F7C1-82B5-418A-02536D9C1DA6}"/>
              </a:ext>
            </a:extLst>
          </p:cNvPr>
          <p:cNvCxnSpPr>
            <a:cxnSpLocks/>
          </p:cNvCxnSpPr>
          <p:nvPr/>
        </p:nvCxnSpPr>
        <p:spPr>
          <a:xfrm>
            <a:off x="2933359" y="1721508"/>
            <a:ext cx="10241" cy="4056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494E3F-A5A0-C009-E5E7-811FFCDDED0D}"/>
              </a:ext>
            </a:extLst>
          </p:cNvPr>
          <p:cNvSpPr txBox="1"/>
          <p:nvPr/>
        </p:nvSpPr>
        <p:spPr>
          <a:xfrm>
            <a:off x="2231705" y="1390186"/>
            <a:ext cx="13530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254D0-3AC4-D1D5-7620-9BB773C0003C}"/>
              </a:ext>
            </a:extLst>
          </p:cNvPr>
          <p:cNvSpPr txBox="1"/>
          <p:nvPr/>
        </p:nvSpPr>
        <p:spPr>
          <a:xfrm>
            <a:off x="2943600" y="2736502"/>
            <a:ext cx="456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Garden of the forking paths: Multiple tests and correlations until significant result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EF9E1-B732-8C23-2764-6118D0A4BB11}"/>
              </a:ext>
            </a:extLst>
          </p:cNvPr>
          <p:cNvCxnSpPr>
            <a:cxnSpLocks/>
          </p:cNvCxnSpPr>
          <p:nvPr/>
        </p:nvCxnSpPr>
        <p:spPr>
          <a:xfrm>
            <a:off x="2809713" y="3742076"/>
            <a:ext cx="0" cy="5232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ECEA6E-9704-F290-55F3-1DB7CD168355}"/>
              </a:ext>
            </a:extLst>
          </p:cNvPr>
          <p:cNvSpPr txBox="1"/>
          <p:nvPr/>
        </p:nvSpPr>
        <p:spPr>
          <a:xfrm>
            <a:off x="2095317" y="4362929"/>
            <a:ext cx="21857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679BF-9930-120F-F391-C818FC942F2F}"/>
              </a:ext>
            </a:extLst>
          </p:cNvPr>
          <p:cNvSpPr txBox="1"/>
          <p:nvPr/>
        </p:nvSpPr>
        <p:spPr>
          <a:xfrm>
            <a:off x="4281062" y="2243575"/>
            <a:ext cx="456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High replication: </a:t>
            </a:r>
            <a:r>
              <a:rPr lang="en-US" sz="1000" dirty="0" err="1">
                <a:solidFill>
                  <a:srgbClr val="FF0000"/>
                </a:solidFill>
              </a:rPr>
              <a:t>p.value</a:t>
            </a:r>
            <a:r>
              <a:rPr lang="en-US" sz="1000" dirty="0">
                <a:solidFill>
                  <a:srgbClr val="FF0000"/>
                </a:solidFill>
              </a:rPr>
              <a:t> &lt; 0.05 with very small effect 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4E416-737A-1CE7-E0B2-0A5819AA9433}"/>
              </a:ext>
            </a:extLst>
          </p:cNvPr>
          <p:cNvSpPr txBox="1"/>
          <p:nvPr/>
        </p:nvSpPr>
        <p:spPr>
          <a:xfrm>
            <a:off x="4281062" y="2444510"/>
            <a:ext cx="456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Low replication: </a:t>
            </a:r>
            <a:r>
              <a:rPr lang="en-US" sz="1000" dirty="0" err="1">
                <a:solidFill>
                  <a:srgbClr val="FF0000"/>
                </a:solidFill>
              </a:rPr>
              <a:t>p.value</a:t>
            </a:r>
            <a:r>
              <a:rPr lang="en-US" sz="1000" dirty="0">
                <a:solidFill>
                  <a:srgbClr val="FF0000"/>
                </a:solidFill>
              </a:rPr>
              <a:t> &lt; 0.05 with potentially big effect size</a:t>
            </a:r>
          </a:p>
        </p:txBody>
      </p:sp>
    </p:spTree>
    <p:extLst>
      <p:ext uri="{BB962C8B-B14F-4D97-AF65-F5344CB8AC3E}">
        <p14:creationId xmlns:p14="http://schemas.microsoft.com/office/powerpoint/2010/main" val="26450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500</Words>
  <Application>Microsoft Macintosh PowerPoint</Application>
  <PresentationFormat>Widescreen</PresentationFormat>
  <Paragraphs>96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7</cp:revision>
  <dcterms:created xsi:type="dcterms:W3CDTF">2024-05-29T14:49:52Z</dcterms:created>
  <dcterms:modified xsi:type="dcterms:W3CDTF">2024-06-11T22:18:47Z</dcterms:modified>
</cp:coreProperties>
</file>