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236"/>
    <p:restoredTop sz="94608"/>
  </p:normalViewPr>
  <p:slideViewPr>
    <p:cSldViewPr snapToGrid="0" showGuides="1">
      <p:cViewPr>
        <p:scale>
          <a:sx n="94" d="100"/>
          <a:sy n="94" d="100"/>
        </p:scale>
        <p:origin x="1816" y="3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696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35446-6881-F24D-BECD-617636E10D62}" type="datetimeFigureOut">
              <a:rPr lang="en-US" smtClean="0"/>
              <a:t>8/20/24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E2C04-F9EB-A24A-A9A4-BA7CC3377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21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8E2C04-F9EB-A24A-A9A4-BA7CC33779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2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8E2C04-F9EB-A24A-A9A4-BA7CC33779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4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9FD44-31A1-CA15-9E4C-FE5661BDC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B1FA4-B985-504C-A55E-6A9483C47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2CC64-6D02-3E7E-B5C3-241E63BDE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4CA1-6CF3-4D46-A80D-8B75430028DB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BF972-68D6-1969-55AE-083DF38F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65ACD-9EC9-D77A-8622-DCC71ADD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6C51-65A5-FA43-96EF-39CA84AAA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5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A6FF-5FB2-0BD9-6752-85EE11D86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2664D-C6D0-A400-C19C-D620B5CDD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87B47-0F1E-45E1-456A-7350865B2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4CA1-6CF3-4D46-A80D-8B75430028DB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078C0-52B8-1E01-5988-58860AA6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1F5D0-ED69-C0F1-FCED-885211F6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6C51-65A5-FA43-96EF-39CA84AAA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65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BE6AB-9100-0571-91E0-B6A4D91B3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FE5D7-56E3-560B-2ECA-A2D567763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12E9-A5A8-6E81-3FE8-9582D5654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4CA1-6CF3-4D46-A80D-8B75430028DB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00773-3FF7-8F0C-3E8A-6395E794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FD796-6681-707F-12E5-47F00B3E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6C51-65A5-FA43-96EF-39CA84AAA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8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E5A3-F3C7-CAD9-CC92-4005363E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B4C02-64D9-5754-216F-235BD1A10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89F11-ADC8-1442-385F-A906E4748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4CA1-6CF3-4D46-A80D-8B75430028DB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B5B-CC92-BE19-58AB-9E609ADC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F8FF9-694F-AAA4-E254-A28CD3EB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6C51-65A5-FA43-96EF-39CA84AAA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6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233AC-59BC-8937-30CF-768B58032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53973-0D94-25AF-78AD-567F36BF2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30E29-6213-8D8E-6F59-B5575857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4CA1-6CF3-4D46-A80D-8B75430028DB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D2FE7-BD57-B4DC-F07C-EC3E7191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93916-E4FD-9156-7B0F-4FECDD00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6C51-65A5-FA43-96EF-39CA84AAA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0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018C-23DD-D931-E48D-E7DD2DC2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FD52F-9253-D077-4ACC-0709BE4B0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ECEFD-162F-3F1E-E785-11813D8A6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0287B-C70F-0EA7-DB13-FAEF5795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4CA1-6CF3-4D46-A80D-8B75430028DB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73F70-3294-C254-C31E-BCB09295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4A894-61A4-D1E9-FCB4-4AD6AAFC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6C51-65A5-FA43-96EF-39CA84AAA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2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2F45-73E8-C27E-18D4-9A4A5F84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F89A7-4F79-21D5-54F4-5DB1538AC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295AB-5D77-3D8F-533A-D72771C97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4D79A2-7552-FB5B-3C65-145026114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D550C-695B-C511-2462-89D6E8B1C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B9A7EF-0D88-1500-D2BA-AE8722AC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4CA1-6CF3-4D46-A80D-8B75430028DB}" type="datetimeFigureOut">
              <a:rPr lang="en-US" smtClean="0"/>
              <a:t>8/20/24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37F756-DCA6-DCE8-147C-901F39CA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63757-FF97-B2CF-6773-DAFEC996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6C51-65A5-FA43-96EF-39CA84AAA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5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0F4E8-EE90-6E3F-1D39-C0074C0E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63B53-834A-1CD8-C9A3-40BB02FD7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4CA1-6CF3-4D46-A80D-8B75430028DB}" type="datetimeFigureOut">
              <a:rPr lang="en-US" smtClean="0"/>
              <a:t>8/20/24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8862F-DA1C-CA9F-A3F2-C27CBF96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5CD4C-88A9-2EC1-CD8E-205ED212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6C51-65A5-FA43-96EF-39CA84AAA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8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EB3B0-66F9-0F21-BEE2-D4BB263AB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4CA1-6CF3-4D46-A80D-8B75430028DB}" type="datetimeFigureOut">
              <a:rPr lang="en-US" smtClean="0"/>
              <a:t>8/20/24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47C6C8-7FE0-E42F-76DB-52D9FD34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80D9C-7E18-85DE-40E2-DA05559E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6C51-65A5-FA43-96EF-39CA84AAA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7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FEF43-D21E-2D91-F4E3-0293DEA50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5750D-A897-0C59-65A8-A368D0B2C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12055-21C1-90E0-CDE7-1E49FA33F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C7A4A-0D8B-4229-E9DD-C81F117C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4CA1-6CF3-4D46-A80D-8B75430028DB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7792E-3A46-603B-F148-E3083A90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55C43-7D39-ACFB-F25E-9AB3A538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6C51-65A5-FA43-96EF-39CA84AAA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2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66CD-41D9-034B-C14C-BAF25A72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1BB6D7-07A0-A5A1-5892-BF8E48BA2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75DAA-A779-0C34-2F72-8447F5AC1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54DA0-B847-FFC1-8B32-0C153BCD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4CA1-6CF3-4D46-A80D-8B75430028DB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895E4-F763-0FD1-1593-FA6E8B02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67D61-247B-7AB9-901C-CE6A1FF1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6C51-65A5-FA43-96EF-39CA84AAA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1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942B7A-7C71-0048-5138-D10A23798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DD526-B256-3B6E-CD1F-3A1262594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BE4BC-81F8-E780-3E48-8AD715F5A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C4CA1-6CF3-4D46-A80D-8B75430028DB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55962-F5EF-19FD-E3E3-4D969F169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49192-4E4D-90E3-C750-60D6D8383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06C51-65A5-FA43-96EF-39CA84AAA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0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2EC9356-1007-EEE1-833A-E5692958E945}"/>
              </a:ext>
            </a:extLst>
          </p:cNvPr>
          <p:cNvGrpSpPr/>
          <p:nvPr/>
        </p:nvGrpSpPr>
        <p:grpSpPr>
          <a:xfrm>
            <a:off x="-1" y="0"/>
            <a:ext cx="11651136" cy="6858000"/>
            <a:chOff x="-1" y="0"/>
            <a:chExt cx="11651136" cy="685800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D373FAB-D77F-BE1F-2F1A-6A3F9A2FC82D}"/>
                </a:ext>
              </a:extLst>
            </p:cNvPr>
            <p:cNvSpPr/>
            <p:nvPr/>
          </p:nvSpPr>
          <p:spPr>
            <a:xfrm>
              <a:off x="5408765" y="1458825"/>
              <a:ext cx="3611586" cy="48900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73E39E-D3F3-ACF9-0BF3-25CF71973377}"/>
                </a:ext>
              </a:extLst>
            </p:cNvPr>
            <p:cNvSpPr/>
            <p:nvPr/>
          </p:nvSpPr>
          <p:spPr>
            <a:xfrm>
              <a:off x="-1" y="0"/>
              <a:ext cx="2416829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386C30-C0CA-FF59-04D8-93346CE48104}"/>
                </a:ext>
              </a:extLst>
            </p:cNvPr>
            <p:cNvSpPr txBox="1"/>
            <p:nvPr/>
          </p:nvSpPr>
          <p:spPr>
            <a:xfrm>
              <a:off x="5942448" y="1825834"/>
              <a:ext cx="292401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Mechanistic model of how we think the world works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3514C66-EA38-D14D-B4A5-F5B9D8FE4C61}"/>
                </a:ext>
              </a:extLst>
            </p:cNvPr>
            <p:cNvCxnSpPr>
              <a:cxnSpLocks/>
            </p:cNvCxnSpPr>
            <p:nvPr/>
          </p:nvCxnSpPr>
          <p:spPr>
            <a:xfrm>
              <a:off x="2394451" y="2145458"/>
              <a:ext cx="2416828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0D8D8C-8929-931E-2677-B0E5ABCEE30B}"/>
                </a:ext>
              </a:extLst>
            </p:cNvPr>
            <p:cNvSpPr txBox="1"/>
            <p:nvPr/>
          </p:nvSpPr>
          <p:spPr>
            <a:xfrm>
              <a:off x="2575345" y="1004507"/>
              <a:ext cx="29240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Formulation of mathematical model</a:t>
              </a:r>
            </a:p>
            <a:p>
              <a:r>
                <a:rPr lang="en-US" sz="1400" dirty="0" err="1">
                  <a:solidFill>
                    <a:srgbClr val="FF0000"/>
                  </a:solidFill>
                </a:rPr>
                <a:t>Objectivising</a:t>
              </a:r>
              <a:r>
                <a:rPr lang="en-US" sz="1400" dirty="0">
                  <a:solidFill>
                    <a:srgbClr val="FF0000"/>
                  </a:solidFill>
                </a:rPr>
                <a:t> the hypothesis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5DC0105-964D-6FE6-87B2-50458A6B184F}"/>
                </a:ext>
              </a:extLst>
            </p:cNvPr>
            <p:cNvCxnSpPr>
              <a:cxnSpLocks/>
            </p:cNvCxnSpPr>
            <p:nvPr/>
          </p:nvCxnSpPr>
          <p:spPr>
            <a:xfrm>
              <a:off x="2400074" y="3103725"/>
              <a:ext cx="2178124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CAF2C4-DA24-4092-D9A8-C97E5A751518}"/>
                </a:ext>
              </a:extLst>
            </p:cNvPr>
            <p:cNvSpPr txBox="1"/>
            <p:nvPr/>
          </p:nvSpPr>
          <p:spPr>
            <a:xfrm>
              <a:off x="6389567" y="184058"/>
              <a:ext cx="526156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What variables influence y?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In what way? Linear/nonlinear relationship?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How much/effect sizes?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How consistent </a:t>
              </a:r>
              <a:r>
                <a:rPr lang="en-US" sz="1200" dirty="0" err="1"/>
                <a:t>eg.</a:t>
              </a:r>
              <a:r>
                <a:rPr lang="en-US" sz="1200" dirty="0"/>
                <a:t> What variation can be expected?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Background noise: Given all other factors, how much additional ‘unexplained’ variation can be expected?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2E4EC8-000A-89F3-B291-A8131B8DBC8F}"/>
                </a:ext>
              </a:extLst>
            </p:cNvPr>
            <p:cNvSpPr txBox="1"/>
            <p:nvPr/>
          </p:nvSpPr>
          <p:spPr>
            <a:xfrm>
              <a:off x="776416" y="3014655"/>
              <a:ext cx="109829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Experiment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915D2A-F31F-59B5-569B-FFA72D480B82}"/>
                </a:ext>
              </a:extLst>
            </p:cNvPr>
            <p:cNvSpPr txBox="1"/>
            <p:nvPr/>
          </p:nvSpPr>
          <p:spPr>
            <a:xfrm>
              <a:off x="776416" y="4423123"/>
              <a:ext cx="12644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Stats/Analysis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2EE0128-022E-6BD7-1F0E-27A0B0083E27}"/>
                </a:ext>
              </a:extLst>
            </p:cNvPr>
            <p:cNvSpPr txBox="1"/>
            <p:nvPr/>
          </p:nvSpPr>
          <p:spPr>
            <a:xfrm>
              <a:off x="776416" y="5725010"/>
              <a:ext cx="101480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Conclusion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51DDDC-93E4-DFC8-7386-F91460530D40}"/>
                </a:ext>
              </a:extLst>
            </p:cNvPr>
            <p:cNvSpPr txBox="1"/>
            <p:nvPr/>
          </p:nvSpPr>
          <p:spPr>
            <a:xfrm>
              <a:off x="776416" y="2084025"/>
              <a:ext cx="101480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Hypothesis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885FF0A-823C-D2D6-B7C5-E458EE5556A6}"/>
                </a:ext>
              </a:extLst>
            </p:cNvPr>
            <p:cNvCxnSpPr>
              <a:cxnSpLocks/>
            </p:cNvCxnSpPr>
            <p:nvPr/>
          </p:nvCxnSpPr>
          <p:spPr>
            <a:xfrm>
              <a:off x="1354424" y="2491435"/>
              <a:ext cx="0" cy="52322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F858E07-48A4-824C-8E7E-4A23DB854A95}"/>
                </a:ext>
              </a:extLst>
            </p:cNvPr>
            <p:cNvSpPr txBox="1"/>
            <p:nvPr/>
          </p:nvSpPr>
          <p:spPr>
            <a:xfrm>
              <a:off x="2353072" y="2171917"/>
              <a:ext cx="24168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Not testable (</a:t>
              </a:r>
              <a:r>
                <a:rPr lang="en-US" sz="1000" dirty="0" err="1"/>
                <a:t>vage</a:t>
              </a:r>
              <a:r>
                <a:rPr lang="en-US" sz="1000" dirty="0"/>
                <a:t>, subjective, unrealistic)</a:t>
              </a:r>
            </a:p>
            <a:p>
              <a:r>
                <a:rPr lang="en-US" sz="1000" dirty="0" err="1"/>
                <a:t>i.E</a:t>
              </a:r>
              <a:r>
                <a:rPr lang="en-US" sz="1000" dirty="0"/>
                <a:t> null hypothesis gets rejected in any case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4355373-28A7-F198-D63B-F5443138AA01}"/>
                </a:ext>
              </a:extLst>
            </p:cNvPr>
            <p:cNvCxnSpPr>
              <a:cxnSpLocks/>
            </p:cNvCxnSpPr>
            <p:nvPr/>
          </p:nvCxnSpPr>
          <p:spPr>
            <a:xfrm>
              <a:off x="2400074" y="4566206"/>
              <a:ext cx="1315450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5F8212-93D0-86BE-8409-639563395B20}"/>
                </a:ext>
              </a:extLst>
            </p:cNvPr>
            <p:cNvSpPr txBox="1"/>
            <p:nvPr/>
          </p:nvSpPr>
          <p:spPr>
            <a:xfrm>
              <a:off x="2400074" y="4601826"/>
              <a:ext cx="18751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Mathematical artefact, 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DE94995-5F83-6A36-176C-D3CB825C3E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4588" y="5868093"/>
              <a:ext cx="1376956" cy="10805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E543B3-41A0-FF8E-A23E-CC4CFB28CBE9}"/>
                </a:ext>
              </a:extLst>
            </p:cNvPr>
            <p:cNvSpPr txBox="1"/>
            <p:nvPr/>
          </p:nvSpPr>
          <p:spPr>
            <a:xfrm>
              <a:off x="2388325" y="5923195"/>
              <a:ext cx="23177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Overconfident, yes/no simplification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C72B8E2-AAEE-625D-639B-B10610A4E9C1}"/>
                </a:ext>
              </a:extLst>
            </p:cNvPr>
            <p:cNvCxnSpPr>
              <a:cxnSpLocks/>
            </p:cNvCxnSpPr>
            <p:nvPr/>
          </p:nvCxnSpPr>
          <p:spPr>
            <a:xfrm>
              <a:off x="1478070" y="1614940"/>
              <a:ext cx="10241" cy="405605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029ED03-9E50-12A9-E50D-25B8578EA8C6}"/>
                </a:ext>
              </a:extLst>
            </p:cNvPr>
            <p:cNvCxnSpPr>
              <a:cxnSpLocks/>
            </p:cNvCxnSpPr>
            <p:nvPr/>
          </p:nvCxnSpPr>
          <p:spPr>
            <a:xfrm>
              <a:off x="1354424" y="3630209"/>
              <a:ext cx="0" cy="653692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AD5E1AF-C16E-4D2C-9DEC-03F1E4D0EC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4912" y="4947781"/>
              <a:ext cx="23158" cy="576916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E6C68ED-93DB-1DCD-501F-984C19E9AA23}"/>
                </a:ext>
              </a:extLst>
            </p:cNvPr>
            <p:cNvSpPr txBox="1"/>
            <p:nvPr/>
          </p:nvSpPr>
          <p:spPr>
            <a:xfrm>
              <a:off x="5940688" y="3769208"/>
              <a:ext cx="144107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Fake dataset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0C88CFB-E5D5-E752-7033-84A3463F85C2}"/>
                </a:ext>
              </a:extLst>
            </p:cNvPr>
            <p:cNvSpPr txBox="1"/>
            <p:nvPr/>
          </p:nvSpPr>
          <p:spPr>
            <a:xfrm>
              <a:off x="5524609" y="4872449"/>
              <a:ext cx="3187965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Is this the pattern we expect? </a:t>
              </a:r>
            </a:p>
            <a:p>
              <a:r>
                <a:rPr lang="en-US" sz="1400" dirty="0"/>
                <a:t>Statistical power? </a:t>
              </a:r>
            </a:p>
            <a:p>
              <a:r>
                <a:rPr lang="en-US" sz="1400" dirty="0"/>
                <a:t>Enough confidence for predictions?</a:t>
              </a:r>
            </a:p>
            <a:p>
              <a:r>
                <a:rPr lang="en-US" sz="1400" dirty="0"/>
                <a:t>Is our model appropriate?  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BC5A5FD-F74D-122D-CE3D-83F557B56A89}"/>
                </a:ext>
              </a:extLst>
            </p:cNvPr>
            <p:cNvCxnSpPr>
              <a:cxnSpLocks/>
            </p:cNvCxnSpPr>
            <p:nvPr/>
          </p:nvCxnSpPr>
          <p:spPr>
            <a:xfrm>
              <a:off x="6110568" y="2349054"/>
              <a:ext cx="5383" cy="1399049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99C6D87-6D4B-55BB-57CD-D12928D0E610}"/>
                </a:ext>
              </a:extLst>
            </p:cNvPr>
            <p:cNvSpPr txBox="1"/>
            <p:nvPr/>
          </p:nvSpPr>
          <p:spPr>
            <a:xfrm>
              <a:off x="2353072" y="3199321"/>
              <a:ext cx="23529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Poor design, limited sample size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53699F2-5679-FD73-FEC0-E1FDAA97102F}"/>
                </a:ext>
              </a:extLst>
            </p:cNvPr>
            <p:cNvSpPr txBox="1"/>
            <p:nvPr/>
          </p:nvSpPr>
          <p:spPr>
            <a:xfrm>
              <a:off x="23480" y="184058"/>
              <a:ext cx="246423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Scientific Knowledge/Literature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90FBD47-27A3-9432-D3E6-5AF7092FDB5C}"/>
                </a:ext>
              </a:extLst>
            </p:cNvPr>
            <p:cNvSpPr txBox="1"/>
            <p:nvPr/>
          </p:nvSpPr>
          <p:spPr>
            <a:xfrm>
              <a:off x="776416" y="1283618"/>
              <a:ext cx="135300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Knowledge gap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59662C8-7E70-19B9-5D01-A2ED4253D572}"/>
                </a:ext>
              </a:extLst>
            </p:cNvPr>
            <p:cNvSpPr txBox="1"/>
            <p:nvPr/>
          </p:nvSpPr>
          <p:spPr>
            <a:xfrm rot="16200000">
              <a:off x="-1510521" y="2816773"/>
              <a:ext cx="35204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Common scientific workflow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AB761F9-52A0-5035-88D1-0DF99C8A54CF}"/>
                </a:ext>
              </a:extLst>
            </p:cNvPr>
            <p:cNvCxnSpPr>
              <a:cxnSpLocks/>
            </p:cNvCxnSpPr>
            <p:nvPr/>
          </p:nvCxnSpPr>
          <p:spPr>
            <a:xfrm>
              <a:off x="1478070" y="645724"/>
              <a:ext cx="0" cy="620393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6E8F959-B76F-BE5E-16C4-1310479415AE}"/>
                </a:ext>
              </a:extLst>
            </p:cNvPr>
            <p:cNvSpPr txBox="1"/>
            <p:nvPr/>
          </p:nvSpPr>
          <p:spPr>
            <a:xfrm>
              <a:off x="6159579" y="2630073"/>
              <a:ext cx="192676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Simulation: 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play with replication, effect sizes and variance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B409927-5030-77FC-0FB6-AC7D92DBC57A}"/>
                </a:ext>
              </a:extLst>
            </p:cNvPr>
            <p:cNvSpPr txBox="1"/>
            <p:nvPr/>
          </p:nvSpPr>
          <p:spPr>
            <a:xfrm>
              <a:off x="6184098" y="4511408"/>
              <a:ext cx="1204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Test Analysis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E74AD90-82FF-4926-9CD3-C4F98CE5D0B5}"/>
                </a:ext>
              </a:extLst>
            </p:cNvPr>
            <p:cNvCxnSpPr>
              <a:cxnSpLocks/>
            </p:cNvCxnSpPr>
            <p:nvPr/>
          </p:nvCxnSpPr>
          <p:spPr>
            <a:xfrm>
              <a:off x="6110568" y="4055881"/>
              <a:ext cx="0" cy="830997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693601D-6C46-7DF3-C071-C4E66FE532DA}"/>
                </a:ext>
              </a:extLst>
            </p:cNvPr>
            <p:cNvSpPr txBox="1"/>
            <p:nvPr/>
          </p:nvSpPr>
          <p:spPr>
            <a:xfrm rot="16200000">
              <a:off x="7810458" y="2538211"/>
              <a:ext cx="211200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Solutions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77E08B16-3899-2B4B-B229-F9E4D7D9EA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8209" y="2335896"/>
              <a:ext cx="24131" cy="2550982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04E1B74-AAE6-073B-8428-E524619787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8531" y="1596479"/>
              <a:ext cx="3400234" cy="13377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F487548-E97D-BE2E-398D-7898A118B6B7}"/>
              </a:ext>
            </a:extLst>
          </p:cNvPr>
          <p:cNvGrpSpPr/>
          <p:nvPr/>
        </p:nvGrpSpPr>
        <p:grpSpPr>
          <a:xfrm>
            <a:off x="0" y="0"/>
            <a:ext cx="11651136" cy="6858000"/>
            <a:chOff x="-1" y="0"/>
            <a:chExt cx="11651136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3FC73C-6A0D-8995-B4C5-C44A82D7E6B8}"/>
                </a:ext>
              </a:extLst>
            </p:cNvPr>
            <p:cNvSpPr/>
            <p:nvPr/>
          </p:nvSpPr>
          <p:spPr>
            <a:xfrm>
              <a:off x="5408765" y="1458825"/>
              <a:ext cx="3611586" cy="48900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E2A399-3FBD-6DB2-9156-5949ED2CFDA8}"/>
                </a:ext>
              </a:extLst>
            </p:cNvPr>
            <p:cNvSpPr/>
            <p:nvPr/>
          </p:nvSpPr>
          <p:spPr>
            <a:xfrm>
              <a:off x="-1" y="0"/>
              <a:ext cx="2416829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11B16B7-D41C-E66E-199E-86E13EC38DF0}"/>
                </a:ext>
              </a:extLst>
            </p:cNvPr>
            <p:cNvSpPr txBox="1"/>
            <p:nvPr/>
          </p:nvSpPr>
          <p:spPr>
            <a:xfrm>
              <a:off x="5942448" y="1825834"/>
              <a:ext cx="292401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Mechanistic model of how we think the world works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B9ABE94-9A51-3C66-0AD7-71A878CF7494}"/>
                </a:ext>
              </a:extLst>
            </p:cNvPr>
            <p:cNvCxnSpPr>
              <a:cxnSpLocks/>
            </p:cNvCxnSpPr>
            <p:nvPr/>
          </p:nvCxnSpPr>
          <p:spPr>
            <a:xfrm>
              <a:off x="2394451" y="2145458"/>
              <a:ext cx="2416828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80CCF5-0F9B-97DB-F09A-8ED7F7B855D4}"/>
                </a:ext>
              </a:extLst>
            </p:cNvPr>
            <p:cNvSpPr txBox="1"/>
            <p:nvPr/>
          </p:nvSpPr>
          <p:spPr>
            <a:xfrm>
              <a:off x="2575345" y="1004507"/>
              <a:ext cx="29240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Formulation of mathematical model</a:t>
              </a:r>
            </a:p>
            <a:p>
              <a:r>
                <a:rPr lang="en-US" sz="1400" dirty="0" err="1">
                  <a:solidFill>
                    <a:srgbClr val="FF0000"/>
                  </a:solidFill>
                </a:rPr>
                <a:t>Objectivising</a:t>
              </a:r>
              <a:r>
                <a:rPr lang="en-US" sz="1400" dirty="0">
                  <a:solidFill>
                    <a:srgbClr val="FF0000"/>
                  </a:solidFill>
                </a:rPr>
                <a:t> the hypothesis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D962679-EA18-A6A1-2E45-4A05294BCE95}"/>
                </a:ext>
              </a:extLst>
            </p:cNvPr>
            <p:cNvCxnSpPr>
              <a:cxnSpLocks/>
            </p:cNvCxnSpPr>
            <p:nvPr/>
          </p:nvCxnSpPr>
          <p:spPr>
            <a:xfrm>
              <a:off x="2400074" y="3103725"/>
              <a:ext cx="2178124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2AEF7D8-55E1-CD96-44BB-DA2E553DA9C9}"/>
                </a:ext>
              </a:extLst>
            </p:cNvPr>
            <p:cNvSpPr txBox="1"/>
            <p:nvPr/>
          </p:nvSpPr>
          <p:spPr>
            <a:xfrm>
              <a:off x="6389567" y="184058"/>
              <a:ext cx="526156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What variables influence y?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In what way? Linear/nonlinear relationship?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How much/effect sizes?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How consistent </a:t>
              </a:r>
              <a:r>
                <a:rPr lang="en-US" sz="1200" dirty="0" err="1"/>
                <a:t>eg.</a:t>
              </a:r>
              <a:r>
                <a:rPr lang="en-US" sz="1200" dirty="0"/>
                <a:t> What variation can be expected?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Background noise: Given all other factors, how much additional ‘unexplained’ variation can be expected?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9FC27E-78D1-B706-2DB6-D1354782277A}"/>
                </a:ext>
              </a:extLst>
            </p:cNvPr>
            <p:cNvSpPr txBox="1"/>
            <p:nvPr/>
          </p:nvSpPr>
          <p:spPr>
            <a:xfrm>
              <a:off x="776416" y="3014655"/>
              <a:ext cx="109829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Experiment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54C5920-BCE8-1121-6743-5D72B6AB0396}"/>
                </a:ext>
              </a:extLst>
            </p:cNvPr>
            <p:cNvSpPr txBox="1"/>
            <p:nvPr/>
          </p:nvSpPr>
          <p:spPr>
            <a:xfrm>
              <a:off x="776416" y="4423123"/>
              <a:ext cx="12644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Stats/Analysis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E9669E-0903-8CDA-B10C-4FD2CD01C5EE}"/>
                </a:ext>
              </a:extLst>
            </p:cNvPr>
            <p:cNvSpPr txBox="1"/>
            <p:nvPr/>
          </p:nvSpPr>
          <p:spPr>
            <a:xfrm>
              <a:off x="776416" y="5725010"/>
              <a:ext cx="101480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Conclusion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6652DF-3AED-2DDD-0B4E-C042C4551240}"/>
                </a:ext>
              </a:extLst>
            </p:cNvPr>
            <p:cNvSpPr txBox="1"/>
            <p:nvPr/>
          </p:nvSpPr>
          <p:spPr>
            <a:xfrm>
              <a:off x="776416" y="2084025"/>
              <a:ext cx="101480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Hypothesis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86732B2-2FDF-6860-F8D5-AC78D6451489}"/>
                </a:ext>
              </a:extLst>
            </p:cNvPr>
            <p:cNvCxnSpPr>
              <a:cxnSpLocks/>
            </p:cNvCxnSpPr>
            <p:nvPr/>
          </p:nvCxnSpPr>
          <p:spPr>
            <a:xfrm>
              <a:off x="1354424" y="2491435"/>
              <a:ext cx="0" cy="52322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3DED6C-2953-4BBF-A90D-D8C75EDA8FD8}"/>
                </a:ext>
              </a:extLst>
            </p:cNvPr>
            <p:cNvSpPr txBox="1"/>
            <p:nvPr/>
          </p:nvSpPr>
          <p:spPr>
            <a:xfrm>
              <a:off x="2353072" y="2171917"/>
              <a:ext cx="24168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Not testable (</a:t>
              </a:r>
              <a:r>
                <a:rPr lang="en-US" sz="1000" dirty="0" err="1"/>
                <a:t>vage</a:t>
              </a:r>
              <a:r>
                <a:rPr lang="en-US" sz="1000" dirty="0"/>
                <a:t>, subjective, unrealistic)</a:t>
              </a:r>
            </a:p>
            <a:p>
              <a:r>
                <a:rPr lang="en-US" sz="1000" dirty="0" err="1"/>
                <a:t>i.E</a:t>
              </a:r>
              <a:r>
                <a:rPr lang="en-US" sz="1000" dirty="0"/>
                <a:t> null hypothesis gets rejected in any case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A986273-638F-1EC0-D3AF-88B4732D04AE}"/>
                </a:ext>
              </a:extLst>
            </p:cNvPr>
            <p:cNvCxnSpPr>
              <a:cxnSpLocks/>
            </p:cNvCxnSpPr>
            <p:nvPr/>
          </p:nvCxnSpPr>
          <p:spPr>
            <a:xfrm>
              <a:off x="2400074" y="4566206"/>
              <a:ext cx="1315450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3027BBC-C960-2B4B-0AEF-B8ED2962E7D7}"/>
                </a:ext>
              </a:extLst>
            </p:cNvPr>
            <p:cNvSpPr txBox="1"/>
            <p:nvPr/>
          </p:nvSpPr>
          <p:spPr>
            <a:xfrm>
              <a:off x="2400074" y="4601826"/>
              <a:ext cx="187514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Mathematical artefact, p-hacking, garden of the forking paths </a:t>
              </a:r>
              <a:br>
                <a:rPr lang="en-US" sz="1000" dirty="0"/>
              </a:br>
              <a:r>
                <a:rPr lang="en-US" sz="1000" dirty="0"/>
                <a:t>hypothesizing after the results are known (</a:t>
              </a:r>
              <a:r>
                <a:rPr lang="en-US" sz="1000" dirty="0" err="1"/>
                <a:t>HARKing</a:t>
              </a:r>
              <a:r>
                <a:rPr lang="en-US" sz="1000" dirty="0"/>
                <a:t>)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D1DA685-5138-FE17-63C5-BBDBD2F44B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4588" y="5868093"/>
              <a:ext cx="1376956" cy="10805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E52623E-948C-DEA9-14CF-396CC1A0A2FC}"/>
                </a:ext>
              </a:extLst>
            </p:cNvPr>
            <p:cNvSpPr txBox="1"/>
            <p:nvPr/>
          </p:nvSpPr>
          <p:spPr>
            <a:xfrm>
              <a:off x="2388325" y="5923195"/>
              <a:ext cx="23177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Overconfident, yes/no simplification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233E279-5CB1-CD7F-8AB2-02A886FC4543}"/>
                </a:ext>
              </a:extLst>
            </p:cNvPr>
            <p:cNvCxnSpPr>
              <a:cxnSpLocks/>
            </p:cNvCxnSpPr>
            <p:nvPr/>
          </p:nvCxnSpPr>
          <p:spPr>
            <a:xfrm>
              <a:off x="1478070" y="1614940"/>
              <a:ext cx="10241" cy="405605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DA904A4-E4B0-3C95-2AF4-279BB11F3288}"/>
                </a:ext>
              </a:extLst>
            </p:cNvPr>
            <p:cNvCxnSpPr>
              <a:cxnSpLocks/>
            </p:cNvCxnSpPr>
            <p:nvPr/>
          </p:nvCxnSpPr>
          <p:spPr>
            <a:xfrm>
              <a:off x="1354424" y="3630209"/>
              <a:ext cx="0" cy="653692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1E20B54-E9C3-4022-FEA0-409E835658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4912" y="4947781"/>
              <a:ext cx="23158" cy="576916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042DB62-3D72-A8E1-4DEF-A983EBFC3552}"/>
                </a:ext>
              </a:extLst>
            </p:cNvPr>
            <p:cNvSpPr txBox="1"/>
            <p:nvPr/>
          </p:nvSpPr>
          <p:spPr>
            <a:xfrm>
              <a:off x="5940688" y="3769208"/>
              <a:ext cx="144107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Fake dataset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E0642C-D2D8-BEC7-2EF7-FA701F08C0AE}"/>
                </a:ext>
              </a:extLst>
            </p:cNvPr>
            <p:cNvSpPr txBox="1"/>
            <p:nvPr/>
          </p:nvSpPr>
          <p:spPr>
            <a:xfrm>
              <a:off x="5524609" y="4872449"/>
              <a:ext cx="3187965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Is this the pattern we expect? </a:t>
              </a:r>
            </a:p>
            <a:p>
              <a:r>
                <a:rPr lang="en-US" sz="1400" dirty="0"/>
                <a:t>Statistical power? </a:t>
              </a:r>
            </a:p>
            <a:p>
              <a:r>
                <a:rPr lang="en-US" sz="1400" dirty="0"/>
                <a:t>Enough confidence for predictions?</a:t>
              </a:r>
            </a:p>
            <a:p>
              <a:r>
                <a:rPr lang="en-US" sz="1400" dirty="0"/>
                <a:t>Is our model appropriate?  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9DA8960-09DC-2F9A-BE1D-0DC96D027105}"/>
                </a:ext>
              </a:extLst>
            </p:cNvPr>
            <p:cNvCxnSpPr>
              <a:cxnSpLocks/>
            </p:cNvCxnSpPr>
            <p:nvPr/>
          </p:nvCxnSpPr>
          <p:spPr>
            <a:xfrm>
              <a:off x="6110568" y="2349054"/>
              <a:ext cx="5383" cy="1399049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56841DC-7123-5863-FD2D-7717E3AA36FB}"/>
                </a:ext>
              </a:extLst>
            </p:cNvPr>
            <p:cNvSpPr txBox="1"/>
            <p:nvPr/>
          </p:nvSpPr>
          <p:spPr>
            <a:xfrm>
              <a:off x="23480" y="184058"/>
              <a:ext cx="246423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Scientific Knowledge/Literature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11B7C20-5D66-67F7-55E1-9D1D3BBE55DC}"/>
                </a:ext>
              </a:extLst>
            </p:cNvPr>
            <p:cNvSpPr txBox="1"/>
            <p:nvPr/>
          </p:nvSpPr>
          <p:spPr>
            <a:xfrm>
              <a:off x="776416" y="1283618"/>
              <a:ext cx="135300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Knowledge gap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6DF4311-B876-B2ED-B731-D07A9E818DEB}"/>
                </a:ext>
              </a:extLst>
            </p:cNvPr>
            <p:cNvSpPr txBox="1"/>
            <p:nvPr/>
          </p:nvSpPr>
          <p:spPr>
            <a:xfrm rot="16200000">
              <a:off x="-1510521" y="2816773"/>
              <a:ext cx="35204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Common scientific workflow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A1CE337-D935-858B-3CC9-65DE80AA1202}"/>
                </a:ext>
              </a:extLst>
            </p:cNvPr>
            <p:cNvCxnSpPr>
              <a:cxnSpLocks/>
            </p:cNvCxnSpPr>
            <p:nvPr/>
          </p:nvCxnSpPr>
          <p:spPr>
            <a:xfrm>
              <a:off x="1478070" y="645724"/>
              <a:ext cx="0" cy="620393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6A646A7-41CF-F5CC-3532-A55BB8DDBC9B}"/>
                </a:ext>
              </a:extLst>
            </p:cNvPr>
            <p:cNvSpPr txBox="1"/>
            <p:nvPr/>
          </p:nvSpPr>
          <p:spPr>
            <a:xfrm>
              <a:off x="6159579" y="2630073"/>
              <a:ext cx="192676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Simulation: 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play with replication, effect sizes and variance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58E93A7-EC26-7352-A9A5-8C48CEC83D4B}"/>
                </a:ext>
              </a:extLst>
            </p:cNvPr>
            <p:cNvSpPr txBox="1"/>
            <p:nvPr/>
          </p:nvSpPr>
          <p:spPr>
            <a:xfrm>
              <a:off x="6184098" y="4511408"/>
              <a:ext cx="1204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Test Analysis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B39C6E1-EB1A-63B8-571E-D4F6B7A0986F}"/>
                </a:ext>
              </a:extLst>
            </p:cNvPr>
            <p:cNvCxnSpPr>
              <a:cxnSpLocks/>
            </p:cNvCxnSpPr>
            <p:nvPr/>
          </p:nvCxnSpPr>
          <p:spPr>
            <a:xfrm>
              <a:off x="6110568" y="4055881"/>
              <a:ext cx="0" cy="830997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A61B1F3-2582-0FF4-03C6-12D80C8EA806}"/>
                </a:ext>
              </a:extLst>
            </p:cNvPr>
            <p:cNvSpPr txBox="1"/>
            <p:nvPr/>
          </p:nvSpPr>
          <p:spPr>
            <a:xfrm rot="16200000">
              <a:off x="7810458" y="2538211"/>
              <a:ext cx="211200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Solutions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B286EA6-4AF3-73B8-C0F0-1BC68BA2DE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8209" y="2335896"/>
              <a:ext cx="24131" cy="2550982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47422EC-F8CC-69EA-7568-8973214647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8531" y="1596479"/>
              <a:ext cx="3400234" cy="13377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338AB38-AB61-729F-A151-AEAC76908E95}"/>
              </a:ext>
            </a:extLst>
          </p:cNvPr>
          <p:cNvCxnSpPr>
            <a:cxnSpLocks/>
          </p:cNvCxnSpPr>
          <p:nvPr/>
        </p:nvCxnSpPr>
        <p:spPr>
          <a:xfrm flipV="1">
            <a:off x="2433091" y="6431705"/>
            <a:ext cx="1376956" cy="1080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F740078-DE49-DDA7-BBC7-11867CAF32E3}"/>
              </a:ext>
            </a:extLst>
          </p:cNvPr>
          <p:cNvSpPr txBox="1"/>
          <p:nvPr/>
        </p:nvSpPr>
        <p:spPr>
          <a:xfrm>
            <a:off x="2416828" y="6486807"/>
            <a:ext cx="2317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Fail to reproduce results in another study</a:t>
            </a:r>
          </a:p>
        </p:txBody>
      </p:sp>
    </p:spTree>
    <p:extLst>
      <p:ext uri="{BB962C8B-B14F-4D97-AF65-F5344CB8AC3E}">
        <p14:creationId xmlns:p14="http://schemas.microsoft.com/office/powerpoint/2010/main" val="174070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2EC9356-1007-EEE1-833A-E5692958E945}"/>
              </a:ext>
            </a:extLst>
          </p:cNvPr>
          <p:cNvGrpSpPr/>
          <p:nvPr/>
        </p:nvGrpSpPr>
        <p:grpSpPr>
          <a:xfrm>
            <a:off x="270432" y="3220"/>
            <a:ext cx="11651136" cy="6858000"/>
            <a:chOff x="-1" y="0"/>
            <a:chExt cx="11651136" cy="685800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D373FAB-D77F-BE1F-2F1A-6A3F9A2FC82D}"/>
                </a:ext>
              </a:extLst>
            </p:cNvPr>
            <p:cNvSpPr/>
            <p:nvPr/>
          </p:nvSpPr>
          <p:spPr>
            <a:xfrm>
              <a:off x="5408765" y="1458825"/>
              <a:ext cx="3611586" cy="48900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73E39E-D3F3-ACF9-0BF3-25CF71973377}"/>
                </a:ext>
              </a:extLst>
            </p:cNvPr>
            <p:cNvSpPr/>
            <p:nvPr/>
          </p:nvSpPr>
          <p:spPr>
            <a:xfrm>
              <a:off x="-1" y="0"/>
              <a:ext cx="2416829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386C30-C0CA-FF59-04D8-93346CE48104}"/>
                </a:ext>
              </a:extLst>
            </p:cNvPr>
            <p:cNvSpPr txBox="1"/>
            <p:nvPr/>
          </p:nvSpPr>
          <p:spPr>
            <a:xfrm>
              <a:off x="5942448" y="1825834"/>
              <a:ext cx="292401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Mechanistic model of how we think the world works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3514C66-EA38-D14D-B4A5-F5B9D8FE4C61}"/>
                </a:ext>
              </a:extLst>
            </p:cNvPr>
            <p:cNvCxnSpPr>
              <a:cxnSpLocks/>
            </p:cNvCxnSpPr>
            <p:nvPr/>
          </p:nvCxnSpPr>
          <p:spPr>
            <a:xfrm>
              <a:off x="2394451" y="2145458"/>
              <a:ext cx="2416828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0D8D8C-8929-931E-2677-B0E5ABCEE30B}"/>
                </a:ext>
              </a:extLst>
            </p:cNvPr>
            <p:cNvSpPr txBox="1"/>
            <p:nvPr/>
          </p:nvSpPr>
          <p:spPr>
            <a:xfrm>
              <a:off x="2575345" y="1004507"/>
              <a:ext cx="29240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Formulation of mathematical model</a:t>
              </a:r>
            </a:p>
            <a:p>
              <a:r>
                <a:rPr lang="en-US" sz="1400" dirty="0" err="1">
                  <a:solidFill>
                    <a:srgbClr val="FF0000"/>
                  </a:solidFill>
                </a:rPr>
                <a:t>Objectivising</a:t>
              </a:r>
              <a:r>
                <a:rPr lang="en-US" sz="1400" dirty="0">
                  <a:solidFill>
                    <a:srgbClr val="FF0000"/>
                  </a:solidFill>
                </a:rPr>
                <a:t> the hypothesis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5DC0105-964D-6FE6-87B2-50458A6B184F}"/>
                </a:ext>
              </a:extLst>
            </p:cNvPr>
            <p:cNvCxnSpPr>
              <a:cxnSpLocks/>
            </p:cNvCxnSpPr>
            <p:nvPr/>
          </p:nvCxnSpPr>
          <p:spPr>
            <a:xfrm>
              <a:off x="2400074" y="3103725"/>
              <a:ext cx="2178124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CAF2C4-DA24-4092-D9A8-C97E5A751518}"/>
                </a:ext>
              </a:extLst>
            </p:cNvPr>
            <p:cNvSpPr txBox="1"/>
            <p:nvPr/>
          </p:nvSpPr>
          <p:spPr>
            <a:xfrm>
              <a:off x="6389567" y="184058"/>
              <a:ext cx="526156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What variables influence y?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In what way? Linear/nonlinear relationship?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How much/effect sizes?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How consistent </a:t>
              </a:r>
              <a:r>
                <a:rPr lang="en-US" sz="1200" dirty="0" err="1"/>
                <a:t>eg.</a:t>
              </a:r>
              <a:r>
                <a:rPr lang="en-US" sz="1200" dirty="0"/>
                <a:t> What variation can be expected?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Background noise: Given all other factors, how much additional ‘unexplained’ variation can be expected?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2E4EC8-000A-89F3-B291-A8131B8DBC8F}"/>
                </a:ext>
              </a:extLst>
            </p:cNvPr>
            <p:cNvSpPr txBox="1"/>
            <p:nvPr/>
          </p:nvSpPr>
          <p:spPr>
            <a:xfrm>
              <a:off x="776416" y="3014655"/>
              <a:ext cx="109829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Experiment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915D2A-F31F-59B5-569B-FFA72D480B82}"/>
                </a:ext>
              </a:extLst>
            </p:cNvPr>
            <p:cNvSpPr txBox="1"/>
            <p:nvPr/>
          </p:nvSpPr>
          <p:spPr>
            <a:xfrm>
              <a:off x="776416" y="4423123"/>
              <a:ext cx="12644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Stats/Analysis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2EE0128-022E-6BD7-1F0E-27A0B0083E27}"/>
                </a:ext>
              </a:extLst>
            </p:cNvPr>
            <p:cNvSpPr txBox="1"/>
            <p:nvPr/>
          </p:nvSpPr>
          <p:spPr>
            <a:xfrm>
              <a:off x="776416" y="5725010"/>
              <a:ext cx="101480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Conclusion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51DDDC-93E4-DFC8-7386-F91460530D40}"/>
                </a:ext>
              </a:extLst>
            </p:cNvPr>
            <p:cNvSpPr txBox="1"/>
            <p:nvPr/>
          </p:nvSpPr>
          <p:spPr>
            <a:xfrm>
              <a:off x="776416" y="2084025"/>
              <a:ext cx="101480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Hypothesis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885FF0A-823C-D2D6-B7C5-E458EE5556A6}"/>
                </a:ext>
              </a:extLst>
            </p:cNvPr>
            <p:cNvCxnSpPr>
              <a:cxnSpLocks/>
            </p:cNvCxnSpPr>
            <p:nvPr/>
          </p:nvCxnSpPr>
          <p:spPr>
            <a:xfrm>
              <a:off x="1354424" y="2491435"/>
              <a:ext cx="0" cy="52322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F858E07-48A4-824C-8E7E-4A23DB854A95}"/>
                </a:ext>
              </a:extLst>
            </p:cNvPr>
            <p:cNvSpPr txBox="1"/>
            <p:nvPr/>
          </p:nvSpPr>
          <p:spPr>
            <a:xfrm>
              <a:off x="2353072" y="2171917"/>
              <a:ext cx="24168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Not testable (</a:t>
              </a:r>
              <a:r>
                <a:rPr lang="en-US" sz="1000" dirty="0" err="1"/>
                <a:t>vage</a:t>
              </a:r>
              <a:r>
                <a:rPr lang="en-US" sz="1000" dirty="0"/>
                <a:t>, subjective, unrealistic)</a:t>
              </a:r>
            </a:p>
            <a:p>
              <a:r>
                <a:rPr lang="en-US" sz="1000" dirty="0" err="1"/>
                <a:t>i.E</a:t>
              </a:r>
              <a:r>
                <a:rPr lang="en-US" sz="1000" dirty="0"/>
                <a:t> null hypothesis gets rejected in any case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4355373-28A7-F198-D63B-F5443138AA01}"/>
                </a:ext>
              </a:extLst>
            </p:cNvPr>
            <p:cNvCxnSpPr>
              <a:cxnSpLocks/>
            </p:cNvCxnSpPr>
            <p:nvPr/>
          </p:nvCxnSpPr>
          <p:spPr>
            <a:xfrm>
              <a:off x="2400074" y="4566206"/>
              <a:ext cx="1315450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5F8212-93D0-86BE-8409-639563395B20}"/>
                </a:ext>
              </a:extLst>
            </p:cNvPr>
            <p:cNvSpPr txBox="1"/>
            <p:nvPr/>
          </p:nvSpPr>
          <p:spPr>
            <a:xfrm>
              <a:off x="2400074" y="4601826"/>
              <a:ext cx="18751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Mathematical artefact, 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DE94995-5F83-6A36-176C-D3CB825C3E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4588" y="5868093"/>
              <a:ext cx="1376956" cy="10805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E543B3-41A0-FF8E-A23E-CC4CFB28CBE9}"/>
                </a:ext>
              </a:extLst>
            </p:cNvPr>
            <p:cNvSpPr txBox="1"/>
            <p:nvPr/>
          </p:nvSpPr>
          <p:spPr>
            <a:xfrm>
              <a:off x="2388325" y="5923195"/>
              <a:ext cx="23177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Overconfident, yes/no simplification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C72B8E2-AAEE-625D-639B-B10610A4E9C1}"/>
                </a:ext>
              </a:extLst>
            </p:cNvPr>
            <p:cNvCxnSpPr>
              <a:cxnSpLocks/>
            </p:cNvCxnSpPr>
            <p:nvPr/>
          </p:nvCxnSpPr>
          <p:spPr>
            <a:xfrm>
              <a:off x="1478070" y="1614940"/>
              <a:ext cx="10241" cy="405605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029ED03-9E50-12A9-E50D-25B8578EA8C6}"/>
                </a:ext>
              </a:extLst>
            </p:cNvPr>
            <p:cNvCxnSpPr>
              <a:cxnSpLocks/>
            </p:cNvCxnSpPr>
            <p:nvPr/>
          </p:nvCxnSpPr>
          <p:spPr>
            <a:xfrm>
              <a:off x="1354424" y="3630209"/>
              <a:ext cx="0" cy="653692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AD5E1AF-C16E-4D2C-9DEC-03F1E4D0EC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4912" y="4947781"/>
              <a:ext cx="23158" cy="576916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E6C68ED-93DB-1DCD-501F-984C19E9AA23}"/>
                </a:ext>
              </a:extLst>
            </p:cNvPr>
            <p:cNvSpPr txBox="1"/>
            <p:nvPr/>
          </p:nvSpPr>
          <p:spPr>
            <a:xfrm>
              <a:off x="5940688" y="3769208"/>
              <a:ext cx="144107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Fake dataset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0C88CFB-E5D5-E752-7033-84A3463F85C2}"/>
                </a:ext>
              </a:extLst>
            </p:cNvPr>
            <p:cNvSpPr txBox="1"/>
            <p:nvPr/>
          </p:nvSpPr>
          <p:spPr>
            <a:xfrm>
              <a:off x="5524609" y="4872449"/>
              <a:ext cx="3187965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Is this the pattern we expect? </a:t>
              </a:r>
            </a:p>
            <a:p>
              <a:r>
                <a:rPr lang="en-US" sz="1400" dirty="0"/>
                <a:t>Statistical power? </a:t>
              </a:r>
            </a:p>
            <a:p>
              <a:r>
                <a:rPr lang="en-US" sz="1400" dirty="0"/>
                <a:t>Enough confidence for predictions?</a:t>
              </a:r>
            </a:p>
            <a:p>
              <a:r>
                <a:rPr lang="en-US" sz="1400" dirty="0"/>
                <a:t>Is our model appropriate?  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BC5A5FD-F74D-122D-CE3D-83F557B56A89}"/>
                </a:ext>
              </a:extLst>
            </p:cNvPr>
            <p:cNvCxnSpPr>
              <a:cxnSpLocks/>
            </p:cNvCxnSpPr>
            <p:nvPr/>
          </p:nvCxnSpPr>
          <p:spPr>
            <a:xfrm>
              <a:off x="6110568" y="2349054"/>
              <a:ext cx="5383" cy="1399049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99C6D87-6D4B-55BB-57CD-D12928D0E610}"/>
                </a:ext>
              </a:extLst>
            </p:cNvPr>
            <p:cNvSpPr txBox="1"/>
            <p:nvPr/>
          </p:nvSpPr>
          <p:spPr>
            <a:xfrm>
              <a:off x="2353072" y="3199321"/>
              <a:ext cx="23529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Poor design, not enough replication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53699F2-5679-FD73-FEC0-E1FDAA97102F}"/>
                </a:ext>
              </a:extLst>
            </p:cNvPr>
            <p:cNvSpPr txBox="1"/>
            <p:nvPr/>
          </p:nvSpPr>
          <p:spPr>
            <a:xfrm>
              <a:off x="23480" y="184058"/>
              <a:ext cx="246423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Scientific Knowledge/Literature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90FBD47-27A3-9432-D3E6-5AF7092FDB5C}"/>
                </a:ext>
              </a:extLst>
            </p:cNvPr>
            <p:cNvSpPr txBox="1"/>
            <p:nvPr/>
          </p:nvSpPr>
          <p:spPr>
            <a:xfrm>
              <a:off x="776416" y="1283618"/>
              <a:ext cx="135300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Knowledge gap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59662C8-7E70-19B9-5D01-A2ED4253D572}"/>
                </a:ext>
              </a:extLst>
            </p:cNvPr>
            <p:cNvSpPr txBox="1"/>
            <p:nvPr/>
          </p:nvSpPr>
          <p:spPr>
            <a:xfrm rot="16200000">
              <a:off x="-1510521" y="2816773"/>
              <a:ext cx="35204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Common scientific workflow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AB761F9-52A0-5035-88D1-0DF99C8A54CF}"/>
                </a:ext>
              </a:extLst>
            </p:cNvPr>
            <p:cNvCxnSpPr>
              <a:cxnSpLocks/>
            </p:cNvCxnSpPr>
            <p:nvPr/>
          </p:nvCxnSpPr>
          <p:spPr>
            <a:xfrm>
              <a:off x="1478070" y="645724"/>
              <a:ext cx="0" cy="620393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6E8F959-B76F-BE5E-16C4-1310479415AE}"/>
                </a:ext>
              </a:extLst>
            </p:cNvPr>
            <p:cNvSpPr txBox="1"/>
            <p:nvPr/>
          </p:nvSpPr>
          <p:spPr>
            <a:xfrm>
              <a:off x="6159579" y="2630073"/>
              <a:ext cx="192676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Simulation: 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play with replication, effect sizes and variance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B409927-5030-77FC-0FB6-AC7D92DBC57A}"/>
                </a:ext>
              </a:extLst>
            </p:cNvPr>
            <p:cNvSpPr txBox="1"/>
            <p:nvPr/>
          </p:nvSpPr>
          <p:spPr>
            <a:xfrm>
              <a:off x="6184098" y="4511408"/>
              <a:ext cx="1204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Test Analysis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E74AD90-82FF-4926-9CD3-C4F98CE5D0B5}"/>
                </a:ext>
              </a:extLst>
            </p:cNvPr>
            <p:cNvCxnSpPr>
              <a:cxnSpLocks/>
            </p:cNvCxnSpPr>
            <p:nvPr/>
          </p:nvCxnSpPr>
          <p:spPr>
            <a:xfrm>
              <a:off x="6110568" y="4055881"/>
              <a:ext cx="0" cy="830997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693601D-6C46-7DF3-C071-C4E66FE532DA}"/>
                </a:ext>
              </a:extLst>
            </p:cNvPr>
            <p:cNvSpPr txBox="1"/>
            <p:nvPr/>
          </p:nvSpPr>
          <p:spPr>
            <a:xfrm rot="16200000">
              <a:off x="7810458" y="2538211"/>
              <a:ext cx="211200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Solutions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77E08B16-3899-2B4B-B229-F9E4D7D9EA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8209" y="2335896"/>
              <a:ext cx="24131" cy="2550982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04E1B74-AAE6-073B-8428-E524619787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8531" y="1596479"/>
              <a:ext cx="3400234" cy="13377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493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58B101BB-9EA6-4A5B-336B-B5F6FCB9B662}"/>
              </a:ext>
            </a:extLst>
          </p:cNvPr>
          <p:cNvGrpSpPr/>
          <p:nvPr/>
        </p:nvGrpSpPr>
        <p:grpSpPr>
          <a:xfrm>
            <a:off x="-347256" y="155635"/>
            <a:ext cx="12595747" cy="6865729"/>
            <a:chOff x="-347256" y="155635"/>
            <a:chExt cx="12595747" cy="6865729"/>
          </a:xfrm>
        </p:grpSpPr>
        <p:sp>
          <p:nvSpPr>
            <p:cNvPr id="17" name="Ring 2">
              <a:extLst>
                <a:ext uri="{FF2B5EF4-FFF2-40B4-BE49-F238E27FC236}">
                  <a16:creationId xmlns:a16="http://schemas.microsoft.com/office/drawing/2014/main" id="{183A26A0-E0D5-0363-22E4-CF466C53630B}"/>
                </a:ext>
              </a:extLst>
            </p:cNvPr>
            <p:cNvSpPr/>
            <p:nvPr/>
          </p:nvSpPr>
          <p:spPr>
            <a:xfrm rot="195441">
              <a:off x="5167631" y="2054786"/>
              <a:ext cx="3228132" cy="2904888"/>
            </a:xfrm>
            <a:prstGeom prst="donut">
              <a:avLst>
                <a:gd name="adj" fmla="val 8949"/>
              </a:avLst>
            </a:prstGeom>
            <a:gradFill flip="none" rotWithShape="1">
              <a:gsLst>
                <a:gs pos="40000">
                  <a:schemeClr val="accent4">
                    <a:lumMod val="40000"/>
                    <a:lumOff val="60000"/>
                  </a:schemeClr>
                </a:gs>
                <a:gs pos="58000">
                  <a:schemeClr val="accent4">
                    <a:lumMod val="20000"/>
                    <a:lumOff val="80000"/>
                  </a:schemeClr>
                </a:gs>
              </a:gsLst>
              <a:lin ang="0" scaled="0"/>
              <a:tileRect/>
            </a:gradFill>
            <a:ln w="19050" cap="rnd" cmpd="sng" algn="ctr">
              <a:noFill/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8" name="Dreieck 4">
              <a:extLst>
                <a:ext uri="{FF2B5EF4-FFF2-40B4-BE49-F238E27FC236}">
                  <a16:creationId xmlns:a16="http://schemas.microsoft.com/office/drawing/2014/main" id="{4084EBFD-54ED-9D30-3D83-3BF88E03AB67}"/>
                </a:ext>
              </a:extLst>
            </p:cNvPr>
            <p:cNvSpPr/>
            <p:nvPr/>
          </p:nvSpPr>
          <p:spPr>
            <a:xfrm rot="15269932">
              <a:off x="6823374" y="4546884"/>
              <a:ext cx="635632" cy="460586"/>
            </a:xfrm>
            <a:prstGeom prst="triangle">
              <a:avLst/>
            </a:prstGeom>
            <a:gradFill flip="none" rotWithShape="1">
              <a:gsLst>
                <a:gs pos="37000">
                  <a:schemeClr val="accent4">
                    <a:lumMod val="40000"/>
                    <a:lumOff val="60000"/>
                  </a:schemeClr>
                </a:gs>
                <a:gs pos="83000">
                  <a:schemeClr val="accent4">
                    <a:lumMod val="20000"/>
                    <a:lumOff val="80000"/>
                  </a:schemeClr>
                </a:gs>
              </a:gsLst>
              <a:lin ang="5400000" scaled="1"/>
              <a:tileRect/>
            </a:gra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9" name="Dreieck 5">
              <a:extLst>
                <a:ext uri="{FF2B5EF4-FFF2-40B4-BE49-F238E27FC236}">
                  <a16:creationId xmlns:a16="http://schemas.microsoft.com/office/drawing/2014/main" id="{D52CC9B3-ED6B-8B98-AE3F-B24AE645FB27}"/>
                </a:ext>
              </a:extLst>
            </p:cNvPr>
            <p:cNvSpPr/>
            <p:nvPr/>
          </p:nvSpPr>
          <p:spPr>
            <a:xfrm rot="4191357">
              <a:off x="5862167" y="2086738"/>
              <a:ext cx="635632" cy="460586"/>
            </a:xfrm>
            <a:prstGeom prst="triangle">
              <a:avLst/>
            </a:prstGeom>
            <a:gradFill>
              <a:gsLst>
                <a:gs pos="12000">
                  <a:schemeClr val="accent4">
                    <a:lumMod val="40000"/>
                    <a:lumOff val="60000"/>
                  </a:schemeClr>
                </a:gs>
                <a:gs pos="70000">
                  <a:schemeClr val="accent4">
                    <a:lumMod val="20000"/>
                    <a:lumOff val="80000"/>
                  </a:schemeClr>
                </a:gs>
              </a:gsLst>
              <a:lin ang="16200000" scaled="0"/>
            </a:gra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5" name="Ring 2">
              <a:extLst>
                <a:ext uri="{FF2B5EF4-FFF2-40B4-BE49-F238E27FC236}">
                  <a16:creationId xmlns:a16="http://schemas.microsoft.com/office/drawing/2014/main" id="{61E6E3C3-FF74-528B-6170-07EF310CB168}"/>
                </a:ext>
              </a:extLst>
            </p:cNvPr>
            <p:cNvSpPr/>
            <p:nvPr/>
          </p:nvSpPr>
          <p:spPr>
            <a:xfrm rot="5400000">
              <a:off x="2931530" y="526941"/>
              <a:ext cx="5760000" cy="5760000"/>
            </a:xfrm>
            <a:prstGeom prst="donut">
              <a:avLst>
                <a:gd name="adj" fmla="val 8949"/>
              </a:avLst>
            </a:prstGeom>
            <a:gradFill flip="none" rotWithShape="1">
              <a:gsLst>
                <a:gs pos="40000">
                  <a:schemeClr val="accent1">
                    <a:lumMod val="40000"/>
                    <a:lumOff val="60000"/>
                  </a:schemeClr>
                </a:gs>
                <a:gs pos="58000">
                  <a:schemeClr val="accent1">
                    <a:lumMod val="20000"/>
                    <a:lumOff val="80000"/>
                  </a:schemeClr>
                </a:gs>
              </a:gsLst>
              <a:lin ang="0" scaled="0"/>
              <a:tileRect/>
            </a:gradFill>
            <a:ln w="19050" cap="rnd" cmpd="sng" algn="ctr">
              <a:noFill/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6" name="Dreieck 4">
              <a:extLst>
                <a:ext uri="{FF2B5EF4-FFF2-40B4-BE49-F238E27FC236}">
                  <a16:creationId xmlns:a16="http://schemas.microsoft.com/office/drawing/2014/main" id="{D1D28F51-52BD-4436-9143-822F5BB3845C}"/>
                </a:ext>
              </a:extLst>
            </p:cNvPr>
            <p:cNvSpPr/>
            <p:nvPr/>
          </p:nvSpPr>
          <p:spPr>
            <a:xfrm rot="21242517">
              <a:off x="2421230" y="2905525"/>
              <a:ext cx="1522175" cy="838966"/>
            </a:xfrm>
            <a:prstGeom prst="triangle">
              <a:avLst/>
            </a:prstGeom>
            <a:gradFill flip="none" rotWithShape="1">
              <a:gsLst>
                <a:gs pos="37000">
                  <a:schemeClr val="accent1">
                    <a:lumMod val="40000"/>
                    <a:lumOff val="60000"/>
                  </a:schemeClr>
                </a:gs>
                <a:gs pos="83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  <a:tileRect/>
            </a:gra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7" name="Dreieck 5">
              <a:extLst>
                <a:ext uri="{FF2B5EF4-FFF2-40B4-BE49-F238E27FC236}">
                  <a16:creationId xmlns:a16="http://schemas.microsoft.com/office/drawing/2014/main" id="{225F0F32-4218-3EE9-BE66-A276410CC38F}"/>
                </a:ext>
              </a:extLst>
            </p:cNvPr>
            <p:cNvSpPr/>
            <p:nvPr/>
          </p:nvSpPr>
          <p:spPr>
            <a:xfrm rot="10265671">
              <a:off x="7658514" y="2905663"/>
              <a:ext cx="1522175" cy="838966"/>
            </a:xfrm>
            <a:prstGeom prst="triangle">
              <a:avLst/>
            </a:prstGeom>
            <a:gradFill>
              <a:gsLst>
                <a:gs pos="12000">
                  <a:schemeClr val="accent1">
                    <a:lumMod val="40000"/>
                    <a:lumOff val="60000"/>
                  </a:schemeClr>
                </a:gs>
                <a:gs pos="70000">
                  <a:schemeClr val="accent1">
                    <a:lumMod val="20000"/>
                    <a:lumOff val="80000"/>
                  </a:schemeClr>
                </a:gs>
              </a:gsLst>
              <a:lin ang="16200000" scaled="0"/>
            </a:gra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D827B8-27CB-7F09-988A-C1C96E3912CC}"/>
                </a:ext>
              </a:extLst>
            </p:cNvPr>
            <p:cNvSpPr txBox="1"/>
            <p:nvPr/>
          </p:nvSpPr>
          <p:spPr>
            <a:xfrm>
              <a:off x="7425552" y="4998423"/>
              <a:ext cx="225912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Experiment/</a:t>
              </a:r>
            </a:p>
            <a:p>
              <a:r>
                <a:rPr lang="en-US" sz="1400" dirty="0"/>
                <a:t>empirical data gathering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7B63BA2-AD94-F0D4-D16F-359FB83A2265}"/>
                </a:ext>
              </a:extLst>
            </p:cNvPr>
            <p:cNvSpPr txBox="1"/>
            <p:nvPr/>
          </p:nvSpPr>
          <p:spPr>
            <a:xfrm>
              <a:off x="5322896" y="5819823"/>
              <a:ext cx="126449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Stats/Analysis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A2C6A5-2A50-672F-34E7-2AB562128ECC}"/>
                </a:ext>
              </a:extLst>
            </p:cNvPr>
            <p:cNvSpPr txBox="1"/>
            <p:nvPr/>
          </p:nvSpPr>
          <p:spPr>
            <a:xfrm>
              <a:off x="2818241" y="4454382"/>
              <a:ext cx="1014801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Conclusion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32B104-170C-4E01-DB0D-E8A5862545D5}"/>
                </a:ext>
              </a:extLst>
            </p:cNvPr>
            <p:cNvSpPr txBox="1"/>
            <p:nvPr/>
          </p:nvSpPr>
          <p:spPr>
            <a:xfrm>
              <a:off x="7156031" y="1219160"/>
              <a:ext cx="1535501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Research question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4B25914-BA17-F185-346B-199BA1ADBF3C}"/>
                </a:ext>
              </a:extLst>
            </p:cNvPr>
            <p:cNvSpPr txBox="1"/>
            <p:nvPr/>
          </p:nvSpPr>
          <p:spPr>
            <a:xfrm>
              <a:off x="1352629" y="1476410"/>
              <a:ext cx="246423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Scientific Knowledge/Literature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4BCE0F-2EFD-C46F-E226-6D50DA242E2E}"/>
                </a:ext>
              </a:extLst>
            </p:cNvPr>
            <p:cNvSpPr txBox="1"/>
            <p:nvPr/>
          </p:nvSpPr>
          <p:spPr>
            <a:xfrm>
              <a:off x="4747274" y="536616"/>
              <a:ext cx="13530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Knowledge gap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D191DF7-37F6-D212-A10B-15134FEB50E6}"/>
                </a:ext>
              </a:extLst>
            </p:cNvPr>
            <p:cNvSpPr txBox="1"/>
            <p:nvPr/>
          </p:nvSpPr>
          <p:spPr>
            <a:xfrm>
              <a:off x="7527737" y="3416959"/>
              <a:ext cx="1511602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Verbal/conceptual hypothesis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5C350F-E2CF-28A2-DD85-33C09115CF3D}"/>
                </a:ext>
              </a:extLst>
            </p:cNvPr>
            <p:cNvSpPr txBox="1"/>
            <p:nvPr/>
          </p:nvSpPr>
          <p:spPr>
            <a:xfrm>
              <a:off x="5771201" y="6282700"/>
              <a:ext cx="233883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Mathematical artefact 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e.g. regression to the mean</a:t>
              </a:r>
              <a:br>
                <a:rPr lang="en-US" sz="1400" dirty="0">
                  <a:solidFill>
                    <a:srgbClr val="FF0000"/>
                  </a:solidFill>
                </a:rPr>
              </a:b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9789E95-F7BC-BD8F-3265-4F69EE2C4451}"/>
                </a:ext>
              </a:extLst>
            </p:cNvPr>
            <p:cNvSpPr txBox="1"/>
            <p:nvPr/>
          </p:nvSpPr>
          <p:spPr>
            <a:xfrm>
              <a:off x="-347256" y="5317927"/>
              <a:ext cx="411169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 err="1">
                  <a:solidFill>
                    <a:srgbClr val="FF0000"/>
                  </a:solidFill>
                </a:rPr>
                <a:t>HARKing</a:t>
              </a:r>
              <a:r>
                <a:rPr lang="en-US" sz="1400" dirty="0">
                  <a:solidFill>
                    <a:srgbClr val="FF0000"/>
                  </a:solidFill>
                </a:rPr>
                <a:t> 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(hypothesizing after the results are known)</a:t>
              </a:r>
              <a:endParaRPr lang="en-US" sz="1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E3BF2AA-73E0-3158-DC39-FAA56739AE10}"/>
                </a:ext>
              </a:extLst>
            </p:cNvPr>
            <p:cNvSpPr txBox="1"/>
            <p:nvPr/>
          </p:nvSpPr>
          <p:spPr>
            <a:xfrm>
              <a:off x="1241815" y="2027489"/>
              <a:ext cx="2129695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Publication bias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e.g. selective reporting, only significant results</a:t>
              </a:r>
              <a:endParaRPr lang="en-US" sz="1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B5D5AEA-C1DB-BFE1-1B5D-A5CCBE4FA184}"/>
                </a:ext>
              </a:extLst>
            </p:cNvPr>
            <p:cNvSpPr txBox="1"/>
            <p:nvPr/>
          </p:nvSpPr>
          <p:spPr>
            <a:xfrm>
              <a:off x="7792774" y="5611504"/>
              <a:ext cx="2887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Poor design, limited sample size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730F2C6-733D-BA53-A9F1-EAB37F812E0C}"/>
                </a:ext>
              </a:extLst>
            </p:cNvPr>
            <p:cNvSpPr txBox="1"/>
            <p:nvPr/>
          </p:nvSpPr>
          <p:spPr>
            <a:xfrm>
              <a:off x="8885326" y="3854333"/>
              <a:ext cx="336316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Not meaningful/testable (vague, subjective, unrealistic, multidirectional or without direction), i.e. the null hypothesis gets rejected in all cases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DC8FE0-3645-7571-39B4-C82EE65F4757}"/>
                </a:ext>
              </a:extLst>
            </p:cNvPr>
            <p:cNvSpPr txBox="1"/>
            <p:nvPr/>
          </p:nvSpPr>
          <p:spPr>
            <a:xfrm>
              <a:off x="1141259" y="3812741"/>
              <a:ext cx="23177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Overconfident, 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yes/no simplification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512CE87-C1F7-CF99-7079-E592AB0B74E2}"/>
                </a:ext>
              </a:extLst>
            </p:cNvPr>
            <p:cNvSpPr txBox="1"/>
            <p:nvPr/>
          </p:nvSpPr>
          <p:spPr>
            <a:xfrm>
              <a:off x="2632954" y="512212"/>
              <a:ext cx="183863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Cognitive biases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e.g. confirmation bias</a:t>
              </a:r>
              <a:endParaRPr lang="en-US" sz="1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E815A20-4521-351C-DC7C-CD7F00F47856}"/>
                </a:ext>
              </a:extLst>
            </p:cNvPr>
            <p:cNvSpPr txBox="1"/>
            <p:nvPr/>
          </p:nvSpPr>
          <p:spPr>
            <a:xfrm>
              <a:off x="4864751" y="4692463"/>
              <a:ext cx="29240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Formulation of mathematical model</a:t>
              </a:r>
            </a:p>
            <a:p>
              <a:r>
                <a:rPr lang="en-US" sz="1400" dirty="0" err="1"/>
                <a:t>Objectivising</a:t>
              </a:r>
              <a:r>
                <a:rPr lang="en-US" sz="1400" dirty="0"/>
                <a:t> the hypothesis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50632AD-B56D-2281-28EB-CA836C8F7157}"/>
                </a:ext>
              </a:extLst>
            </p:cNvPr>
            <p:cNvSpPr txBox="1"/>
            <p:nvPr/>
          </p:nvSpPr>
          <p:spPr>
            <a:xfrm>
              <a:off x="5281503" y="4395058"/>
              <a:ext cx="156444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Mechanistic model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7E293B9-5575-0773-E313-CC4B1A77E94F}"/>
                </a:ext>
              </a:extLst>
            </p:cNvPr>
            <p:cNvSpPr txBox="1"/>
            <p:nvPr/>
          </p:nvSpPr>
          <p:spPr>
            <a:xfrm>
              <a:off x="4147998" y="3408751"/>
              <a:ext cx="212047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Data simulation: </a:t>
              </a:r>
            </a:p>
            <a:p>
              <a:r>
                <a:rPr lang="en-US" sz="1400" dirty="0"/>
                <a:t>manipulating sample size, effect size, variance, etc.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29E8628-DE53-7A1B-BE93-3C70A13968E4}"/>
                </a:ext>
              </a:extLst>
            </p:cNvPr>
            <p:cNvSpPr txBox="1"/>
            <p:nvPr/>
          </p:nvSpPr>
          <p:spPr>
            <a:xfrm>
              <a:off x="5295462" y="2211061"/>
              <a:ext cx="266528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Explore potential and limitations</a:t>
              </a:r>
            </a:p>
            <a:p>
              <a:endParaRPr lang="en-US" sz="1400" dirty="0"/>
            </a:p>
            <a:p>
              <a:endParaRPr lang="en-US" sz="14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B5BECC3-92C8-C7B2-6E0A-A929E78380A6}"/>
                </a:ext>
              </a:extLst>
            </p:cNvPr>
            <p:cNvSpPr txBox="1"/>
            <p:nvPr/>
          </p:nvSpPr>
          <p:spPr>
            <a:xfrm>
              <a:off x="4600706" y="3091299"/>
              <a:ext cx="121506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Fake dataset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74E5C6-A842-D26C-9DCB-86127579081F}"/>
                </a:ext>
              </a:extLst>
            </p:cNvPr>
            <p:cNvSpPr txBox="1"/>
            <p:nvPr/>
          </p:nvSpPr>
          <p:spPr>
            <a:xfrm>
              <a:off x="5423776" y="1795195"/>
              <a:ext cx="21326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Model check &amp; predictions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D2AC38E-5687-D54D-F328-1FA6A8C66BFC}"/>
                </a:ext>
              </a:extLst>
            </p:cNvPr>
            <p:cNvSpPr/>
            <p:nvPr/>
          </p:nvSpPr>
          <p:spPr>
            <a:xfrm>
              <a:off x="9127601" y="155635"/>
              <a:ext cx="2901400" cy="32733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>
                  <a:solidFill>
                    <a:schemeClr val="tx1"/>
                  </a:solidFill>
                </a:rPr>
                <a:t>Hypothesis = Mechanistic model</a:t>
              </a:r>
            </a:p>
            <a:p>
              <a:endParaRPr lang="en-US" sz="500" b="1" dirty="0">
                <a:solidFill>
                  <a:schemeClr val="tx1"/>
                </a:solidFill>
              </a:endParaRPr>
            </a:p>
            <a:p>
              <a:r>
                <a:rPr lang="en-US" sz="1400" i="1" dirty="0">
                  <a:solidFill>
                    <a:schemeClr val="tx1"/>
                  </a:solidFill>
                </a:rPr>
                <a:t>based on current knowledge: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What variable(s) influence y?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In what way? Linear/non-linear relationship?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How much? e.g. effect sizes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How consistent ? e.g. variance, background noise</a:t>
              </a:r>
            </a:p>
            <a:p>
              <a:r>
                <a:rPr lang="en-US" sz="1400" i="1" dirty="0">
                  <a:solidFill>
                    <a:schemeClr val="tx1"/>
                  </a:solidFill>
                </a:rPr>
                <a:t>based on specific study: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Enough statistical power?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What are the model predictions?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Is the model appropriate, assumptions?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Alternative models?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73A32AE-C38A-CC0E-5E20-1A23E09E04DE}"/>
                </a:ext>
              </a:extLst>
            </p:cNvPr>
            <p:cNvCxnSpPr>
              <a:cxnSpLocks/>
              <a:stCxn id="43" idx="2"/>
            </p:cNvCxnSpPr>
            <p:nvPr/>
          </p:nvCxnSpPr>
          <p:spPr>
            <a:xfrm flipH="1">
              <a:off x="8110038" y="3429000"/>
              <a:ext cx="2468263" cy="692219"/>
            </a:xfrm>
            <a:prstGeom prst="straightConnector1">
              <a:avLst/>
            </a:prstGeom>
            <a:ln w="25400">
              <a:headEnd w="lg" len="lg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2226B9A-3150-A096-44A9-7724A47C1545}"/>
                </a:ext>
              </a:extLst>
            </p:cNvPr>
            <p:cNvSpPr txBox="1"/>
            <p:nvPr/>
          </p:nvSpPr>
          <p:spPr>
            <a:xfrm>
              <a:off x="1395394" y="6167335"/>
              <a:ext cx="379431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p-hacking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Garden of the forking paths </a:t>
              </a:r>
              <a:endParaRPr lang="en-US" sz="1400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76BDD5D7-6C8F-9F51-79E7-40831A07D9A6}"/>
              </a:ext>
            </a:extLst>
          </p:cNvPr>
          <p:cNvSpPr txBox="1"/>
          <p:nvPr/>
        </p:nvSpPr>
        <p:spPr>
          <a:xfrm>
            <a:off x="4222985" y="2693301"/>
            <a:ext cx="12835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Power analysis</a:t>
            </a:r>
          </a:p>
        </p:txBody>
      </p:sp>
    </p:spTree>
    <p:extLst>
      <p:ext uri="{BB962C8B-B14F-4D97-AF65-F5344CB8AC3E}">
        <p14:creationId xmlns:p14="http://schemas.microsoft.com/office/powerpoint/2010/main" val="2104382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B9CC51-2D06-7FAD-FB26-7FAE0C23C1F7}"/>
              </a:ext>
            </a:extLst>
          </p:cNvPr>
          <p:cNvSpPr txBox="1"/>
          <p:nvPr/>
        </p:nvSpPr>
        <p:spPr>
          <a:xfrm>
            <a:off x="2231704" y="3121223"/>
            <a:ext cx="2185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Finding suitable/matching hypotheses/explanations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D76748-9E92-9F12-296C-5DCAF6B54CC4}"/>
              </a:ext>
            </a:extLst>
          </p:cNvPr>
          <p:cNvSpPr txBox="1"/>
          <p:nvPr/>
        </p:nvSpPr>
        <p:spPr>
          <a:xfrm>
            <a:off x="2231705" y="2190593"/>
            <a:ext cx="204935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Exploring &amp; Analysis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8DA4AF-1B10-B605-5ECF-D7099A9BC774}"/>
              </a:ext>
            </a:extLst>
          </p:cNvPr>
          <p:cNvCxnSpPr>
            <a:cxnSpLocks/>
          </p:cNvCxnSpPr>
          <p:nvPr/>
        </p:nvCxnSpPr>
        <p:spPr>
          <a:xfrm>
            <a:off x="2809713" y="2598003"/>
            <a:ext cx="0" cy="52322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43CB15-F7C1-82B5-418A-02536D9C1DA6}"/>
              </a:ext>
            </a:extLst>
          </p:cNvPr>
          <p:cNvCxnSpPr>
            <a:cxnSpLocks/>
          </p:cNvCxnSpPr>
          <p:nvPr/>
        </p:nvCxnSpPr>
        <p:spPr>
          <a:xfrm>
            <a:off x="2933359" y="1721508"/>
            <a:ext cx="10241" cy="40560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E494E3F-A5A0-C009-E5E7-811FFCDDED0D}"/>
              </a:ext>
            </a:extLst>
          </p:cNvPr>
          <p:cNvSpPr txBox="1"/>
          <p:nvPr/>
        </p:nvSpPr>
        <p:spPr>
          <a:xfrm>
            <a:off x="2231705" y="1390186"/>
            <a:ext cx="135300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6254D0-3AC4-D1D5-7620-9BB773C0003C}"/>
              </a:ext>
            </a:extLst>
          </p:cNvPr>
          <p:cNvSpPr txBox="1"/>
          <p:nvPr/>
        </p:nvSpPr>
        <p:spPr>
          <a:xfrm>
            <a:off x="2943600" y="2736502"/>
            <a:ext cx="4564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Garden of the forking paths: Multiple tests and correlations until significant result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DEF9E1-B732-8C23-2764-6118D0A4BB11}"/>
              </a:ext>
            </a:extLst>
          </p:cNvPr>
          <p:cNvCxnSpPr>
            <a:cxnSpLocks/>
          </p:cNvCxnSpPr>
          <p:nvPr/>
        </p:nvCxnSpPr>
        <p:spPr>
          <a:xfrm>
            <a:off x="2809713" y="3742076"/>
            <a:ext cx="0" cy="52322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ECEA6E-9704-F290-55F3-1DB7CD168355}"/>
              </a:ext>
            </a:extLst>
          </p:cNvPr>
          <p:cNvSpPr txBox="1"/>
          <p:nvPr/>
        </p:nvSpPr>
        <p:spPr>
          <a:xfrm>
            <a:off x="2095317" y="4362929"/>
            <a:ext cx="218574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Conclusion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2679BF-9930-120F-F391-C818FC942F2F}"/>
              </a:ext>
            </a:extLst>
          </p:cNvPr>
          <p:cNvSpPr txBox="1"/>
          <p:nvPr/>
        </p:nvSpPr>
        <p:spPr>
          <a:xfrm>
            <a:off x="4281062" y="2243575"/>
            <a:ext cx="4564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High replication: </a:t>
            </a:r>
            <a:r>
              <a:rPr lang="en-US" sz="1000" dirty="0" err="1">
                <a:solidFill>
                  <a:srgbClr val="FF0000"/>
                </a:solidFill>
              </a:rPr>
              <a:t>p.value</a:t>
            </a:r>
            <a:r>
              <a:rPr lang="en-US" sz="1000" dirty="0">
                <a:solidFill>
                  <a:srgbClr val="FF0000"/>
                </a:solidFill>
              </a:rPr>
              <a:t> &lt; 0.05 with very small effect size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44E416-737A-1CE7-E0B2-0A5819AA9433}"/>
              </a:ext>
            </a:extLst>
          </p:cNvPr>
          <p:cNvSpPr txBox="1"/>
          <p:nvPr/>
        </p:nvSpPr>
        <p:spPr>
          <a:xfrm>
            <a:off x="4281062" y="2444510"/>
            <a:ext cx="4564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Low replication: </a:t>
            </a:r>
            <a:r>
              <a:rPr lang="en-US" sz="1000" dirty="0" err="1">
                <a:solidFill>
                  <a:srgbClr val="FF0000"/>
                </a:solidFill>
              </a:rPr>
              <a:t>p.value</a:t>
            </a:r>
            <a:r>
              <a:rPr lang="en-US" sz="1000" dirty="0">
                <a:solidFill>
                  <a:srgbClr val="FF0000"/>
                </a:solidFill>
              </a:rPr>
              <a:t> &lt; 0.05 with potentially big effect size</a:t>
            </a:r>
          </a:p>
        </p:txBody>
      </p:sp>
    </p:spTree>
    <p:extLst>
      <p:ext uri="{BB962C8B-B14F-4D97-AF65-F5344CB8AC3E}">
        <p14:creationId xmlns:p14="http://schemas.microsoft.com/office/powerpoint/2010/main" val="264503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C592608-12AF-D978-1F24-BAE49FAB0DEC}"/>
              </a:ext>
            </a:extLst>
          </p:cNvPr>
          <p:cNvSpPr/>
          <p:nvPr/>
        </p:nvSpPr>
        <p:spPr>
          <a:xfrm>
            <a:off x="1084881" y="729000"/>
            <a:ext cx="7711119" cy="5400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2EDC9E-D2D0-8238-B68B-39D61CC20408}"/>
              </a:ext>
            </a:extLst>
          </p:cNvPr>
          <p:cNvSpPr txBox="1"/>
          <p:nvPr/>
        </p:nvSpPr>
        <p:spPr>
          <a:xfrm>
            <a:off x="7219063" y="6061460"/>
            <a:ext cx="109829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Experiment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56DDF-C509-4289-95EA-E068D7065A5D}"/>
              </a:ext>
            </a:extLst>
          </p:cNvPr>
          <p:cNvSpPr txBox="1"/>
          <p:nvPr/>
        </p:nvSpPr>
        <p:spPr>
          <a:xfrm>
            <a:off x="2255231" y="6060880"/>
            <a:ext cx="12644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Stats/Analysis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83E7A1-BF6D-0E8A-26EC-B28AC8FA064B}"/>
              </a:ext>
            </a:extLst>
          </p:cNvPr>
          <p:cNvSpPr txBox="1"/>
          <p:nvPr/>
        </p:nvSpPr>
        <p:spPr>
          <a:xfrm>
            <a:off x="0" y="3121223"/>
            <a:ext cx="10148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FFC514-482C-7971-CD31-E672510CAE48}"/>
              </a:ext>
            </a:extLst>
          </p:cNvPr>
          <p:cNvSpPr txBox="1"/>
          <p:nvPr/>
        </p:nvSpPr>
        <p:spPr>
          <a:xfrm>
            <a:off x="7575897" y="1065272"/>
            <a:ext cx="16652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Research question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A79392-1826-291D-CDF2-57BFFE18366D}"/>
              </a:ext>
            </a:extLst>
          </p:cNvPr>
          <p:cNvSpPr txBox="1"/>
          <p:nvPr/>
        </p:nvSpPr>
        <p:spPr>
          <a:xfrm>
            <a:off x="639707" y="489343"/>
            <a:ext cx="24642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Scientific Knowledge/Literature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8EB7DD-5C95-B20B-4115-E43756B63199}"/>
              </a:ext>
            </a:extLst>
          </p:cNvPr>
          <p:cNvSpPr txBox="1"/>
          <p:nvPr/>
        </p:nvSpPr>
        <p:spPr>
          <a:xfrm>
            <a:off x="4234606" y="285083"/>
            <a:ext cx="135300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Knowledge gap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65CB3F-1C92-C3A0-C7FD-0860EA36D4AD}"/>
              </a:ext>
            </a:extLst>
          </p:cNvPr>
          <p:cNvSpPr txBox="1"/>
          <p:nvPr/>
        </p:nvSpPr>
        <p:spPr>
          <a:xfrm>
            <a:off x="8951085" y="3121223"/>
            <a:ext cx="101480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Hypothesis</a:t>
            </a:r>
          </a:p>
        </p:txBody>
      </p:sp>
    </p:spTree>
    <p:extLst>
      <p:ext uri="{BB962C8B-B14F-4D97-AF65-F5344CB8AC3E}">
        <p14:creationId xmlns:p14="http://schemas.microsoft.com/office/powerpoint/2010/main" val="1079742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20416</TotalTime>
  <Words>745</Words>
  <Application>Microsoft Macintosh PowerPoint</Application>
  <PresentationFormat>Widescreen</PresentationFormat>
  <Paragraphs>147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Frederik Baumgarten</dc:creator>
  <cp:lastModifiedBy>Frederik Baumgarten</cp:lastModifiedBy>
  <cp:revision>13</cp:revision>
  <dcterms:created xsi:type="dcterms:W3CDTF">2024-05-29T14:49:52Z</dcterms:created>
  <dcterms:modified xsi:type="dcterms:W3CDTF">2024-08-27T02:59:30Z</dcterms:modified>
</cp:coreProperties>
</file>