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31"/>
    <p:restoredTop sz="94569"/>
  </p:normalViewPr>
  <p:slideViewPr>
    <p:cSldViewPr snapToGrid="0" showGuides="1">
      <p:cViewPr>
        <p:scale>
          <a:sx n="95" d="100"/>
          <a:sy n="95" d="100"/>
        </p:scale>
        <p:origin x="1760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FD44-31A1-CA15-9E4C-FE5661BD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B1FA4-B985-504C-A55E-6A9483C47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CC64-6D02-3E7E-B5C3-241E63BD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F972-68D6-1969-55AE-083DF38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5ACD-9EC9-D77A-8622-DCC71ADD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A6FF-5FB2-0BD9-6752-85EE11D8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2664D-C6D0-A400-C19C-D620B5CDD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87B47-0F1E-45E1-456A-7350865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78C0-52B8-1E01-5988-58860AA6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F5D0-ED69-C0F1-FCED-885211F6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BE6AB-9100-0571-91E0-B6A4D91B3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FE5D7-56E3-560B-2ECA-A2D567763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12E9-A5A8-6E81-3FE8-9582D565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0773-3FF7-8F0C-3E8A-6395E794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D796-6681-707F-12E5-47F00B3E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E5A3-F3C7-CAD9-CC92-4005363E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4C02-64D9-5754-216F-235BD1A10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9F11-ADC8-1442-385F-A906E474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B5B-CC92-BE19-58AB-9E609AD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8FF9-694F-AAA4-E254-A28CD3EB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33AC-59BC-8937-30CF-768B5803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3973-0D94-25AF-78AD-567F36BF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30E29-6213-8D8E-6F59-B5575857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2FE7-BD57-B4DC-F07C-EC3E7191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3916-E4FD-9156-7B0F-4FECDD00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018C-23DD-D931-E48D-E7DD2DC2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D52F-9253-D077-4ACC-0709BE4B0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ECEFD-162F-3F1E-E785-11813D8A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0287B-C70F-0EA7-DB13-FAEF5795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3F70-3294-C254-C31E-BCB09295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A894-61A4-D1E9-FCB4-4AD6AAFC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2F45-73E8-C27E-18D4-9A4A5F84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89A7-4F79-21D5-54F4-5DB1538A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295AB-5D77-3D8F-533A-D72771C9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D79A2-7552-FB5B-3C65-145026114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D550C-695B-C511-2462-89D6E8B1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9A7EF-0D88-1500-D2BA-AE8722AC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7F756-DCA6-DCE8-147C-901F39CA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63757-FF97-B2CF-6773-DAFEC996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F4E8-EE90-6E3F-1D39-C0074C0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63B53-834A-1CD8-C9A3-40BB02FD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862F-DA1C-CA9F-A3F2-C27CBF96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5CD4C-88A9-2EC1-CD8E-205ED212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B3B0-66F9-0F21-BEE2-D4BB263A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7C6C8-7FE0-E42F-76DB-52D9FD34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80D9C-7E18-85DE-40E2-DA05559E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EF43-D21E-2D91-F4E3-0293DEA5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750D-A897-0C59-65A8-A368D0B2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2055-21C1-90E0-CDE7-1E49FA33F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7A4A-0D8B-4229-E9DD-C81F117C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792E-3A46-603B-F148-E3083A90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5C43-7D39-ACFB-F25E-9AB3A538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66CD-41D9-034B-C14C-BAF25A72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BB6D7-07A0-A5A1-5892-BF8E48BA2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75DAA-A779-0C34-2F72-8447F5AC1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4DA0-B847-FFC1-8B32-0C153BCD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895E4-F763-0FD1-1593-FA6E8B02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67D61-247B-7AB9-901C-CE6A1FF1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42B7A-7C71-0048-5138-D10A237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D526-B256-3B6E-CD1F-3A126259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E4BC-81F8-E780-3E48-8AD715F5A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4CA1-6CF3-4D46-A80D-8B75430028D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5962-F5EF-19FD-E3E3-4D969F169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9192-4E4D-90E3-C750-60D6D838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06C51-65A5-FA43-96EF-39CA84AAA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CD373FAB-D77F-BE1F-2F1A-6A3F9A2FC82D}"/>
              </a:ext>
            </a:extLst>
          </p:cNvPr>
          <p:cNvSpPr/>
          <p:nvPr/>
        </p:nvSpPr>
        <p:spPr>
          <a:xfrm>
            <a:off x="5408765" y="1458825"/>
            <a:ext cx="3611586" cy="4890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73E39E-D3F3-ACF9-0BF3-25CF71973377}"/>
              </a:ext>
            </a:extLst>
          </p:cNvPr>
          <p:cNvSpPr/>
          <p:nvPr/>
        </p:nvSpPr>
        <p:spPr>
          <a:xfrm>
            <a:off x="0" y="0"/>
            <a:ext cx="2400074" cy="6834423"/>
          </a:xfrm>
          <a:prstGeom prst="rect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86C30-C0CA-FF59-04D8-93346CE48104}"/>
              </a:ext>
            </a:extLst>
          </p:cNvPr>
          <p:cNvSpPr txBox="1"/>
          <p:nvPr/>
        </p:nvSpPr>
        <p:spPr>
          <a:xfrm>
            <a:off x="5942448" y="1825834"/>
            <a:ext cx="29240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Mechanistic model of how we think the world works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514C66-EA38-D14D-B4A5-F5B9D8FE4C61}"/>
              </a:ext>
            </a:extLst>
          </p:cNvPr>
          <p:cNvCxnSpPr>
            <a:cxnSpLocks/>
          </p:cNvCxnSpPr>
          <p:nvPr/>
        </p:nvCxnSpPr>
        <p:spPr>
          <a:xfrm>
            <a:off x="2394451" y="2145458"/>
            <a:ext cx="2416828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0D8D8C-8929-931E-2677-B0E5ABCEE30B}"/>
              </a:ext>
            </a:extLst>
          </p:cNvPr>
          <p:cNvSpPr txBox="1"/>
          <p:nvPr/>
        </p:nvSpPr>
        <p:spPr>
          <a:xfrm>
            <a:off x="2575345" y="1004507"/>
            <a:ext cx="2924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Formulation of mathematical model</a:t>
            </a:r>
          </a:p>
          <a:p>
            <a:r>
              <a:rPr lang="en-US" sz="1400" dirty="0" err="1">
                <a:solidFill>
                  <a:srgbClr val="FF0000"/>
                </a:solidFill>
              </a:rPr>
              <a:t>Objectivising</a:t>
            </a:r>
            <a:r>
              <a:rPr lang="en-US" sz="1400" dirty="0">
                <a:solidFill>
                  <a:srgbClr val="FF0000"/>
                </a:solidFill>
              </a:rPr>
              <a:t> the hypothesis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DC0105-964D-6FE6-87B2-50458A6B184F}"/>
              </a:ext>
            </a:extLst>
          </p:cNvPr>
          <p:cNvCxnSpPr>
            <a:cxnSpLocks/>
          </p:cNvCxnSpPr>
          <p:nvPr/>
        </p:nvCxnSpPr>
        <p:spPr>
          <a:xfrm>
            <a:off x="2400074" y="3103725"/>
            <a:ext cx="2178124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CAF2C4-DA24-4092-D9A8-C97E5A751518}"/>
              </a:ext>
            </a:extLst>
          </p:cNvPr>
          <p:cNvSpPr txBox="1"/>
          <p:nvPr/>
        </p:nvSpPr>
        <p:spPr>
          <a:xfrm>
            <a:off x="5940688" y="263347"/>
            <a:ext cx="52615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What variables influence 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what way? Linear/nonlinear relationship?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How much/effect sizes?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How consistent </a:t>
            </a:r>
            <a:r>
              <a:rPr lang="en-US" sz="1200" dirty="0" err="1"/>
              <a:t>eg.</a:t>
            </a:r>
            <a:r>
              <a:rPr lang="en-US" sz="1200" dirty="0"/>
              <a:t> What variation can be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Background noise: Given all other factors, how much additional ‘unexplained’ variation can be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E4EC8-000A-89F3-B291-A8131B8DBC8F}"/>
              </a:ext>
            </a:extLst>
          </p:cNvPr>
          <p:cNvSpPr txBox="1"/>
          <p:nvPr/>
        </p:nvSpPr>
        <p:spPr>
          <a:xfrm>
            <a:off x="776416" y="3014655"/>
            <a:ext cx="109829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Experiment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15D2A-F31F-59B5-569B-FFA72D480B82}"/>
              </a:ext>
            </a:extLst>
          </p:cNvPr>
          <p:cNvSpPr txBox="1"/>
          <p:nvPr/>
        </p:nvSpPr>
        <p:spPr>
          <a:xfrm>
            <a:off x="776416" y="4423123"/>
            <a:ext cx="12644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Stats/Analysis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E0128-022E-6BD7-1F0E-27A0B0083E27}"/>
              </a:ext>
            </a:extLst>
          </p:cNvPr>
          <p:cNvSpPr txBox="1"/>
          <p:nvPr/>
        </p:nvSpPr>
        <p:spPr>
          <a:xfrm>
            <a:off x="776416" y="5725010"/>
            <a:ext cx="10148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1DDDC-93E4-DFC8-7386-F91460530D40}"/>
              </a:ext>
            </a:extLst>
          </p:cNvPr>
          <p:cNvSpPr txBox="1"/>
          <p:nvPr/>
        </p:nvSpPr>
        <p:spPr>
          <a:xfrm>
            <a:off x="776416" y="2084025"/>
            <a:ext cx="10148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Hypothesis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85FF0A-823C-D2D6-B7C5-E458EE5556A6}"/>
              </a:ext>
            </a:extLst>
          </p:cNvPr>
          <p:cNvCxnSpPr>
            <a:cxnSpLocks/>
          </p:cNvCxnSpPr>
          <p:nvPr/>
        </p:nvCxnSpPr>
        <p:spPr>
          <a:xfrm>
            <a:off x="1354424" y="2491435"/>
            <a:ext cx="0" cy="52322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858E07-48A4-824C-8E7E-4A23DB854A95}"/>
              </a:ext>
            </a:extLst>
          </p:cNvPr>
          <p:cNvSpPr txBox="1"/>
          <p:nvPr/>
        </p:nvSpPr>
        <p:spPr>
          <a:xfrm>
            <a:off x="2353072" y="2171917"/>
            <a:ext cx="241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 testable (</a:t>
            </a:r>
            <a:r>
              <a:rPr lang="en-US" sz="1000" dirty="0" err="1"/>
              <a:t>vage</a:t>
            </a:r>
            <a:r>
              <a:rPr lang="en-US" sz="1000" dirty="0"/>
              <a:t>, subjective, unrealistic)</a:t>
            </a:r>
          </a:p>
          <a:p>
            <a:r>
              <a:rPr lang="en-US" sz="1000" dirty="0" err="1"/>
              <a:t>i.E</a:t>
            </a:r>
            <a:r>
              <a:rPr lang="en-US" sz="1000" dirty="0"/>
              <a:t> null hypothesis gets rejected in any case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355373-28A7-F198-D63B-F5443138AA01}"/>
              </a:ext>
            </a:extLst>
          </p:cNvPr>
          <p:cNvCxnSpPr>
            <a:cxnSpLocks/>
          </p:cNvCxnSpPr>
          <p:nvPr/>
        </p:nvCxnSpPr>
        <p:spPr>
          <a:xfrm>
            <a:off x="2400074" y="4566206"/>
            <a:ext cx="131545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5F8212-93D0-86BE-8409-639563395B20}"/>
              </a:ext>
            </a:extLst>
          </p:cNvPr>
          <p:cNvSpPr txBox="1"/>
          <p:nvPr/>
        </p:nvSpPr>
        <p:spPr>
          <a:xfrm>
            <a:off x="2400074" y="4601826"/>
            <a:ext cx="187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Mathematical artefact,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E94995-5F83-6A36-176C-D3CB825C3E9F}"/>
              </a:ext>
            </a:extLst>
          </p:cNvPr>
          <p:cNvCxnSpPr>
            <a:cxnSpLocks/>
          </p:cNvCxnSpPr>
          <p:nvPr/>
        </p:nvCxnSpPr>
        <p:spPr>
          <a:xfrm flipV="1">
            <a:off x="2353072" y="5868093"/>
            <a:ext cx="1376956" cy="1080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E543B3-41A0-FF8E-A23E-CC4CFB28CBE9}"/>
              </a:ext>
            </a:extLst>
          </p:cNvPr>
          <p:cNvSpPr txBox="1"/>
          <p:nvPr/>
        </p:nvSpPr>
        <p:spPr>
          <a:xfrm>
            <a:off x="2388325" y="5923195"/>
            <a:ext cx="2317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Overconfident, yes/no simplification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72B8E2-AAEE-625D-639B-B10610A4E9C1}"/>
              </a:ext>
            </a:extLst>
          </p:cNvPr>
          <p:cNvCxnSpPr>
            <a:cxnSpLocks/>
          </p:cNvCxnSpPr>
          <p:nvPr/>
        </p:nvCxnSpPr>
        <p:spPr>
          <a:xfrm>
            <a:off x="1478070" y="1614940"/>
            <a:ext cx="10241" cy="4056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29ED03-9E50-12A9-E50D-25B8578EA8C6}"/>
              </a:ext>
            </a:extLst>
          </p:cNvPr>
          <p:cNvCxnSpPr>
            <a:cxnSpLocks/>
          </p:cNvCxnSpPr>
          <p:nvPr/>
        </p:nvCxnSpPr>
        <p:spPr>
          <a:xfrm>
            <a:off x="1354424" y="3630209"/>
            <a:ext cx="0" cy="65369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D5E1AF-C16E-4D2C-9DEC-03F1E4D0EC20}"/>
              </a:ext>
            </a:extLst>
          </p:cNvPr>
          <p:cNvCxnSpPr>
            <a:cxnSpLocks/>
          </p:cNvCxnSpPr>
          <p:nvPr/>
        </p:nvCxnSpPr>
        <p:spPr>
          <a:xfrm flipH="1">
            <a:off x="1454912" y="4947781"/>
            <a:ext cx="23158" cy="5769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6C68ED-93DB-1DCD-501F-984C19E9AA23}"/>
              </a:ext>
            </a:extLst>
          </p:cNvPr>
          <p:cNvSpPr txBox="1"/>
          <p:nvPr/>
        </p:nvSpPr>
        <p:spPr>
          <a:xfrm>
            <a:off x="5940688" y="3769208"/>
            <a:ext cx="14410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Fake dataset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C88CFB-E5D5-E752-7033-84A3463F85C2}"/>
              </a:ext>
            </a:extLst>
          </p:cNvPr>
          <p:cNvSpPr txBox="1"/>
          <p:nvPr/>
        </p:nvSpPr>
        <p:spPr>
          <a:xfrm>
            <a:off x="5524609" y="4872449"/>
            <a:ext cx="318796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Is this the pattern we expect? </a:t>
            </a:r>
          </a:p>
          <a:p>
            <a:r>
              <a:rPr lang="en-US" sz="1400" dirty="0"/>
              <a:t>Statistical power? </a:t>
            </a:r>
          </a:p>
          <a:p>
            <a:r>
              <a:rPr lang="en-US" sz="1400" dirty="0"/>
              <a:t>Enough confidence for predictions?</a:t>
            </a:r>
          </a:p>
          <a:p>
            <a:r>
              <a:rPr lang="en-US" sz="1400" dirty="0"/>
              <a:t>Is our model appropriate? 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C5A5FD-F74D-122D-CE3D-83F557B56A89}"/>
              </a:ext>
            </a:extLst>
          </p:cNvPr>
          <p:cNvCxnSpPr>
            <a:cxnSpLocks/>
          </p:cNvCxnSpPr>
          <p:nvPr/>
        </p:nvCxnSpPr>
        <p:spPr>
          <a:xfrm>
            <a:off x="6110568" y="2349054"/>
            <a:ext cx="5383" cy="139904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99C6D87-6D4B-55BB-57CD-D12928D0E610}"/>
              </a:ext>
            </a:extLst>
          </p:cNvPr>
          <p:cNvSpPr txBox="1"/>
          <p:nvPr/>
        </p:nvSpPr>
        <p:spPr>
          <a:xfrm>
            <a:off x="2353072" y="3199321"/>
            <a:ext cx="2352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Poor design, not enough replication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3699F2-5679-FD73-FEC0-E1FDAA97102F}"/>
              </a:ext>
            </a:extLst>
          </p:cNvPr>
          <p:cNvSpPr txBox="1"/>
          <p:nvPr/>
        </p:nvSpPr>
        <p:spPr>
          <a:xfrm>
            <a:off x="23480" y="184058"/>
            <a:ext cx="24642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Scientific Knowledge/Literature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0FBD47-27A3-9432-D3E6-5AF7092FDB5C}"/>
              </a:ext>
            </a:extLst>
          </p:cNvPr>
          <p:cNvSpPr txBox="1"/>
          <p:nvPr/>
        </p:nvSpPr>
        <p:spPr>
          <a:xfrm>
            <a:off x="776416" y="1283618"/>
            <a:ext cx="13530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Knowledge gap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9662C8-7E70-19B9-5D01-A2ED4253D572}"/>
              </a:ext>
            </a:extLst>
          </p:cNvPr>
          <p:cNvSpPr txBox="1"/>
          <p:nvPr/>
        </p:nvSpPr>
        <p:spPr>
          <a:xfrm rot="16200000">
            <a:off x="-806287" y="2112539"/>
            <a:ext cx="21120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Common practice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B761F9-52A0-5035-88D1-0DF99C8A54CF}"/>
              </a:ext>
            </a:extLst>
          </p:cNvPr>
          <p:cNvCxnSpPr>
            <a:cxnSpLocks/>
          </p:cNvCxnSpPr>
          <p:nvPr/>
        </p:nvCxnSpPr>
        <p:spPr>
          <a:xfrm>
            <a:off x="1478070" y="645724"/>
            <a:ext cx="0" cy="6203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6E8F959-B76F-BE5E-16C4-1310479415AE}"/>
              </a:ext>
            </a:extLst>
          </p:cNvPr>
          <p:cNvSpPr txBox="1"/>
          <p:nvPr/>
        </p:nvSpPr>
        <p:spPr>
          <a:xfrm>
            <a:off x="6159579" y="2630073"/>
            <a:ext cx="1926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Simulation: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play with replication, effect sizes and variance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409927-5030-77FC-0FB6-AC7D92DBC57A}"/>
              </a:ext>
            </a:extLst>
          </p:cNvPr>
          <p:cNvSpPr txBox="1"/>
          <p:nvPr/>
        </p:nvSpPr>
        <p:spPr>
          <a:xfrm>
            <a:off x="6184098" y="4511408"/>
            <a:ext cx="120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Test Analysis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74AD90-82FF-4926-9CD3-C4F98CE5D0B5}"/>
              </a:ext>
            </a:extLst>
          </p:cNvPr>
          <p:cNvCxnSpPr>
            <a:cxnSpLocks/>
          </p:cNvCxnSpPr>
          <p:nvPr/>
        </p:nvCxnSpPr>
        <p:spPr>
          <a:xfrm>
            <a:off x="6110568" y="4055881"/>
            <a:ext cx="0" cy="83099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693601D-6C46-7DF3-C071-C4E66FE532DA}"/>
              </a:ext>
            </a:extLst>
          </p:cNvPr>
          <p:cNvSpPr txBox="1"/>
          <p:nvPr/>
        </p:nvSpPr>
        <p:spPr>
          <a:xfrm rot="16200000">
            <a:off x="7810458" y="2538211"/>
            <a:ext cx="21120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Solutions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E08B16-3899-2B4B-B229-F9E4D7D9EA9A}"/>
              </a:ext>
            </a:extLst>
          </p:cNvPr>
          <p:cNvCxnSpPr>
            <a:cxnSpLocks/>
          </p:cNvCxnSpPr>
          <p:nvPr/>
        </p:nvCxnSpPr>
        <p:spPr>
          <a:xfrm flipV="1">
            <a:off x="8518209" y="2335896"/>
            <a:ext cx="24131" cy="255098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4E1B74-AAE6-073B-8428-E524619787E3}"/>
              </a:ext>
            </a:extLst>
          </p:cNvPr>
          <p:cNvCxnSpPr>
            <a:cxnSpLocks/>
          </p:cNvCxnSpPr>
          <p:nvPr/>
        </p:nvCxnSpPr>
        <p:spPr>
          <a:xfrm flipV="1">
            <a:off x="2008531" y="1596479"/>
            <a:ext cx="3400234" cy="1337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70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148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5</cp:revision>
  <dcterms:created xsi:type="dcterms:W3CDTF">2024-05-29T14:49:52Z</dcterms:created>
  <dcterms:modified xsi:type="dcterms:W3CDTF">2024-05-30T09:27:21Z</dcterms:modified>
</cp:coreProperties>
</file>