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8"/>
  </p:notesMasterIdLst>
  <p:handoutMasterIdLst>
    <p:handoutMasterId r:id="rId29"/>
  </p:handoutMasterIdLst>
  <p:sldIdLst>
    <p:sldId id="270" r:id="rId3"/>
    <p:sldId id="271" r:id="rId4"/>
    <p:sldId id="264" r:id="rId5"/>
    <p:sldId id="272" r:id="rId6"/>
    <p:sldId id="273" r:id="rId7"/>
    <p:sldId id="274" r:id="rId8"/>
    <p:sldId id="275" r:id="rId9"/>
    <p:sldId id="286" r:id="rId10"/>
    <p:sldId id="284" r:id="rId11"/>
    <p:sldId id="285" r:id="rId12"/>
    <p:sldId id="287" r:id="rId13"/>
    <p:sldId id="276" r:id="rId14"/>
    <p:sldId id="290" r:id="rId15"/>
    <p:sldId id="292" r:id="rId16"/>
    <p:sldId id="294" r:id="rId17"/>
    <p:sldId id="29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8" r:id="rId26"/>
    <p:sldId id="289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4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413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736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356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33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COMPOSITION AND CONCENTRATION: </a:t>
            </a:r>
            <a:r>
              <a:rPr lang="en-US" dirty="0" err="1"/>
              <a:t>dispersice</a:t>
            </a:r>
            <a:r>
              <a:rPr lang="en-US" dirty="0"/>
              <a:t> X-ray analysis (EDS), atomic absorption spectroscopy (AAS)</a:t>
            </a:r>
          </a:p>
          <a:p>
            <a:r>
              <a:rPr lang="en-US" dirty="0"/>
              <a:t>FOR SIZE AND SURFACE AREA: </a:t>
            </a:r>
          </a:p>
          <a:p>
            <a:r>
              <a:rPr lang="en-US" dirty="0"/>
              <a:t>SIZE AND </a:t>
            </a:r>
            <a:r>
              <a:rPr lang="en-US" dirty="0" err="1"/>
              <a:t>MORPHOLOGYl</a:t>
            </a:r>
            <a:r>
              <a:rPr lang="en-US" dirty="0"/>
              <a:t>:  AFM , SEM and TEM.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0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8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37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02/05/2019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nano.com/article.aspx?ArticleID=17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nano.com/article.aspx?ArticleID=178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BEFEE-FB6C-4481-9947-96EA662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E7B1E3E-52F7-4627-83E0-96D12C5F6630}"/>
              </a:ext>
            </a:extLst>
          </p:cNvPr>
          <p:cNvSpPr/>
          <p:nvPr/>
        </p:nvSpPr>
        <p:spPr>
          <a:xfrm>
            <a:off x="945932" y="1618593"/>
            <a:ext cx="10047890" cy="438281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2: 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Study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influence</a:t>
            </a:r>
            <a:r>
              <a:rPr lang="nl-BE" sz="2000" dirty="0">
                <a:solidFill>
                  <a:srgbClr val="2F4D5D"/>
                </a:solidFill>
              </a:rPr>
              <a:t> on </a:t>
            </a:r>
            <a:r>
              <a:rPr lang="nl-BE" sz="2000" dirty="0" err="1">
                <a:solidFill>
                  <a:srgbClr val="2F4D5D"/>
                </a:solidFill>
              </a:rPr>
              <a:t>subcellular</a:t>
            </a:r>
            <a:r>
              <a:rPr lang="nl-BE" sz="2000" dirty="0">
                <a:solidFill>
                  <a:srgbClr val="2F4D5D"/>
                </a:solidFill>
              </a:rPr>
              <a:t>,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whole</a:t>
            </a:r>
            <a:r>
              <a:rPr lang="nl-BE" sz="2000" dirty="0">
                <a:solidFill>
                  <a:srgbClr val="2F4D5D"/>
                </a:solidFill>
              </a:rPr>
              <a:t> tissue.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A </a:t>
            </a:r>
            <a:r>
              <a:rPr lang="nl-BE" sz="2000" dirty="0" err="1">
                <a:solidFill>
                  <a:srgbClr val="2F4D5D"/>
                </a:solidFill>
              </a:rPr>
              <a:t>relatively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simple</a:t>
            </a:r>
            <a:r>
              <a:rPr lang="nl-BE" sz="2000" b="1" dirty="0">
                <a:solidFill>
                  <a:srgbClr val="2F4D5D"/>
                </a:solidFill>
              </a:rPr>
              <a:t> model </a:t>
            </a:r>
            <a:r>
              <a:rPr lang="nl-BE" sz="2000" dirty="0" err="1">
                <a:solidFill>
                  <a:srgbClr val="2F4D5D"/>
                </a:solidFill>
              </a:rPr>
              <a:t>that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reveals</a:t>
            </a:r>
            <a:r>
              <a:rPr lang="nl-BE" sz="2000" dirty="0">
                <a:solidFill>
                  <a:srgbClr val="2F4D5D"/>
                </a:solidFill>
              </a:rPr>
              <a:t> a </a:t>
            </a:r>
            <a:r>
              <a:rPr lang="nl-BE" sz="2000" dirty="0" err="1">
                <a:solidFill>
                  <a:srgbClr val="2F4D5D"/>
                </a:solidFill>
              </a:rPr>
              <a:t>general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mechanism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a basis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further</a:t>
            </a:r>
            <a:r>
              <a:rPr lang="nl-BE" sz="2000" dirty="0">
                <a:solidFill>
                  <a:srgbClr val="2F4D5D"/>
                </a:solidFill>
              </a:rPr>
              <a:t> assessment.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“</a:t>
            </a:r>
            <a:r>
              <a:rPr lang="nl-BE" sz="2000" b="1" dirty="0" err="1">
                <a:solidFill>
                  <a:srgbClr val="2F4D5D"/>
                </a:solidFill>
              </a:rPr>
              <a:t>elementary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”: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ability</a:t>
            </a:r>
            <a:r>
              <a:rPr lang="nl-BE" sz="2000" dirty="0">
                <a:solidFill>
                  <a:srgbClr val="2F4D5D"/>
                </a:solidFill>
              </a:rPr>
              <a:t> of a compound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cause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death</a:t>
            </a:r>
            <a:r>
              <a:rPr lang="nl-BE" sz="2000" dirty="0">
                <a:solidFill>
                  <a:srgbClr val="2F4D5D"/>
                </a:solidFill>
              </a:rPr>
              <a:t> as a </a:t>
            </a:r>
            <a:r>
              <a:rPr lang="nl-BE" sz="2000" dirty="0" err="1">
                <a:solidFill>
                  <a:srgbClr val="2F4D5D"/>
                </a:solidFill>
              </a:rPr>
              <a:t>consequence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basic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functions</a:t>
            </a:r>
            <a:r>
              <a:rPr lang="nl-BE" sz="2000" dirty="0">
                <a:solidFill>
                  <a:srgbClr val="2F4D5D"/>
                </a:solidFill>
              </a:rPr>
              <a:t>.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Experimental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observation</a:t>
            </a:r>
            <a:r>
              <a:rPr lang="nl-BE" sz="2000" b="1" dirty="0">
                <a:solidFill>
                  <a:srgbClr val="2F4D5D"/>
                </a:solidFill>
              </a:rPr>
              <a:t>: </a:t>
            </a:r>
          </a:p>
          <a:p>
            <a:pPr algn="ctr"/>
            <a:r>
              <a:rPr lang="en-US" sz="2000" dirty="0">
                <a:solidFill>
                  <a:srgbClr val="2F4D5D"/>
                </a:solidFill>
              </a:rPr>
              <a:t>“The data obtained from basal toxicity studies have been found to be in good correlation with acute toxicity in animals and humans”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8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572F6C-8685-4852-8B42-A8417043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93482A94-744F-4064-B13B-46ED4396501E}"/>
              </a:ext>
            </a:extLst>
          </p:cNvPr>
          <p:cNvSpPr/>
          <p:nvPr/>
        </p:nvSpPr>
        <p:spPr>
          <a:xfrm>
            <a:off x="1219200" y="142940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rgbClr val="2F4D5D"/>
                </a:solidFill>
              </a:rPr>
              <a:t>Area 3: In Vivo</a:t>
            </a:r>
          </a:p>
          <a:p>
            <a:r>
              <a:rPr lang="nl-BE" sz="2000" b="1" dirty="0">
                <a:solidFill>
                  <a:srgbClr val="2F4D5D"/>
                </a:solidFill>
              </a:rPr>
              <a:t>= </a:t>
            </a:r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results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from</a:t>
            </a:r>
            <a:r>
              <a:rPr lang="nl-BE" sz="2000" dirty="0">
                <a:solidFill>
                  <a:srgbClr val="2F4D5D"/>
                </a:solidFill>
              </a:rPr>
              <a:t> In Vitro </a:t>
            </a:r>
            <a:r>
              <a:rPr lang="nl-BE" sz="2000" dirty="0" err="1">
                <a:solidFill>
                  <a:srgbClr val="2F4D5D"/>
                </a:solidFill>
              </a:rPr>
              <a:t>experiments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effects</a:t>
            </a:r>
            <a:r>
              <a:rPr lang="nl-BE" sz="2000" dirty="0">
                <a:solidFill>
                  <a:srgbClr val="2F4D5D"/>
                </a:solidFill>
              </a:rPr>
              <a:t> on: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 immune system response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Translocation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other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areas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after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uptake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4: </a:t>
            </a:r>
            <a:r>
              <a:rPr lang="nl-BE" sz="2000" b="1" dirty="0" err="1">
                <a:solidFill>
                  <a:srgbClr val="2F4D5D"/>
                </a:solidFill>
              </a:rPr>
              <a:t>Toxicokinetic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en-US" sz="2000" dirty="0">
                <a:solidFill>
                  <a:srgbClr val="2F4D5D"/>
                </a:solidFill>
              </a:rPr>
              <a:t>describes the </a:t>
            </a:r>
            <a:r>
              <a:rPr lang="en-US" sz="2000" b="1" dirty="0">
                <a:solidFill>
                  <a:srgbClr val="2F4D5D"/>
                </a:solidFill>
              </a:rPr>
              <a:t>absorption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distribution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metabolism</a:t>
            </a:r>
            <a:r>
              <a:rPr lang="en-US" sz="2000" dirty="0">
                <a:solidFill>
                  <a:srgbClr val="2F4D5D"/>
                </a:solidFill>
              </a:rPr>
              <a:t> and </a:t>
            </a:r>
            <a:r>
              <a:rPr lang="en-US" sz="2000" b="1" dirty="0">
                <a:solidFill>
                  <a:srgbClr val="2F4D5D"/>
                </a:solidFill>
              </a:rPr>
              <a:t>elimination</a:t>
            </a:r>
            <a:r>
              <a:rPr lang="en-US" sz="2000" dirty="0">
                <a:solidFill>
                  <a:srgbClr val="2F4D5D"/>
                </a:solidFill>
              </a:rPr>
              <a:t> of xenobiotics (foreign materials) within an organism, as a function of dose and time. 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9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Study</a:t>
            </a:r>
            <a:r>
              <a:rPr lang="nl-BE" sz="2000" dirty="0"/>
              <a:t> of </a:t>
            </a:r>
            <a:r>
              <a:rPr lang="nl-BE" sz="2000" dirty="0" err="1"/>
              <a:t>physical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chemical</a:t>
            </a:r>
            <a:r>
              <a:rPr lang="nl-BE" sz="2000" dirty="0"/>
              <a:t> </a:t>
            </a:r>
            <a:r>
              <a:rPr lang="nl-BE" sz="2000" dirty="0" err="1"/>
              <a:t>agents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damage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genetic</a:t>
            </a:r>
            <a:r>
              <a:rPr lang="nl-BE" sz="2000" b="1" dirty="0"/>
              <a:t> </a:t>
            </a:r>
            <a:r>
              <a:rPr lang="nl-BE" sz="2000" b="1" dirty="0" err="1"/>
              <a:t>materials</a:t>
            </a:r>
            <a:r>
              <a:rPr lang="nl-BE" sz="2000" b="1" dirty="0"/>
              <a:t> </a:t>
            </a:r>
            <a:r>
              <a:rPr lang="nl-BE" sz="2000" dirty="0"/>
              <a:t>of </a:t>
            </a:r>
            <a:r>
              <a:rPr lang="nl-BE" sz="2000" dirty="0" err="1"/>
              <a:t>cells</a:t>
            </a:r>
            <a:endParaRPr lang="nl-BE" sz="2000" dirty="0"/>
          </a:p>
          <a:p>
            <a:endParaRPr lang="nl-BE" sz="2000" b="1" dirty="0"/>
          </a:p>
          <a:p>
            <a:r>
              <a:rPr lang="nl-BE" sz="2000" b="1" dirty="0"/>
              <a:t>DNA </a:t>
            </a:r>
            <a:r>
              <a:rPr lang="nl-BE" sz="2000" b="1" dirty="0" err="1"/>
              <a:t>damage</a:t>
            </a:r>
            <a:r>
              <a:rPr lang="nl-BE" sz="2000" dirty="0"/>
              <a:t>,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lead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b="1" dirty="0" err="1"/>
              <a:t>cancer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b="1" dirty="0" err="1"/>
              <a:t>Inherting</a:t>
            </a:r>
            <a:r>
              <a:rPr lang="nl-BE" sz="2000" b="1" dirty="0"/>
              <a:t> changes in DNA </a:t>
            </a:r>
            <a:r>
              <a:rPr lang="nl-BE" sz="2000" dirty="0" err="1"/>
              <a:t>from</a:t>
            </a:r>
            <a:r>
              <a:rPr lang="nl-BE" sz="2000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</a:t>
            </a:r>
            <a:r>
              <a:rPr lang="nl-BE" sz="2000" dirty="0" err="1"/>
              <a:t>generation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next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DNA </a:t>
            </a:r>
            <a:r>
              <a:rPr lang="nl-BE" dirty="0" err="1"/>
              <a:t>mutations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Ideal</a:t>
            </a:r>
            <a:r>
              <a:rPr lang="nl-BE" sz="2000" b="1" dirty="0"/>
              <a:t>:</a:t>
            </a:r>
            <a:r>
              <a:rPr lang="nl-BE" sz="2000" dirty="0"/>
              <a:t>		DNA </a:t>
            </a:r>
            <a:r>
              <a:rPr lang="nl-BE" sz="2000" dirty="0" err="1"/>
              <a:t>sequence</a:t>
            </a:r>
            <a:r>
              <a:rPr lang="nl-BE" sz="2000" dirty="0"/>
              <a:t> do </a:t>
            </a:r>
            <a:r>
              <a:rPr lang="nl-BE" sz="2000" dirty="0" err="1"/>
              <a:t>not</a:t>
            </a:r>
            <a:r>
              <a:rPr lang="nl-BE" sz="2000" dirty="0"/>
              <a:t> change, </a:t>
            </a:r>
            <a:r>
              <a:rPr lang="nl-BE" sz="2000" dirty="0" err="1"/>
              <a:t>except</a:t>
            </a:r>
            <a:r>
              <a:rPr lang="nl-BE" sz="2000" dirty="0"/>
              <a:t> </a:t>
            </a:r>
            <a:r>
              <a:rPr lang="nl-BE" sz="2000" dirty="0" err="1"/>
              <a:t>during</a:t>
            </a:r>
            <a:r>
              <a:rPr lang="nl-BE" sz="2000" dirty="0"/>
              <a:t> </a:t>
            </a:r>
            <a:r>
              <a:rPr lang="nl-BE" sz="2000" dirty="0" err="1"/>
              <a:t>reproduction</a:t>
            </a:r>
            <a:endParaRPr lang="nl-BE" sz="2000" dirty="0"/>
          </a:p>
          <a:p>
            <a:pPr marL="0" indent="0">
              <a:buNone/>
            </a:pPr>
            <a:r>
              <a:rPr lang="nl-BE" sz="2000" b="1" dirty="0" err="1"/>
              <a:t>Reality</a:t>
            </a:r>
            <a:r>
              <a:rPr lang="nl-BE" sz="2000" b="1" dirty="0"/>
              <a:t>:	</a:t>
            </a:r>
            <a:r>
              <a:rPr lang="nl-BE" sz="2000" dirty="0"/>
              <a:t>DNA </a:t>
            </a:r>
            <a:r>
              <a:rPr lang="nl-BE" sz="2000" dirty="0" err="1"/>
              <a:t>damage</a:t>
            </a:r>
            <a:r>
              <a:rPr lang="nl-BE" sz="2000" dirty="0"/>
              <a:t> </a:t>
            </a:r>
            <a:r>
              <a:rPr lang="nl-BE" sz="2000" dirty="0" err="1"/>
              <a:t>due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cell</a:t>
            </a:r>
            <a:r>
              <a:rPr lang="nl-BE" sz="2000" dirty="0"/>
              <a:t> </a:t>
            </a:r>
            <a:r>
              <a:rPr lang="nl-BE" sz="2000" dirty="0" err="1"/>
              <a:t>process</a:t>
            </a:r>
            <a:r>
              <a:rPr lang="nl-BE" sz="2000" dirty="0"/>
              <a:t> &amp; </a:t>
            </a:r>
            <a:r>
              <a:rPr lang="nl-BE" sz="2000" dirty="0" err="1"/>
              <a:t>toxic</a:t>
            </a:r>
            <a:r>
              <a:rPr lang="nl-BE" sz="2000" dirty="0"/>
              <a:t> </a:t>
            </a:r>
            <a:r>
              <a:rPr lang="nl-BE" sz="2000" dirty="0" err="1"/>
              <a:t>chemicals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				</a:t>
            </a:r>
            <a:r>
              <a:rPr lang="nl-BE" sz="2000" dirty="0" err="1"/>
              <a:t>robust</a:t>
            </a:r>
            <a:r>
              <a:rPr lang="nl-BE" sz="2000" dirty="0"/>
              <a:t> </a:t>
            </a:r>
            <a:r>
              <a:rPr lang="nl-BE" sz="2000" dirty="0" err="1"/>
              <a:t>repair</a:t>
            </a:r>
            <a:r>
              <a:rPr lang="nl-BE" sz="2000" dirty="0"/>
              <a:t> </a:t>
            </a:r>
            <a:r>
              <a:rPr lang="nl-BE" sz="2000" dirty="0" err="1"/>
              <a:t>mechanism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			             DNA is </a:t>
            </a:r>
            <a:r>
              <a:rPr lang="nl-BE" sz="2000" dirty="0" err="1"/>
              <a:t>repaired</a:t>
            </a:r>
            <a:r>
              <a:rPr lang="nl-BE" sz="2000" dirty="0"/>
              <a:t> </a:t>
            </a:r>
            <a:r>
              <a:rPr lang="nl-BE" sz="2000" dirty="0" err="1"/>
              <a:t>incorrectly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					</a:t>
            </a:r>
            <a:r>
              <a:rPr lang="nl-BE" sz="2000" dirty="0" err="1"/>
              <a:t>mutations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23B4A80-E44A-4A5E-95E5-E441E1910926}"/>
              </a:ext>
            </a:extLst>
          </p:cNvPr>
          <p:cNvSpPr txBox="1"/>
          <p:nvPr/>
        </p:nvSpPr>
        <p:spPr>
          <a:xfrm>
            <a:off x="2935111" y="5499409"/>
            <a:ext cx="25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/>
              <a:t>no or minor effect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00A6B97-18E7-4404-8F7D-686019CE4372}"/>
              </a:ext>
            </a:extLst>
          </p:cNvPr>
          <p:cNvSpPr txBox="1"/>
          <p:nvPr/>
        </p:nvSpPr>
        <p:spPr>
          <a:xfrm>
            <a:off x="6096000" y="5420080"/>
            <a:ext cx="371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/>
              <a:t>life-</a:t>
            </a:r>
            <a:r>
              <a:rPr lang="nl-BE" sz="2000" dirty="0" err="1"/>
              <a:t>threatening</a:t>
            </a:r>
            <a:r>
              <a:rPr lang="nl-BE" sz="2000" dirty="0"/>
              <a:t> </a:t>
            </a:r>
            <a:r>
              <a:rPr lang="nl-BE" sz="2000" dirty="0" err="1"/>
              <a:t>effects</a:t>
            </a:r>
            <a:endParaRPr lang="nl-BE" sz="2000" dirty="0"/>
          </a:p>
          <a:p>
            <a:pPr algn="ctr"/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occured</a:t>
            </a:r>
            <a:r>
              <a:rPr lang="nl-BE" sz="2000" dirty="0"/>
              <a:t> in wrong </a:t>
            </a:r>
            <a:r>
              <a:rPr lang="nl-BE" sz="2000" dirty="0" err="1"/>
              <a:t>place</a:t>
            </a:r>
            <a:endParaRPr lang="nl-BE" sz="2000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81D54CF9-AB68-4274-844A-966DCABE2B00}"/>
              </a:ext>
            </a:extLst>
          </p:cNvPr>
          <p:cNvCxnSpPr/>
          <p:nvPr/>
        </p:nvCxnSpPr>
        <p:spPr>
          <a:xfrm>
            <a:off x="5751682" y="2506133"/>
            <a:ext cx="0" cy="44026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3E9E10C6-A9DF-4A46-86F9-AFD24EA8E7BE}"/>
              </a:ext>
            </a:extLst>
          </p:cNvPr>
          <p:cNvCxnSpPr/>
          <p:nvPr/>
        </p:nvCxnSpPr>
        <p:spPr>
          <a:xfrm>
            <a:off x="5751682" y="3429000"/>
            <a:ext cx="0" cy="44026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2E00E2-D0D0-471C-9B56-D1737DEFFA4C}"/>
              </a:ext>
            </a:extLst>
          </p:cNvPr>
          <p:cNvCxnSpPr/>
          <p:nvPr/>
        </p:nvCxnSpPr>
        <p:spPr>
          <a:xfrm>
            <a:off x="5751682" y="4236155"/>
            <a:ext cx="0" cy="44026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8C2B2A61-B09C-449E-B2DE-755F3A8489B8}"/>
              </a:ext>
            </a:extLst>
          </p:cNvPr>
          <p:cNvCxnSpPr>
            <a:cxnSpLocks/>
          </p:cNvCxnSpPr>
          <p:nvPr/>
        </p:nvCxnSpPr>
        <p:spPr>
          <a:xfrm>
            <a:off x="5992427" y="5133315"/>
            <a:ext cx="848640" cy="28676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B26D17F0-D080-4395-8A78-E4B5C2D1A074}"/>
              </a:ext>
            </a:extLst>
          </p:cNvPr>
          <p:cNvCxnSpPr>
            <a:cxnSpLocks/>
          </p:cNvCxnSpPr>
          <p:nvPr/>
        </p:nvCxnSpPr>
        <p:spPr>
          <a:xfrm flipH="1">
            <a:off x="4662311" y="5142332"/>
            <a:ext cx="780768" cy="28676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DNA </a:t>
            </a:r>
            <a:r>
              <a:rPr lang="nl-BE" dirty="0" err="1"/>
              <a:t>mutations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EAAB5D9-2096-4416-8D04-3007E1C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27" y="1219312"/>
            <a:ext cx="6807263" cy="4916839"/>
          </a:xfrm>
          <a:prstGeom prst="rect">
            <a:avLst/>
          </a:prstGeom>
        </p:spPr>
      </p:pic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4DCF8A7B-2B26-4E33-876E-860E985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Compounds</a:t>
            </a:r>
            <a:r>
              <a:rPr lang="nl-BE" sz="2000" dirty="0"/>
              <a:t> do </a:t>
            </a:r>
            <a:r>
              <a:rPr lang="nl-BE" sz="2000" dirty="0" err="1"/>
              <a:t>not</a:t>
            </a:r>
            <a:r>
              <a:rPr lang="nl-BE" sz="2000" dirty="0"/>
              <a:t> </a:t>
            </a:r>
            <a:r>
              <a:rPr lang="nl-BE" sz="2000" dirty="0" err="1"/>
              <a:t>correspond</a:t>
            </a:r>
            <a:r>
              <a:rPr lang="nl-BE" sz="1200" dirty="0"/>
              <a:t> (4)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Structure</a:t>
            </a:r>
            <a:r>
              <a:rPr lang="nl-BE" sz="2000" dirty="0"/>
              <a:t> of DNA string is </a:t>
            </a:r>
            <a:r>
              <a:rPr lang="nl-BE" sz="2000" dirty="0" err="1"/>
              <a:t>broken</a:t>
            </a:r>
            <a:r>
              <a:rPr lang="nl-BE" sz="1200" dirty="0"/>
              <a:t> (2)</a:t>
            </a:r>
          </a:p>
          <a:p>
            <a:pPr marL="0" indent="0">
              <a:buNone/>
            </a:pP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47407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DNA </a:t>
            </a:r>
            <a:r>
              <a:rPr lang="nl-BE" dirty="0" err="1"/>
              <a:t>mutations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EAAB5D9-2096-4416-8D04-3007E1C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27" y="1219312"/>
            <a:ext cx="6807263" cy="4916839"/>
          </a:xfrm>
          <a:prstGeom prst="rect">
            <a:avLst/>
          </a:prstGeom>
        </p:spPr>
      </p:pic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4DCF8A7B-2B26-4E33-876E-860E985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Origin</a:t>
            </a:r>
            <a:r>
              <a:rPr lang="nl-BE" sz="2000" b="1" dirty="0"/>
              <a:t> of DNA </a:t>
            </a:r>
            <a:r>
              <a:rPr lang="nl-BE" sz="2000" b="1" dirty="0" err="1"/>
              <a:t>damage</a:t>
            </a:r>
            <a:r>
              <a:rPr lang="nl-BE" sz="2000" b="1" dirty="0"/>
              <a:t>:</a:t>
            </a:r>
          </a:p>
          <a:p>
            <a:pPr marL="0" indent="0">
              <a:buNone/>
            </a:pPr>
            <a:endParaRPr lang="nl-BE" sz="2000" dirty="0"/>
          </a:p>
          <a:p>
            <a:pPr>
              <a:buClr>
                <a:srgbClr val="00B050"/>
              </a:buClr>
            </a:pPr>
            <a:r>
              <a:rPr lang="nl-BE" sz="2000" dirty="0" err="1"/>
              <a:t>Ionizing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endParaRPr lang="nl-BE" sz="2000" dirty="0"/>
          </a:p>
          <a:p>
            <a:pPr>
              <a:buClr>
                <a:srgbClr val="FF0000"/>
              </a:buClr>
            </a:pPr>
            <a:r>
              <a:rPr lang="nl-BE" sz="2000" dirty="0" err="1"/>
              <a:t>Chemicals</a:t>
            </a:r>
            <a:r>
              <a:rPr lang="nl-BE" sz="2000" dirty="0"/>
              <a:t> </a:t>
            </a:r>
          </a:p>
          <a:p>
            <a:pPr>
              <a:buClr>
                <a:srgbClr val="FFC000"/>
              </a:buClr>
            </a:pPr>
            <a:r>
              <a:rPr lang="nl-BE" sz="2000" dirty="0" err="1"/>
              <a:t>Formation</a:t>
            </a:r>
            <a:r>
              <a:rPr lang="nl-BE" sz="2000" dirty="0"/>
              <a:t> of </a:t>
            </a:r>
            <a:r>
              <a:rPr lang="nl-BE" sz="2000" dirty="0" err="1"/>
              <a:t>reactive</a:t>
            </a:r>
            <a:r>
              <a:rPr lang="nl-BE" sz="2000" dirty="0"/>
              <a:t> </a:t>
            </a:r>
            <a:r>
              <a:rPr lang="nl-BE" sz="2000" dirty="0" err="1"/>
              <a:t>oxygen</a:t>
            </a:r>
            <a:r>
              <a:rPr lang="nl-BE" sz="2000" dirty="0"/>
              <a:t> species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348CC4A-FEE5-43EE-90AA-A9517941DFBE}"/>
              </a:ext>
            </a:extLst>
          </p:cNvPr>
          <p:cNvSpPr/>
          <p:nvPr/>
        </p:nvSpPr>
        <p:spPr>
          <a:xfrm>
            <a:off x="9782289" y="1561010"/>
            <a:ext cx="1896533" cy="64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DDCAE5E-D48C-4AB0-A694-AD4282AFF102}"/>
              </a:ext>
            </a:extLst>
          </p:cNvPr>
          <p:cNvSpPr/>
          <p:nvPr/>
        </p:nvSpPr>
        <p:spPr>
          <a:xfrm>
            <a:off x="6073422" y="3105000"/>
            <a:ext cx="1896533" cy="64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71C14E8-0B32-4139-ACA3-CC2299A0426B}"/>
              </a:ext>
            </a:extLst>
          </p:cNvPr>
          <p:cNvSpPr/>
          <p:nvPr/>
        </p:nvSpPr>
        <p:spPr>
          <a:xfrm>
            <a:off x="10061707" y="4837595"/>
            <a:ext cx="1723893" cy="648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BBD56E47-F5C6-49ED-A738-173578BA2F8C}"/>
              </a:ext>
            </a:extLst>
          </p:cNvPr>
          <p:cNvSpPr/>
          <p:nvPr/>
        </p:nvSpPr>
        <p:spPr>
          <a:xfrm>
            <a:off x="6186311" y="1846054"/>
            <a:ext cx="1586088" cy="6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FFB2599-B42A-4296-A995-9E8BAB7A22FD}"/>
              </a:ext>
            </a:extLst>
          </p:cNvPr>
          <p:cNvSpPr/>
          <p:nvPr/>
        </p:nvSpPr>
        <p:spPr>
          <a:xfrm>
            <a:off x="10018623" y="2993526"/>
            <a:ext cx="1896532" cy="6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B005719-296D-41E8-8CC2-A5BD14B7AF89}"/>
              </a:ext>
            </a:extLst>
          </p:cNvPr>
          <p:cNvSpPr/>
          <p:nvPr/>
        </p:nvSpPr>
        <p:spPr>
          <a:xfrm>
            <a:off x="5751681" y="5269808"/>
            <a:ext cx="2218273" cy="6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27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Detection</a:t>
            </a:r>
            <a:r>
              <a:rPr lang="nl-BE" dirty="0"/>
              <a:t> of </a:t>
            </a:r>
            <a:r>
              <a:rPr lang="nl-BE" dirty="0" err="1"/>
              <a:t>genetic</a:t>
            </a:r>
            <a:r>
              <a:rPr lang="nl-BE" dirty="0"/>
              <a:t> </a:t>
            </a:r>
            <a:r>
              <a:rPr lang="nl-BE" dirty="0" err="1"/>
              <a:t>alterations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8" name="Tijdelijke aanduiding voor inhoud 1">
            <a:extLst>
              <a:ext uri="{FF2B5EF4-FFF2-40B4-BE49-F238E27FC236}">
                <a16:creationId xmlns:a16="http://schemas.microsoft.com/office/drawing/2014/main" id="{FF3773E6-8024-46DE-BEAB-29A30729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86273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18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Nanofood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880D00B-FBB4-4410-8B15-775F42E006A8}"/>
              </a:ext>
            </a:extLst>
          </p:cNvPr>
          <p:cNvSpPr/>
          <p:nvPr/>
        </p:nvSpPr>
        <p:spPr>
          <a:xfrm>
            <a:off x="576263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PACKING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CF2EDAF-CA9D-4BCA-8C21-F7575BFD9118}"/>
              </a:ext>
            </a:extLst>
          </p:cNvPr>
          <p:cNvSpPr/>
          <p:nvPr/>
        </p:nvSpPr>
        <p:spPr>
          <a:xfrm>
            <a:off x="576000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rgbClr val="2F4D5D"/>
                </a:solidFill>
              </a:rPr>
              <a:t>Active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constantly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provides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certain</a:t>
            </a:r>
            <a:r>
              <a:rPr lang="nl-BE" dirty="0">
                <a:solidFill>
                  <a:srgbClr val="2F4D5D"/>
                </a:solidFill>
              </a:rPr>
              <a:t> feature</a:t>
            </a: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stop </a:t>
            </a:r>
            <a:r>
              <a:rPr lang="nl-BE" sz="1400" dirty="0" err="1">
                <a:solidFill>
                  <a:srgbClr val="2F4D5D"/>
                </a:solidFill>
              </a:rPr>
              <a:t>oxygen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from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spoiling</a:t>
            </a:r>
            <a:r>
              <a:rPr lang="nl-BE" sz="1400" dirty="0">
                <a:solidFill>
                  <a:srgbClr val="2F4D5D"/>
                </a:solidFill>
              </a:rPr>
              <a:t> food</a:t>
            </a:r>
          </a:p>
          <a:p>
            <a:pPr algn="ctr"/>
            <a:r>
              <a:rPr lang="nl-BE" sz="1400" dirty="0" err="1">
                <a:solidFill>
                  <a:srgbClr val="2F4D5D"/>
                </a:solidFill>
              </a:rPr>
              <a:t>antimicrobial</a:t>
            </a:r>
            <a:r>
              <a:rPr lang="nl-BE" sz="1400" dirty="0">
                <a:solidFill>
                  <a:srgbClr val="2F4D5D"/>
                </a:solidFill>
              </a:rPr>
              <a:t> films in beer </a:t>
            </a:r>
            <a:r>
              <a:rPr lang="nl-BE" sz="1400" dirty="0" err="1">
                <a:solidFill>
                  <a:srgbClr val="2F4D5D"/>
                </a:solidFill>
              </a:rPr>
              <a:t>bottles</a:t>
            </a:r>
            <a:endParaRPr lang="nl-BE" sz="1400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Smart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reacts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to</a:t>
            </a:r>
            <a:r>
              <a:rPr lang="nl-BE" dirty="0">
                <a:solidFill>
                  <a:srgbClr val="2F4D5D"/>
                </a:solidFill>
              </a:rPr>
              <a:t> changes in environment</a:t>
            </a: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</a:t>
            </a:r>
            <a:r>
              <a:rPr lang="nl-BE" sz="1400" dirty="0" err="1">
                <a:solidFill>
                  <a:srgbClr val="2F4D5D"/>
                </a:solidFill>
              </a:rPr>
              <a:t>presence</a:t>
            </a:r>
            <a:r>
              <a:rPr lang="nl-BE" sz="1400" dirty="0">
                <a:solidFill>
                  <a:srgbClr val="2F4D5D"/>
                </a:solidFill>
              </a:rPr>
              <a:t> of </a:t>
            </a:r>
            <a:r>
              <a:rPr lang="nl-BE" sz="1400" dirty="0" err="1">
                <a:solidFill>
                  <a:srgbClr val="2F4D5D"/>
                </a:solidFill>
              </a:rPr>
              <a:t>pathogens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that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can</a:t>
            </a:r>
            <a:r>
              <a:rPr lang="nl-BE" sz="1400" dirty="0">
                <a:solidFill>
                  <a:srgbClr val="2F4D5D"/>
                </a:solidFill>
              </a:rPr>
              <a:t> produce </a:t>
            </a:r>
            <a:r>
              <a:rPr lang="nl-BE" sz="1400" dirty="0" err="1">
                <a:solidFill>
                  <a:srgbClr val="2F4D5D"/>
                </a:solidFill>
              </a:rPr>
              <a:t>diseases</a:t>
            </a:r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C20B627-D357-43F5-928D-3646074BFE73}"/>
              </a:ext>
            </a:extLst>
          </p:cNvPr>
          <p:cNvSpPr txBox="1"/>
          <p:nvPr/>
        </p:nvSpPr>
        <p:spPr>
          <a:xfrm>
            <a:off x="530711" y="5801064"/>
            <a:ext cx="1113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/>
              <a:t>Source</a:t>
            </a:r>
            <a:r>
              <a:rPr lang="nl-BE" sz="1100" dirty="0"/>
              <a:t>: </a:t>
            </a:r>
            <a:r>
              <a:rPr lang="nl-BE" sz="1100" dirty="0" err="1"/>
              <a:t>AZoNano</a:t>
            </a:r>
            <a:r>
              <a:rPr lang="nl-BE" sz="1100" dirty="0"/>
              <a:t>. (2006). </a:t>
            </a:r>
            <a:r>
              <a:rPr lang="en-US" sz="1100" dirty="0"/>
              <a:t>Nanofood Defined and The Use Of Nanotechnology In Packaging, Producing and Growing Foods Now and Into The Future, </a:t>
            </a:r>
            <a:r>
              <a:rPr lang="nl-BE" sz="1100" dirty="0">
                <a:hlinkClick r:id="rId3"/>
              </a:rPr>
              <a:t>https://www.azonano.com/article.aspx?ArticleID=1786</a:t>
            </a:r>
            <a:endParaRPr lang="nl-BE" sz="1100" dirty="0"/>
          </a:p>
          <a:p>
            <a:endParaRPr lang="nl-BE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E156BC2-0139-4763-9240-F65D2180D426}"/>
              </a:ext>
            </a:extLst>
          </p:cNvPr>
          <p:cNvSpPr/>
          <p:nvPr/>
        </p:nvSpPr>
        <p:spPr>
          <a:xfrm>
            <a:off x="6447544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rgbClr val="2F4D5D"/>
                </a:solidFill>
              </a:rPr>
              <a:t>Future</a:t>
            </a:r>
            <a:r>
              <a:rPr lang="nl-BE" b="1" dirty="0">
                <a:solidFill>
                  <a:srgbClr val="2F4D5D"/>
                </a:solidFill>
              </a:rPr>
              <a:t> of </a:t>
            </a:r>
            <a:r>
              <a:rPr lang="nl-BE" b="1" dirty="0" err="1">
                <a:solidFill>
                  <a:srgbClr val="2F4D5D"/>
                </a:solidFill>
              </a:rPr>
              <a:t>packing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reflecting</a:t>
            </a:r>
            <a:r>
              <a:rPr lang="nl-BE" dirty="0">
                <a:solidFill>
                  <a:srgbClr val="2F4D5D"/>
                </a:solidFill>
              </a:rPr>
              <a:t> heat </a:t>
            </a:r>
            <a:r>
              <a:rPr lang="nl-BE" dirty="0" err="1">
                <a:solidFill>
                  <a:srgbClr val="2F4D5D"/>
                </a:solidFill>
              </a:rPr>
              <a:t>ox</a:t>
            </a:r>
            <a:r>
              <a:rPr lang="nl-BE" dirty="0">
                <a:solidFill>
                  <a:srgbClr val="2F4D5D"/>
                </a:solidFill>
              </a:rPr>
              <a:t> ice cream </a:t>
            </a:r>
            <a:r>
              <a:rPr lang="nl-BE" dirty="0" err="1">
                <a:solidFill>
                  <a:srgbClr val="2F4D5D"/>
                </a:solidFill>
              </a:rPr>
              <a:t>boxes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self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healing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packing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milk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carton</a:t>
            </a:r>
            <a:r>
              <a:rPr lang="nl-BE" dirty="0">
                <a:solidFill>
                  <a:srgbClr val="2F4D5D"/>
                </a:solidFill>
              </a:rPr>
              <a:t> </a:t>
            </a:r>
            <a:r>
              <a:rPr lang="nl-BE" dirty="0" err="1">
                <a:solidFill>
                  <a:srgbClr val="2F4D5D"/>
                </a:solidFill>
              </a:rPr>
              <a:t>that</a:t>
            </a:r>
            <a:r>
              <a:rPr lang="nl-BE" dirty="0">
                <a:solidFill>
                  <a:srgbClr val="2F4D5D"/>
                </a:solidFill>
              </a:rPr>
              <a:t> changes colour</a:t>
            </a:r>
          </a:p>
        </p:txBody>
      </p:sp>
    </p:spTree>
    <p:extLst>
      <p:ext uri="{BB962C8B-B14F-4D97-AF65-F5344CB8AC3E}">
        <p14:creationId xmlns:p14="http://schemas.microsoft.com/office/powerpoint/2010/main" val="175906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Nanofood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880D00B-FBB4-4410-8B15-775F42E006A8}"/>
              </a:ext>
            </a:extLst>
          </p:cNvPr>
          <p:cNvSpPr/>
          <p:nvPr/>
        </p:nvSpPr>
        <p:spPr>
          <a:xfrm>
            <a:off x="576263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FOOD PROCESSING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CF2EDAF-CA9D-4BCA-8C21-F7575BFD9118}"/>
              </a:ext>
            </a:extLst>
          </p:cNvPr>
          <p:cNvSpPr/>
          <p:nvPr/>
        </p:nvSpPr>
        <p:spPr>
          <a:xfrm>
            <a:off x="576000" y="2044423"/>
            <a:ext cx="5169781" cy="365504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rgbClr val="2F4D5D"/>
                </a:solidFill>
              </a:rPr>
              <a:t>Nanoparticles</a:t>
            </a:r>
            <a:r>
              <a:rPr lang="nl-BE" b="1" dirty="0">
                <a:solidFill>
                  <a:srgbClr val="2F4D5D"/>
                </a:solidFill>
              </a:rPr>
              <a:t> &amp; </a:t>
            </a:r>
            <a:r>
              <a:rPr lang="nl-BE" b="1" dirty="0" err="1">
                <a:solidFill>
                  <a:srgbClr val="2F4D5D"/>
                </a:solidFill>
              </a:rPr>
              <a:t>nanocapsules</a:t>
            </a:r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dirty="0">
                <a:solidFill>
                  <a:srgbClr val="2F4D5D"/>
                </a:solidFill>
              </a:rPr>
              <a:t>change taste, alter </a:t>
            </a:r>
            <a:r>
              <a:rPr lang="nl-BE" dirty="0" err="1">
                <a:solidFill>
                  <a:srgbClr val="2F4D5D"/>
                </a:solidFill>
              </a:rPr>
              <a:t>properties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sz="1400" dirty="0">
                <a:solidFill>
                  <a:srgbClr val="2F4D5D"/>
                </a:solidFill>
              </a:rPr>
              <a:t>e.g. </a:t>
            </a:r>
            <a:r>
              <a:rPr lang="nl-BE" sz="1400" dirty="0" err="1">
                <a:solidFill>
                  <a:srgbClr val="2F4D5D"/>
                </a:solidFill>
              </a:rPr>
              <a:t>tuna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oil</a:t>
            </a:r>
            <a:r>
              <a:rPr lang="nl-BE" sz="1400" dirty="0">
                <a:solidFill>
                  <a:srgbClr val="2F4D5D"/>
                </a:solidFill>
              </a:rPr>
              <a:t> (omega 3) in </a:t>
            </a:r>
            <a:r>
              <a:rPr lang="nl-BE" sz="1400" dirty="0" err="1">
                <a:solidFill>
                  <a:srgbClr val="2F4D5D"/>
                </a:solidFill>
              </a:rPr>
              <a:t>bread</a:t>
            </a:r>
            <a:endParaRPr lang="nl-BE" sz="1400" dirty="0">
              <a:solidFill>
                <a:srgbClr val="2F4D5D"/>
              </a:solidFill>
            </a:endParaRPr>
          </a:p>
          <a:p>
            <a:pPr algn="ctr"/>
            <a:r>
              <a:rPr lang="nl-BE" sz="1400" dirty="0" err="1">
                <a:solidFill>
                  <a:srgbClr val="2F4D5D"/>
                </a:solidFill>
              </a:rPr>
              <a:t>avoid</a:t>
            </a:r>
            <a:r>
              <a:rPr lang="nl-BE" sz="1400" dirty="0">
                <a:solidFill>
                  <a:srgbClr val="2F4D5D"/>
                </a:solidFill>
              </a:rPr>
              <a:t> </a:t>
            </a:r>
            <a:r>
              <a:rPr lang="nl-BE" sz="1400" dirty="0" err="1">
                <a:solidFill>
                  <a:srgbClr val="2F4D5D"/>
                </a:solidFill>
              </a:rPr>
              <a:t>unpleasant</a:t>
            </a:r>
            <a:r>
              <a:rPr lang="nl-BE" sz="1400" dirty="0">
                <a:solidFill>
                  <a:srgbClr val="2F4D5D"/>
                </a:solidFill>
              </a:rPr>
              <a:t> taste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C20B627-D357-43F5-928D-3646074BFE73}"/>
              </a:ext>
            </a:extLst>
          </p:cNvPr>
          <p:cNvSpPr txBox="1"/>
          <p:nvPr/>
        </p:nvSpPr>
        <p:spPr>
          <a:xfrm>
            <a:off x="530711" y="5801064"/>
            <a:ext cx="1113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/>
              <a:t>Source</a:t>
            </a:r>
            <a:r>
              <a:rPr lang="nl-BE" sz="1100" dirty="0"/>
              <a:t>: </a:t>
            </a:r>
            <a:r>
              <a:rPr lang="nl-BE" sz="1100" dirty="0" err="1"/>
              <a:t>AZoNano</a:t>
            </a:r>
            <a:r>
              <a:rPr lang="nl-BE" sz="1100" dirty="0"/>
              <a:t>. (2006). </a:t>
            </a:r>
            <a:r>
              <a:rPr lang="en-US" sz="1100" dirty="0"/>
              <a:t>Nanofood Defined and The Use Of Nanotechnology In Packaging, Producing and Growing Foods Now and Into The Future, </a:t>
            </a:r>
            <a:r>
              <a:rPr lang="nl-BE" sz="1100" dirty="0">
                <a:hlinkClick r:id="rId3"/>
              </a:rPr>
              <a:t>https://www.azonano.com/article.aspx?ArticleID=1786</a:t>
            </a:r>
            <a:endParaRPr lang="nl-BE" sz="1100" dirty="0"/>
          </a:p>
          <a:p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F13591E-3EB0-4448-A482-6854943AC782}"/>
              </a:ext>
            </a:extLst>
          </p:cNvPr>
          <p:cNvSpPr/>
          <p:nvPr/>
        </p:nvSpPr>
        <p:spPr>
          <a:xfrm>
            <a:off x="6096000" y="1362486"/>
            <a:ext cx="5169781" cy="500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FARMING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4511A8C-85DE-44F5-930F-AFC5E6790856}"/>
              </a:ext>
            </a:extLst>
          </p:cNvPr>
          <p:cNvSpPr/>
          <p:nvPr/>
        </p:nvSpPr>
        <p:spPr>
          <a:xfrm>
            <a:off x="6095997" y="2044423"/>
            <a:ext cx="5169781" cy="1737355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Nanosensors</a:t>
            </a:r>
          </a:p>
          <a:p>
            <a:pPr algn="ctr"/>
            <a:r>
              <a:rPr lang="nl-BE" dirty="0" err="1">
                <a:solidFill>
                  <a:srgbClr val="2F4D5D"/>
                </a:solidFill>
              </a:rPr>
              <a:t>nutrient</a:t>
            </a:r>
            <a:r>
              <a:rPr lang="nl-BE" dirty="0">
                <a:solidFill>
                  <a:srgbClr val="2F4D5D"/>
                </a:solidFill>
              </a:rPr>
              <a:t> levels, water </a:t>
            </a:r>
            <a:r>
              <a:rPr lang="nl-BE" dirty="0" err="1">
                <a:solidFill>
                  <a:srgbClr val="2F4D5D"/>
                </a:solidFill>
              </a:rPr>
              <a:t>concentration</a:t>
            </a:r>
            <a:r>
              <a:rPr lang="nl-BE" dirty="0">
                <a:solidFill>
                  <a:srgbClr val="2F4D5D"/>
                </a:solidFill>
              </a:rPr>
              <a:t>, </a:t>
            </a:r>
            <a:r>
              <a:rPr lang="nl-BE" dirty="0" err="1">
                <a:solidFill>
                  <a:srgbClr val="2F4D5D"/>
                </a:solidFill>
              </a:rPr>
              <a:t>pests</a:t>
            </a:r>
            <a:r>
              <a:rPr lang="nl-BE" dirty="0">
                <a:solidFill>
                  <a:srgbClr val="2F4D5D"/>
                </a:solidFill>
              </a:rPr>
              <a:t>,…</a:t>
            </a:r>
          </a:p>
          <a:p>
            <a:pPr algn="ctr"/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A5A585-2A17-490C-9BE7-6F44FC953E43}"/>
              </a:ext>
            </a:extLst>
          </p:cNvPr>
          <p:cNvSpPr/>
          <p:nvPr/>
        </p:nvSpPr>
        <p:spPr>
          <a:xfrm>
            <a:off x="6095998" y="3881953"/>
            <a:ext cx="5169781" cy="1817511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rgbClr val="2F4D5D"/>
              </a:solidFill>
            </a:endParaRPr>
          </a:p>
          <a:p>
            <a:pPr algn="ctr"/>
            <a:r>
              <a:rPr lang="nl-BE" b="1" dirty="0">
                <a:solidFill>
                  <a:srgbClr val="2F4D5D"/>
                </a:solidFill>
              </a:rPr>
              <a:t>Nanochips</a:t>
            </a:r>
            <a:endParaRPr lang="nl-BE" dirty="0">
              <a:solidFill>
                <a:srgbClr val="2F4D5D"/>
              </a:solidFill>
            </a:endParaRPr>
          </a:p>
          <a:p>
            <a:pPr algn="ctr"/>
            <a:r>
              <a:rPr lang="nl-BE" dirty="0">
                <a:solidFill>
                  <a:srgbClr val="2F4D5D"/>
                </a:solidFill>
              </a:rPr>
              <a:t>tracking, information </a:t>
            </a:r>
            <a:r>
              <a:rPr lang="nl-BE" dirty="0" err="1">
                <a:solidFill>
                  <a:srgbClr val="2F4D5D"/>
                </a:solidFill>
              </a:rPr>
              <a:t>about</a:t>
            </a:r>
            <a:r>
              <a:rPr lang="nl-BE" dirty="0">
                <a:solidFill>
                  <a:srgbClr val="2F4D5D"/>
                </a:solidFill>
              </a:rPr>
              <a:t> vaccines</a:t>
            </a:r>
          </a:p>
          <a:p>
            <a:pPr algn="ctr"/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C9B0858-AB64-45A1-AD81-60CB549090BD}"/>
              </a:ext>
            </a:extLst>
          </p:cNvPr>
          <p:cNvSpPr/>
          <p:nvPr/>
        </p:nvSpPr>
        <p:spPr>
          <a:xfrm>
            <a:off x="6208889" y="2167467"/>
            <a:ext cx="4967111" cy="347544"/>
          </a:xfrm>
          <a:prstGeom prst="rect">
            <a:avLst/>
          </a:prstGeom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AGRICULTURE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5DB1A31-E799-4C7B-A07E-C77DCF780EDF}"/>
              </a:ext>
            </a:extLst>
          </p:cNvPr>
          <p:cNvSpPr/>
          <p:nvPr/>
        </p:nvSpPr>
        <p:spPr>
          <a:xfrm>
            <a:off x="6197331" y="4014259"/>
            <a:ext cx="4967111" cy="347544"/>
          </a:xfrm>
          <a:prstGeom prst="rect">
            <a:avLst/>
          </a:prstGeom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1861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Properties</a:t>
            </a:r>
            <a:r>
              <a:rPr lang="nl-BE" sz="2000" dirty="0"/>
              <a:t> of matter </a:t>
            </a:r>
            <a:r>
              <a:rPr lang="nl-BE" sz="2000" b="1" dirty="0"/>
              <a:t>change</a:t>
            </a:r>
            <a:r>
              <a:rPr lang="nl-BE" sz="2000" dirty="0"/>
              <a:t> at </a:t>
            </a:r>
            <a:r>
              <a:rPr lang="nl-BE" sz="2000" dirty="0" err="1"/>
              <a:t>nanosize</a:t>
            </a:r>
            <a:r>
              <a:rPr lang="nl-BE" sz="2000" dirty="0"/>
              <a:t>:</a:t>
            </a:r>
          </a:p>
          <a:p>
            <a:r>
              <a:rPr lang="nl-BE" sz="2000" dirty="0"/>
              <a:t>Colour</a:t>
            </a:r>
          </a:p>
          <a:p>
            <a:r>
              <a:rPr lang="nl-BE" sz="2000" dirty="0"/>
              <a:t>Chemical </a:t>
            </a:r>
            <a:r>
              <a:rPr lang="nl-BE" sz="2000" dirty="0" err="1"/>
              <a:t>reactivity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1162756" y="2283699"/>
            <a:ext cx="4007336" cy="22906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  <a:endParaRPr lang="nl-BE" sz="2400" dirty="0">
              <a:solidFill>
                <a:srgbClr val="2F4D5D"/>
              </a:solidFill>
            </a:endParaRPr>
          </a:p>
        </p:txBody>
      </p:sp>
      <p:pic>
        <p:nvPicPr>
          <p:cNvPr id="1026" name="Picture 2" descr="Afbeeldingsresultaat voor human body">
            <a:extLst>
              <a:ext uri="{FF2B5EF4-FFF2-40B4-BE49-F238E27FC236}">
                <a16:creationId xmlns:a16="http://schemas.microsoft.com/office/drawing/2014/main" id="{772AA3BB-EB46-4719-9719-E8FDB5E28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b="1801"/>
          <a:stretch/>
        </p:blipFill>
        <p:spPr bwMode="auto">
          <a:xfrm>
            <a:off x="5482639" y="1268192"/>
            <a:ext cx="6709361" cy="49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0800D068-F31C-4F44-BA2F-B4ECC6E66916}"/>
              </a:ext>
            </a:extLst>
          </p:cNvPr>
          <p:cNvCxnSpPr/>
          <p:nvPr/>
        </p:nvCxnSpPr>
        <p:spPr>
          <a:xfrm flipV="1">
            <a:off x="5170092" y="2146023"/>
            <a:ext cx="3667227" cy="663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AE8A43CC-E1AB-4B3C-8473-6BEEAE8F7343}"/>
              </a:ext>
            </a:extLst>
          </p:cNvPr>
          <p:cNvCxnSpPr>
            <a:cxnSpLocks/>
          </p:cNvCxnSpPr>
          <p:nvPr/>
        </p:nvCxnSpPr>
        <p:spPr>
          <a:xfrm flipV="1">
            <a:off x="5170092" y="2235998"/>
            <a:ext cx="3793286" cy="12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3FF3BD87-0130-4FDC-A74A-23DEA394C2E4}"/>
              </a:ext>
            </a:extLst>
          </p:cNvPr>
          <p:cNvCxnSpPr/>
          <p:nvPr/>
        </p:nvCxnSpPr>
        <p:spPr>
          <a:xfrm flipV="1">
            <a:off x="5170092" y="3680178"/>
            <a:ext cx="2664397" cy="368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452533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B8895-C953-4044-8BA5-B859996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5505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9E4844C-1727-42EB-985E-8B50A5B591A4}"/>
              </a:ext>
            </a:extLst>
          </p:cNvPr>
          <p:cNvSpPr/>
          <p:nvPr/>
        </p:nvSpPr>
        <p:spPr>
          <a:xfrm>
            <a:off x="725214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3E6D789-558F-4908-BD82-4B37B7CCF592}"/>
              </a:ext>
            </a:extLst>
          </p:cNvPr>
          <p:cNvSpPr/>
          <p:nvPr/>
        </p:nvSpPr>
        <p:spPr>
          <a:xfrm>
            <a:off x="6096000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4C879F0-8F9A-46D9-9E6F-CD095C41381B}"/>
              </a:ext>
            </a:extLst>
          </p:cNvPr>
          <p:cNvSpPr/>
          <p:nvPr/>
        </p:nvSpPr>
        <p:spPr>
          <a:xfrm>
            <a:off x="725214" y="3919242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Vivo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BFFE549-FBBD-4DF7-BD0B-C74E6AC2304F}"/>
              </a:ext>
            </a:extLst>
          </p:cNvPr>
          <p:cNvSpPr/>
          <p:nvPr/>
        </p:nvSpPr>
        <p:spPr>
          <a:xfrm>
            <a:off x="6096000" y="3919241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Predictive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E1DBB6-2726-44FA-9B3C-04EDEA3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F6D9075-A75C-45BC-9D25-79245D97D4C4}"/>
              </a:ext>
            </a:extLst>
          </p:cNvPr>
          <p:cNvSpPr txBox="1"/>
          <p:nvPr/>
        </p:nvSpPr>
        <p:spPr>
          <a:xfrm>
            <a:off x="576000" y="6416963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24C107-5546-421E-B7DF-B47CDCD49B1C}"/>
              </a:ext>
            </a:extLst>
          </p:cNvPr>
          <p:cNvSpPr/>
          <p:nvPr/>
        </p:nvSpPr>
        <p:spPr>
          <a:xfrm>
            <a:off x="1219200" y="143991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1: </a:t>
            </a:r>
            <a:r>
              <a:rPr lang="nl-BE" sz="2000" b="1" dirty="0" err="1">
                <a:solidFill>
                  <a:srgbClr val="2F4D5D"/>
                </a:solidFill>
              </a:rPr>
              <a:t>Nanoparticle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Nanoparticles</a:t>
            </a:r>
            <a:r>
              <a:rPr lang="nl-BE" sz="2000" dirty="0">
                <a:solidFill>
                  <a:srgbClr val="2F4D5D"/>
                </a:solidFill>
              </a:rPr>
              <a:t> are first </a:t>
            </a:r>
            <a:r>
              <a:rPr lang="nl-BE" sz="2000" dirty="0" err="1">
                <a:solidFill>
                  <a:srgbClr val="2F4D5D"/>
                </a:solidFill>
              </a:rPr>
              <a:t>assessed</a:t>
            </a:r>
            <a:r>
              <a:rPr lang="nl-BE" sz="2000" dirty="0">
                <a:solidFill>
                  <a:srgbClr val="2F4D5D"/>
                </a:solidFill>
              </a:rPr>
              <a:t> in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as-</a:t>
            </a:r>
            <a:r>
              <a:rPr lang="nl-BE" sz="2000" dirty="0" err="1">
                <a:solidFill>
                  <a:srgbClr val="2F4D5D"/>
                </a:solidFill>
              </a:rPr>
              <a:t>synthesized</a:t>
            </a:r>
            <a:r>
              <a:rPr lang="nl-BE" sz="2000" dirty="0">
                <a:solidFill>
                  <a:srgbClr val="2F4D5D"/>
                </a:solidFill>
              </a:rPr>
              <a:t> form </a:t>
            </a:r>
            <a:r>
              <a:rPr lang="en-US" sz="2000" dirty="0">
                <a:solidFill>
                  <a:srgbClr val="2F4D5D"/>
                </a:solidFill>
              </a:rPr>
              <a:t>after dispersion in the appropriate aqueous media</a:t>
            </a:r>
            <a:r>
              <a:rPr lang="nl-BE" sz="2000" dirty="0">
                <a:solidFill>
                  <a:srgbClr val="2F4D5D"/>
                </a:solidFill>
              </a:rPr>
              <a:t>.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Concentration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Composition</a:t>
            </a:r>
            <a:r>
              <a:rPr lang="nl-BE" sz="2000" dirty="0">
                <a:solidFill>
                  <a:srgbClr val="2F4D5D"/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Size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Surface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Morphology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274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1148</Words>
  <Application>Microsoft Office PowerPoint</Application>
  <PresentationFormat>Breedbeeld</PresentationFormat>
  <Paragraphs>283</Paragraphs>
  <Slides>25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Tests for toxicity</vt:lpstr>
      <vt:lpstr>Areas studied for nanotoxicity </vt:lpstr>
      <vt:lpstr>Areas studied for nanotoxicity </vt:lpstr>
      <vt:lpstr>Areas studied for nanotoxicity </vt:lpstr>
      <vt:lpstr>Areas studied for nanotoxicity </vt:lpstr>
      <vt:lpstr>Genotoxicity</vt:lpstr>
      <vt:lpstr>DNA mutations</vt:lpstr>
      <vt:lpstr>DNA mutations</vt:lpstr>
      <vt:lpstr>DNA mutations</vt:lpstr>
      <vt:lpstr>Detection of genetic alterations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  <vt:lpstr>Nanofood</vt:lpstr>
      <vt:lpstr>Nanofood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2019-05-02T16:44:32Z</dcterms:modified>
</cp:coreProperties>
</file>