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86" r:id="rId10"/>
    <p:sldId id="284" r:id="rId11"/>
    <p:sldId id="285" r:id="rId12"/>
    <p:sldId id="28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91" d="100"/>
          <a:sy n="91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COMPOSITION AND CONCENTRATION: </a:t>
            </a:r>
            <a:r>
              <a:rPr lang="en-US" dirty="0" err="1"/>
              <a:t>dispersice</a:t>
            </a:r>
            <a:r>
              <a:rPr lang="en-US" dirty="0"/>
              <a:t> X-ray analysis (EDS), atomic absorption spectroscopy (AAS)</a:t>
            </a:r>
          </a:p>
          <a:p>
            <a:r>
              <a:rPr lang="en-US" dirty="0"/>
              <a:t>FOR SIZE AND SURFACE AREA: </a:t>
            </a:r>
          </a:p>
          <a:p>
            <a:r>
              <a:rPr lang="en-US" dirty="0"/>
              <a:t>SIZE AND </a:t>
            </a:r>
            <a:r>
              <a:rPr lang="en-US" dirty="0" err="1"/>
              <a:t>MORPHOLOGYl</a:t>
            </a:r>
            <a:r>
              <a:rPr lang="en-US" dirty="0"/>
              <a:t>:  AFM , SEM and TEM.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0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8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01/05/2019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1/05/2019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1/05/2019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1/05/2019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1/05/2019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1/05/2019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5FBEFEE-FB6C-4481-9947-96EA662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E7B1E3E-52F7-4627-83E0-96D12C5F6630}"/>
              </a:ext>
            </a:extLst>
          </p:cNvPr>
          <p:cNvSpPr/>
          <p:nvPr/>
        </p:nvSpPr>
        <p:spPr>
          <a:xfrm>
            <a:off x="945932" y="1618593"/>
            <a:ext cx="10047890" cy="438281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2: 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Study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influence</a:t>
            </a:r>
            <a:r>
              <a:rPr lang="nl-BE" sz="2000" dirty="0">
                <a:solidFill>
                  <a:srgbClr val="2F4D5D"/>
                </a:solidFill>
              </a:rPr>
              <a:t> on </a:t>
            </a:r>
            <a:r>
              <a:rPr lang="nl-BE" sz="2000" dirty="0" err="1">
                <a:solidFill>
                  <a:srgbClr val="2F4D5D"/>
                </a:solidFill>
              </a:rPr>
              <a:t>subcellular</a:t>
            </a:r>
            <a:r>
              <a:rPr lang="nl-BE" sz="2000" dirty="0">
                <a:solidFill>
                  <a:srgbClr val="2F4D5D"/>
                </a:solidFill>
              </a:rPr>
              <a:t>,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and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whole</a:t>
            </a:r>
            <a:r>
              <a:rPr lang="nl-BE" sz="2000" dirty="0">
                <a:solidFill>
                  <a:srgbClr val="2F4D5D"/>
                </a:solidFill>
              </a:rPr>
              <a:t> tissue.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A </a:t>
            </a:r>
            <a:r>
              <a:rPr lang="nl-BE" sz="2000" dirty="0" err="1">
                <a:solidFill>
                  <a:srgbClr val="2F4D5D"/>
                </a:solidFill>
              </a:rPr>
              <a:t>relatively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simple</a:t>
            </a:r>
            <a:r>
              <a:rPr lang="nl-BE" sz="2000" b="1" dirty="0">
                <a:solidFill>
                  <a:srgbClr val="2F4D5D"/>
                </a:solidFill>
              </a:rPr>
              <a:t> model </a:t>
            </a:r>
            <a:r>
              <a:rPr lang="nl-BE" sz="2000" dirty="0" err="1">
                <a:solidFill>
                  <a:srgbClr val="2F4D5D"/>
                </a:solidFill>
              </a:rPr>
              <a:t>that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reveals</a:t>
            </a:r>
            <a:r>
              <a:rPr lang="nl-BE" sz="2000" dirty="0">
                <a:solidFill>
                  <a:srgbClr val="2F4D5D"/>
                </a:solidFill>
              </a:rPr>
              <a:t> a </a:t>
            </a:r>
            <a:r>
              <a:rPr lang="nl-BE" sz="2000" dirty="0" err="1">
                <a:solidFill>
                  <a:srgbClr val="2F4D5D"/>
                </a:solidFill>
              </a:rPr>
              <a:t>general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mechanism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a basis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further</a:t>
            </a:r>
            <a:r>
              <a:rPr lang="nl-BE" sz="2000" dirty="0">
                <a:solidFill>
                  <a:srgbClr val="2F4D5D"/>
                </a:solidFill>
              </a:rPr>
              <a:t> assessment.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“</a:t>
            </a:r>
            <a:r>
              <a:rPr lang="nl-BE" sz="2000" b="1" dirty="0" err="1">
                <a:solidFill>
                  <a:srgbClr val="2F4D5D"/>
                </a:solidFill>
              </a:rPr>
              <a:t>elementary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r>
              <a:rPr lang="nl-BE" sz="2000" dirty="0">
                <a:solidFill>
                  <a:srgbClr val="2F4D5D"/>
                </a:solidFill>
              </a:rPr>
              <a:t>”: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ability</a:t>
            </a:r>
            <a:r>
              <a:rPr lang="nl-BE" sz="2000" dirty="0">
                <a:solidFill>
                  <a:srgbClr val="2F4D5D"/>
                </a:solidFill>
              </a:rPr>
              <a:t> of a compound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cause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death</a:t>
            </a:r>
            <a:r>
              <a:rPr lang="nl-BE" sz="2000" dirty="0">
                <a:solidFill>
                  <a:srgbClr val="2F4D5D"/>
                </a:solidFill>
              </a:rPr>
              <a:t> as a </a:t>
            </a:r>
            <a:r>
              <a:rPr lang="nl-BE" sz="2000" dirty="0" err="1">
                <a:solidFill>
                  <a:srgbClr val="2F4D5D"/>
                </a:solidFill>
              </a:rPr>
              <a:t>consequence</a:t>
            </a:r>
            <a:r>
              <a:rPr lang="nl-BE" sz="2000" dirty="0">
                <a:solidFill>
                  <a:srgbClr val="2F4D5D"/>
                </a:solidFill>
              </a:rPr>
              <a:t> of </a:t>
            </a:r>
            <a:r>
              <a:rPr lang="nl-BE" sz="2000" dirty="0" err="1">
                <a:solidFill>
                  <a:srgbClr val="2F4D5D"/>
                </a:solidFill>
              </a:rPr>
              <a:t>damage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basic </a:t>
            </a:r>
            <a:r>
              <a:rPr lang="nl-BE" sz="2000" dirty="0" err="1">
                <a:solidFill>
                  <a:srgbClr val="2F4D5D"/>
                </a:solidFill>
              </a:rPr>
              <a:t>cellular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functions</a:t>
            </a:r>
            <a:r>
              <a:rPr lang="nl-BE" sz="2000" dirty="0">
                <a:solidFill>
                  <a:srgbClr val="2F4D5D"/>
                </a:solidFill>
              </a:rPr>
              <a:t>.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Experimental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observation</a:t>
            </a:r>
            <a:r>
              <a:rPr lang="nl-BE" sz="2000" b="1" dirty="0">
                <a:solidFill>
                  <a:srgbClr val="2F4D5D"/>
                </a:solidFill>
              </a:rPr>
              <a:t>: </a:t>
            </a:r>
          </a:p>
          <a:p>
            <a:pPr algn="ctr"/>
            <a:r>
              <a:rPr lang="en-US" sz="2000" dirty="0">
                <a:solidFill>
                  <a:srgbClr val="2F4D5D"/>
                </a:solidFill>
              </a:rPr>
              <a:t>“The data obtained from basal toxicity studies have been found to be in good correlation with acute toxicity in animals and humans”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8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572F6C-8685-4852-8B42-A8417043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3482A94-744F-4064-B13B-46ED4396501E}"/>
              </a:ext>
            </a:extLst>
          </p:cNvPr>
          <p:cNvSpPr/>
          <p:nvPr/>
        </p:nvSpPr>
        <p:spPr>
          <a:xfrm>
            <a:off x="1219200" y="142940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rgbClr val="2F4D5D"/>
                </a:solidFill>
              </a:rPr>
              <a:t>Area 3: In Vivo</a:t>
            </a:r>
          </a:p>
          <a:p>
            <a:r>
              <a:rPr lang="nl-BE" sz="2000" b="1" dirty="0">
                <a:solidFill>
                  <a:srgbClr val="2F4D5D"/>
                </a:solidFill>
              </a:rPr>
              <a:t>= </a:t>
            </a:r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results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from</a:t>
            </a:r>
            <a:r>
              <a:rPr lang="nl-BE" sz="2000" dirty="0">
                <a:solidFill>
                  <a:srgbClr val="2F4D5D"/>
                </a:solidFill>
              </a:rPr>
              <a:t> In Vitro </a:t>
            </a:r>
            <a:r>
              <a:rPr lang="nl-BE" sz="2000" dirty="0" err="1">
                <a:solidFill>
                  <a:srgbClr val="2F4D5D"/>
                </a:solidFill>
              </a:rPr>
              <a:t>experiments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dirty="0">
                <a:solidFill>
                  <a:srgbClr val="2F4D5D"/>
                </a:solidFill>
              </a:rPr>
              <a:t>Test </a:t>
            </a:r>
            <a:r>
              <a:rPr lang="nl-BE" sz="2000" dirty="0" err="1">
                <a:solidFill>
                  <a:srgbClr val="2F4D5D"/>
                </a:solidFill>
              </a:rPr>
              <a:t>for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effects</a:t>
            </a:r>
            <a:r>
              <a:rPr lang="nl-BE" sz="2000" dirty="0">
                <a:solidFill>
                  <a:srgbClr val="2F4D5D"/>
                </a:solidFill>
              </a:rPr>
              <a:t> on: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 immune system response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Translocation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other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areas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after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uptake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4: </a:t>
            </a:r>
            <a:r>
              <a:rPr lang="nl-BE" sz="2000" b="1" dirty="0" err="1">
                <a:solidFill>
                  <a:srgbClr val="2F4D5D"/>
                </a:solidFill>
              </a:rPr>
              <a:t>Toxicokinetic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en-US" sz="2000" dirty="0">
                <a:solidFill>
                  <a:srgbClr val="2F4D5D"/>
                </a:solidFill>
              </a:rPr>
              <a:t>describes the </a:t>
            </a:r>
            <a:r>
              <a:rPr lang="en-US" sz="2000" b="1" dirty="0">
                <a:solidFill>
                  <a:srgbClr val="2F4D5D"/>
                </a:solidFill>
              </a:rPr>
              <a:t>absorption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distribution</a:t>
            </a:r>
            <a:r>
              <a:rPr lang="en-US" sz="2000" dirty="0">
                <a:solidFill>
                  <a:srgbClr val="2F4D5D"/>
                </a:solidFill>
              </a:rPr>
              <a:t>, </a:t>
            </a:r>
            <a:r>
              <a:rPr lang="en-US" sz="2000" b="1" dirty="0">
                <a:solidFill>
                  <a:srgbClr val="2F4D5D"/>
                </a:solidFill>
              </a:rPr>
              <a:t>metabolism</a:t>
            </a:r>
            <a:r>
              <a:rPr lang="en-US" sz="2000" dirty="0">
                <a:solidFill>
                  <a:srgbClr val="2F4D5D"/>
                </a:solidFill>
              </a:rPr>
              <a:t> and </a:t>
            </a:r>
            <a:r>
              <a:rPr lang="en-US" sz="2000" b="1" dirty="0">
                <a:solidFill>
                  <a:srgbClr val="2F4D5D"/>
                </a:solidFill>
              </a:rPr>
              <a:t>elimination</a:t>
            </a:r>
            <a:r>
              <a:rPr lang="en-US" sz="2000" dirty="0">
                <a:solidFill>
                  <a:srgbClr val="2F4D5D"/>
                </a:solidFill>
              </a:rPr>
              <a:t> of xenobiotics (foreign materials) within an organism, as a function of dose and time. 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9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B8895-C953-4044-8BA5-B859996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5505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9E4844C-1727-42EB-985E-8B50A5B591A4}"/>
              </a:ext>
            </a:extLst>
          </p:cNvPr>
          <p:cNvSpPr/>
          <p:nvPr/>
        </p:nvSpPr>
        <p:spPr>
          <a:xfrm>
            <a:off x="725214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3E6D789-558F-4908-BD82-4B37B7CCF592}"/>
              </a:ext>
            </a:extLst>
          </p:cNvPr>
          <p:cNvSpPr/>
          <p:nvPr/>
        </p:nvSpPr>
        <p:spPr>
          <a:xfrm>
            <a:off x="6096000" y="1786758"/>
            <a:ext cx="4813738" cy="1642242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Vitro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4C879F0-8F9A-46D9-9E6F-CD095C41381B}"/>
              </a:ext>
            </a:extLst>
          </p:cNvPr>
          <p:cNvSpPr/>
          <p:nvPr/>
        </p:nvSpPr>
        <p:spPr>
          <a:xfrm>
            <a:off x="725214" y="3919242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rgbClr val="2F4D5D"/>
                </a:solidFill>
              </a:rPr>
              <a:t>In Vivo </a:t>
            </a:r>
            <a:r>
              <a:rPr lang="nl-BE" sz="2000" b="1" dirty="0" err="1">
                <a:solidFill>
                  <a:srgbClr val="2F4D5D"/>
                </a:solidFill>
              </a:rPr>
              <a:t>Toxicity</a:t>
            </a:r>
            <a:endParaRPr lang="nl-BE" sz="2000" b="1" dirty="0">
              <a:solidFill>
                <a:srgbClr val="2F4D5D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BFFE549-FBBD-4DF7-BD0B-C74E6AC2304F}"/>
              </a:ext>
            </a:extLst>
          </p:cNvPr>
          <p:cNvSpPr/>
          <p:nvPr/>
        </p:nvSpPr>
        <p:spPr>
          <a:xfrm>
            <a:off x="6096000" y="3919241"/>
            <a:ext cx="4813738" cy="1642241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Predictive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Modeling</a:t>
            </a:r>
            <a:endParaRPr lang="nl-BE" sz="2000" b="1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E1DBB6-2726-44FA-9B3C-04EDEA3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Areas studied for nanotoxicity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F6D9075-A75C-45BC-9D25-79245D97D4C4}"/>
              </a:ext>
            </a:extLst>
          </p:cNvPr>
          <p:cNvSpPr txBox="1"/>
          <p:nvPr/>
        </p:nvSpPr>
        <p:spPr>
          <a:xfrm>
            <a:off x="576000" y="6416963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24C107-5546-421E-B7DF-B47CDCD49B1C}"/>
              </a:ext>
            </a:extLst>
          </p:cNvPr>
          <p:cNvSpPr/>
          <p:nvPr/>
        </p:nvSpPr>
        <p:spPr>
          <a:xfrm>
            <a:off x="1219200" y="1439917"/>
            <a:ext cx="9753600" cy="4151586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b="1" dirty="0">
                <a:solidFill>
                  <a:srgbClr val="2F4D5D"/>
                </a:solidFill>
              </a:rPr>
              <a:t>Area 1: </a:t>
            </a:r>
            <a:r>
              <a:rPr lang="nl-BE" sz="2000" b="1" dirty="0" err="1">
                <a:solidFill>
                  <a:srgbClr val="2F4D5D"/>
                </a:solidFill>
              </a:rPr>
              <a:t>Nanoparticle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characterization</a:t>
            </a:r>
            <a:endParaRPr lang="nl-BE" sz="2000" b="1" dirty="0">
              <a:solidFill>
                <a:srgbClr val="2F4D5D"/>
              </a:solidFill>
            </a:endParaRPr>
          </a:p>
          <a:p>
            <a:r>
              <a:rPr lang="nl-BE" sz="2000" dirty="0" err="1">
                <a:solidFill>
                  <a:srgbClr val="2F4D5D"/>
                </a:solidFill>
              </a:rPr>
              <a:t>Nanoparticles</a:t>
            </a:r>
            <a:r>
              <a:rPr lang="nl-BE" sz="2000" dirty="0">
                <a:solidFill>
                  <a:srgbClr val="2F4D5D"/>
                </a:solidFill>
              </a:rPr>
              <a:t> are first </a:t>
            </a:r>
            <a:r>
              <a:rPr lang="nl-BE" sz="2000" dirty="0" err="1">
                <a:solidFill>
                  <a:srgbClr val="2F4D5D"/>
                </a:solidFill>
              </a:rPr>
              <a:t>assessed</a:t>
            </a:r>
            <a:r>
              <a:rPr lang="nl-BE" sz="2000" dirty="0">
                <a:solidFill>
                  <a:srgbClr val="2F4D5D"/>
                </a:solidFill>
              </a:rPr>
              <a:t> in </a:t>
            </a:r>
            <a:r>
              <a:rPr lang="nl-BE" sz="2000" dirty="0" err="1">
                <a:solidFill>
                  <a:srgbClr val="2F4D5D"/>
                </a:solidFill>
              </a:rPr>
              <a:t>the</a:t>
            </a:r>
            <a:r>
              <a:rPr lang="nl-BE" sz="2000" dirty="0">
                <a:solidFill>
                  <a:srgbClr val="2F4D5D"/>
                </a:solidFill>
              </a:rPr>
              <a:t> as-</a:t>
            </a:r>
            <a:r>
              <a:rPr lang="nl-BE" sz="2000" dirty="0" err="1">
                <a:solidFill>
                  <a:srgbClr val="2F4D5D"/>
                </a:solidFill>
              </a:rPr>
              <a:t>synthesized</a:t>
            </a:r>
            <a:r>
              <a:rPr lang="nl-BE" sz="2000" dirty="0">
                <a:solidFill>
                  <a:srgbClr val="2F4D5D"/>
                </a:solidFill>
              </a:rPr>
              <a:t> form </a:t>
            </a:r>
            <a:r>
              <a:rPr lang="en-US" sz="2000" dirty="0">
                <a:solidFill>
                  <a:srgbClr val="2F4D5D"/>
                </a:solidFill>
              </a:rPr>
              <a:t>after dispersion in the appropriate aqueous media</a:t>
            </a:r>
            <a:r>
              <a:rPr lang="nl-BE" sz="2000" dirty="0">
                <a:solidFill>
                  <a:srgbClr val="2F4D5D"/>
                </a:solidFill>
              </a:rPr>
              <a:t>.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r>
              <a:rPr lang="nl-BE" sz="2000" dirty="0" err="1">
                <a:solidFill>
                  <a:srgbClr val="2F4D5D"/>
                </a:solidFill>
              </a:rPr>
              <a:t>Determination</a:t>
            </a:r>
            <a:r>
              <a:rPr lang="nl-BE" sz="2000" dirty="0">
                <a:solidFill>
                  <a:srgbClr val="2F4D5D"/>
                </a:solidFill>
              </a:rPr>
              <a:t> of: </a:t>
            </a:r>
          </a:p>
          <a:p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Concentration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Composition</a:t>
            </a:r>
            <a:r>
              <a:rPr lang="nl-BE" sz="2000" dirty="0">
                <a:solidFill>
                  <a:srgbClr val="2F4D5D"/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Size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Surface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 err="1">
                <a:solidFill>
                  <a:srgbClr val="2F4D5D"/>
                </a:solidFill>
              </a:rPr>
              <a:t>Morphology</a:t>
            </a: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BE" sz="2000" dirty="0">
                <a:solidFill>
                  <a:srgbClr val="2F4D5D"/>
                </a:solidFill>
              </a:rPr>
              <a:t>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27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766</Words>
  <Application>Microsoft Office PowerPoint</Application>
  <PresentationFormat>Breedbeeld</PresentationFormat>
  <Paragraphs>191</Paragraphs>
  <Slides>19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Areas studied for nanotoxicity </vt:lpstr>
      <vt:lpstr>Areas studied for nanotoxicity </vt:lpstr>
      <vt:lpstr>Areas studied for nanotoxicity </vt:lpstr>
      <vt:lpstr>Areas studied for nanotoxicity 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2019-05-01T13:57:59Z</dcterms:modified>
</cp:coreProperties>
</file>