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1"/>
  </p:notesMasterIdLst>
  <p:handoutMasterIdLst>
    <p:handoutMasterId r:id="rId22"/>
  </p:handoutMasterIdLst>
  <p:sldIdLst>
    <p:sldId id="270" r:id="rId3"/>
    <p:sldId id="271" r:id="rId4"/>
    <p:sldId id="264" r:id="rId5"/>
    <p:sldId id="272" r:id="rId6"/>
    <p:sldId id="273" r:id="rId7"/>
    <p:sldId id="274" r:id="rId8"/>
    <p:sldId id="275" r:id="rId9"/>
    <p:sldId id="286" r:id="rId10"/>
    <p:sldId id="284" r:id="rId11"/>
    <p:sldId id="28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005E77"/>
    <a:srgbClr val="1D8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9" autoAdjust="0"/>
    <p:restoredTop sz="79973" autoAdjust="0"/>
  </p:normalViewPr>
  <p:slideViewPr>
    <p:cSldViewPr snapToGrid="0" snapToObjects="1">
      <p:cViewPr varScale="1">
        <p:scale>
          <a:sx n="91" d="100"/>
          <a:sy n="91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1-5-2019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070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8910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854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5390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7098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COMPOSITION AND CONCENTRATION: </a:t>
            </a:r>
            <a:r>
              <a:rPr lang="en-US" dirty="0" err="1"/>
              <a:t>dispersice</a:t>
            </a:r>
            <a:r>
              <a:rPr lang="en-US" dirty="0"/>
              <a:t> X-ray analysis (EDS), atomic absorption spectroscopy (AAS)</a:t>
            </a:r>
          </a:p>
          <a:p>
            <a:r>
              <a:rPr lang="en-US" dirty="0"/>
              <a:t>FOR SIZE AND SURFACE AREA: </a:t>
            </a:r>
          </a:p>
          <a:p>
            <a:r>
              <a:rPr lang="en-US" dirty="0"/>
              <a:t>SIZE AND </a:t>
            </a:r>
            <a:r>
              <a:rPr lang="en-US" dirty="0" err="1"/>
              <a:t>MORPHOLOGYl</a:t>
            </a:r>
            <a:r>
              <a:rPr lang="en-US" dirty="0"/>
              <a:t>:  AFM , SEM and TEM.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003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0985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vivo – in vitro – ex vivo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310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07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0452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2731-4577-4865-8098-D1E0465717A1}" type="datetime1">
              <a:rPr lang="en-GB" smtClean="0"/>
              <a:t>01/05/2019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Science - Department of Physics and Astronomy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44000" y="-244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mtClean="0"/>
              <a:pPr/>
              <a:t>‹nr.›</a:t>
            </a:fld>
            <a:r>
              <a:rPr lang="nl-NL" dirty="0"/>
              <a:t>/50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785327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1/05/2019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1/05/2019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F125-8D2F-407C-A946-0B214A077F46}" type="datetime1">
              <a:rPr lang="nl-BE" smtClean="0"/>
              <a:t>1/05/2019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779-A426-4C6E-B33F-12BA9B572EC4}" type="datetime1">
              <a:rPr lang="nl-BE" smtClean="0"/>
              <a:t>1/05/2019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61B-1080-4D20-8EAC-F5AC55182461}" type="datetime1">
              <a:rPr lang="nl-BE" smtClean="0"/>
              <a:t>1/05/2019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F625-24B7-4F40-98BC-AFA043082CE9}" type="datetime1">
              <a:rPr lang="nl-BE" smtClean="0"/>
              <a:t>1/05/2019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42B6-1303-46D4-9581-5E95FC0B22E4}" type="datetime1">
              <a:rPr lang="nl-BE" smtClean="0"/>
              <a:t>1/05/2019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3976-FDFC-4D8C-ACD3-BCE6A597C36A}" type="datetime1">
              <a:rPr lang="nl-BE" smtClean="0"/>
              <a:t>1/05/2019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A79-DE61-4EF0-8C65-B83CEE2687EB}" type="datetime1">
              <a:rPr lang="nl-BE" smtClean="0"/>
              <a:t>1/05/2019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C5B9-2DE2-43DC-AAE2-5679419BAC4A}" type="datetime1">
              <a:rPr lang="nl-BE" smtClean="0"/>
              <a:t>1/05/2019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B46EC33-4D1A-4426-91DF-270C2E654CCE}" type="datetime1">
              <a:rPr lang="nl-BE" smtClean="0"/>
              <a:t>1/05/2019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98" r:id="rId10"/>
    <p:sldLayoutId id="2147483699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8C250A7-EEA6-4BD5-AB95-D7BF57F3506B}" type="datetime1">
              <a:rPr lang="nl-BE" smtClean="0"/>
              <a:t>1/05/2019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B5F01FE9-0261-4BCB-B343-62B52CDDC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03" y="4110362"/>
            <a:ext cx="8333999" cy="2618913"/>
          </a:xfrm>
        </p:spPr>
        <p:txBody>
          <a:bodyPr>
            <a:normAutofit lnSpcReduction="10000"/>
          </a:bodyPr>
          <a:lstStyle/>
          <a:p>
            <a:r>
              <a:rPr lang="nl-BE" dirty="0" err="1"/>
              <a:t>Jérôme</a:t>
            </a:r>
            <a:r>
              <a:rPr lang="nl-BE" dirty="0"/>
              <a:t> </a:t>
            </a:r>
            <a:r>
              <a:rPr lang="nl-BE" dirty="0" err="1"/>
              <a:t>Neirynck</a:t>
            </a:r>
            <a:r>
              <a:rPr lang="nl-BE" dirty="0"/>
              <a:t>, Frederik Van </a:t>
            </a:r>
            <a:r>
              <a:rPr lang="en-GB" dirty="0" err="1"/>
              <a:t>Eecke</a:t>
            </a:r>
            <a:r>
              <a:rPr lang="nl-BE" dirty="0"/>
              <a:t> &amp; Robin Vrielynck</a:t>
            </a:r>
          </a:p>
          <a:p>
            <a:endParaRPr lang="nl-BE" dirty="0"/>
          </a:p>
          <a:p>
            <a:r>
              <a:rPr lang="nl-BE" sz="1800" dirty="0"/>
              <a:t>prof. dr. Ewald Janssens &amp; prof. dr. </a:t>
            </a:r>
            <a:r>
              <a:rPr lang="nl-BE" sz="1800" dirty="0" err="1"/>
              <a:t>Kristiaan</a:t>
            </a:r>
            <a:r>
              <a:rPr lang="nl-BE" sz="1800" dirty="0"/>
              <a:t> </a:t>
            </a:r>
            <a:r>
              <a:rPr lang="nl-BE" sz="1800" dirty="0" err="1"/>
              <a:t>Temst</a:t>
            </a:r>
            <a:endParaRPr lang="nl-BE" sz="1800" dirty="0"/>
          </a:p>
          <a:p>
            <a:endParaRPr lang="nl-BE" dirty="0"/>
          </a:p>
          <a:p>
            <a:r>
              <a:rPr lang="nl-BE" sz="1300" dirty="0"/>
              <a:t>Advanced Topics in Clusters, Macromolecules &amp; </a:t>
            </a:r>
            <a:r>
              <a:rPr lang="nl-BE" sz="1300" dirty="0" err="1"/>
              <a:t>Nanoparticles</a:t>
            </a:r>
            <a:r>
              <a:rPr lang="nl-BE" sz="1300" dirty="0"/>
              <a:t> (G0S94A)</a:t>
            </a:r>
          </a:p>
          <a:p>
            <a:r>
              <a:rPr lang="nl-BE" sz="1300" dirty="0"/>
              <a:t>Master of </a:t>
            </a:r>
            <a:r>
              <a:rPr lang="nl-BE" sz="1300" dirty="0" err="1"/>
              <a:t>Physics</a:t>
            </a:r>
            <a:endParaRPr lang="nl-BE" sz="1300" dirty="0"/>
          </a:p>
          <a:p>
            <a:r>
              <a:rPr lang="nl-BE" sz="1300" dirty="0" err="1"/>
              <a:t>Faculty</a:t>
            </a:r>
            <a:r>
              <a:rPr lang="nl-BE" sz="1300" dirty="0"/>
              <a:t> of </a:t>
            </a:r>
            <a:r>
              <a:rPr lang="nl-BE" sz="1300" dirty="0" err="1"/>
              <a:t>Science</a:t>
            </a:r>
            <a:r>
              <a:rPr lang="nl-BE" sz="1300" dirty="0"/>
              <a:t> – </a:t>
            </a:r>
            <a:r>
              <a:rPr lang="nl-BE" sz="1300" dirty="0" err="1"/>
              <a:t>Department</a:t>
            </a:r>
            <a:r>
              <a:rPr lang="nl-BE" sz="1300" dirty="0"/>
              <a:t> of </a:t>
            </a:r>
            <a:r>
              <a:rPr lang="nl-BE" sz="1300" dirty="0" err="1"/>
              <a:t>Physics</a:t>
            </a:r>
            <a:r>
              <a:rPr lang="nl-BE" sz="1300" dirty="0"/>
              <a:t> </a:t>
            </a:r>
            <a:r>
              <a:rPr lang="nl-BE" sz="1300" dirty="0" err="1"/>
              <a:t>and</a:t>
            </a:r>
            <a:r>
              <a:rPr lang="nl-BE" sz="1300" dirty="0"/>
              <a:t> </a:t>
            </a:r>
            <a:r>
              <a:rPr lang="nl-BE" sz="1300" dirty="0" err="1"/>
              <a:t>Astronomy</a:t>
            </a:r>
            <a:endParaRPr lang="nl-BE" sz="130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76000" y="1311725"/>
            <a:ext cx="9970672" cy="2386800"/>
          </a:xfrm>
        </p:spPr>
        <p:txBody>
          <a:bodyPr/>
          <a:lstStyle/>
          <a:p>
            <a:r>
              <a:rPr lang="en-US" b="1" dirty="0"/>
              <a:t>Nanoparticle toxicity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24964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5FBEFEE-FB6C-4481-9947-96EA662C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studied for nanotoxicity 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1E7B1E3E-52F7-4627-83E0-96D12C5F6630}"/>
              </a:ext>
            </a:extLst>
          </p:cNvPr>
          <p:cNvSpPr/>
          <p:nvPr/>
        </p:nvSpPr>
        <p:spPr>
          <a:xfrm>
            <a:off x="945932" y="1618593"/>
            <a:ext cx="10047890" cy="4382814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r>
              <a:rPr lang="nl-BE" sz="2000" b="1" dirty="0">
                <a:solidFill>
                  <a:srgbClr val="2F4D5D"/>
                </a:solidFill>
              </a:rPr>
              <a:t>Area 2: In Vitro </a:t>
            </a:r>
            <a:r>
              <a:rPr lang="nl-BE" sz="2000" b="1" dirty="0" err="1">
                <a:solidFill>
                  <a:srgbClr val="2F4D5D"/>
                </a:solidFill>
              </a:rPr>
              <a:t>toxicity</a:t>
            </a:r>
            <a:endParaRPr lang="nl-BE" sz="2000" b="1" dirty="0">
              <a:solidFill>
                <a:srgbClr val="2F4D5D"/>
              </a:solidFill>
            </a:endParaRPr>
          </a:p>
          <a:p>
            <a:r>
              <a:rPr lang="nl-BE" sz="2000" dirty="0" err="1">
                <a:solidFill>
                  <a:srgbClr val="2F4D5D"/>
                </a:solidFill>
              </a:rPr>
              <a:t>Study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influence</a:t>
            </a:r>
            <a:r>
              <a:rPr lang="nl-BE" sz="2000" dirty="0">
                <a:solidFill>
                  <a:srgbClr val="2F4D5D"/>
                </a:solidFill>
              </a:rPr>
              <a:t> on </a:t>
            </a:r>
            <a:r>
              <a:rPr lang="nl-BE" sz="2000" dirty="0" err="1">
                <a:solidFill>
                  <a:srgbClr val="2F4D5D"/>
                </a:solidFill>
              </a:rPr>
              <a:t>subcellular</a:t>
            </a:r>
            <a:r>
              <a:rPr lang="nl-BE" sz="2000" dirty="0">
                <a:solidFill>
                  <a:srgbClr val="2F4D5D"/>
                </a:solidFill>
              </a:rPr>
              <a:t>, </a:t>
            </a:r>
            <a:r>
              <a:rPr lang="nl-BE" sz="2000" dirty="0" err="1">
                <a:solidFill>
                  <a:srgbClr val="2F4D5D"/>
                </a:solidFill>
              </a:rPr>
              <a:t>cellular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and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whole</a:t>
            </a:r>
            <a:r>
              <a:rPr lang="nl-BE" sz="2000" dirty="0">
                <a:solidFill>
                  <a:srgbClr val="2F4D5D"/>
                </a:solidFill>
              </a:rPr>
              <a:t> tissue. </a:t>
            </a:r>
          </a:p>
          <a:p>
            <a:r>
              <a:rPr lang="nl-BE" sz="2000" dirty="0" err="1">
                <a:solidFill>
                  <a:srgbClr val="2F4D5D"/>
                </a:solidFill>
              </a:rPr>
              <a:t>Determination</a:t>
            </a:r>
            <a:r>
              <a:rPr lang="nl-BE" sz="2000" dirty="0">
                <a:solidFill>
                  <a:srgbClr val="2F4D5D"/>
                </a:solidFill>
              </a:rPr>
              <a:t> of: </a:t>
            </a:r>
          </a:p>
          <a:p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>
                <a:solidFill>
                  <a:srgbClr val="2F4D5D"/>
                </a:solidFill>
              </a:rPr>
              <a:t>A </a:t>
            </a:r>
            <a:r>
              <a:rPr lang="nl-BE" sz="2000" dirty="0" err="1">
                <a:solidFill>
                  <a:srgbClr val="2F4D5D"/>
                </a:solidFill>
              </a:rPr>
              <a:t>relatively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simple</a:t>
            </a:r>
            <a:r>
              <a:rPr lang="nl-BE" sz="2000" b="1" dirty="0">
                <a:solidFill>
                  <a:srgbClr val="2F4D5D"/>
                </a:solidFill>
              </a:rPr>
              <a:t> model </a:t>
            </a:r>
            <a:r>
              <a:rPr lang="nl-BE" sz="2000" dirty="0" err="1">
                <a:solidFill>
                  <a:srgbClr val="2F4D5D"/>
                </a:solidFill>
              </a:rPr>
              <a:t>that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reveals</a:t>
            </a:r>
            <a:r>
              <a:rPr lang="nl-BE" sz="2000" dirty="0">
                <a:solidFill>
                  <a:srgbClr val="2F4D5D"/>
                </a:solidFill>
              </a:rPr>
              <a:t> a </a:t>
            </a:r>
            <a:r>
              <a:rPr lang="nl-BE" sz="2000" dirty="0" err="1">
                <a:solidFill>
                  <a:srgbClr val="2F4D5D"/>
                </a:solidFill>
              </a:rPr>
              <a:t>general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mechanism</a:t>
            </a:r>
            <a:r>
              <a:rPr lang="nl-BE" sz="2000" dirty="0">
                <a:solidFill>
                  <a:srgbClr val="2F4D5D"/>
                </a:solidFill>
              </a:rPr>
              <a:t> of </a:t>
            </a:r>
            <a:r>
              <a:rPr lang="nl-BE" sz="2000" dirty="0" err="1">
                <a:solidFill>
                  <a:srgbClr val="2F4D5D"/>
                </a:solidFill>
              </a:rPr>
              <a:t>toxicity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can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be</a:t>
            </a:r>
            <a:r>
              <a:rPr lang="nl-BE" sz="2000" dirty="0">
                <a:solidFill>
                  <a:srgbClr val="2F4D5D"/>
                </a:solidFill>
              </a:rPr>
              <a:t> a basis </a:t>
            </a:r>
            <a:r>
              <a:rPr lang="nl-BE" sz="2000" dirty="0" err="1">
                <a:solidFill>
                  <a:srgbClr val="2F4D5D"/>
                </a:solidFill>
              </a:rPr>
              <a:t>for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further</a:t>
            </a:r>
            <a:r>
              <a:rPr lang="nl-BE" sz="2000" dirty="0">
                <a:solidFill>
                  <a:srgbClr val="2F4D5D"/>
                </a:solidFill>
              </a:rPr>
              <a:t> assessment.</a:t>
            </a:r>
          </a:p>
          <a:p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>
                <a:solidFill>
                  <a:srgbClr val="2F4D5D"/>
                </a:solidFill>
              </a:rPr>
              <a:t>“</a:t>
            </a:r>
            <a:r>
              <a:rPr lang="nl-BE" sz="2000" b="1" dirty="0" err="1">
                <a:solidFill>
                  <a:srgbClr val="2F4D5D"/>
                </a:solidFill>
              </a:rPr>
              <a:t>elementary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toxicity</a:t>
            </a:r>
            <a:r>
              <a:rPr lang="nl-BE" sz="2000" dirty="0">
                <a:solidFill>
                  <a:srgbClr val="2F4D5D"/>
                </a:solidFill>
              </a:rPr>
              <a:t>”: </a:t>
            </a:r>
            <a:r>
              <a:rPr lang="nl-BE" sz="2000" dirty="0" err="1">
                <a:solidFill>
                  <a:srgbClr val="2F4D5D"/>
                </a:solidFill>
              </a:rPr>
              <a:t>the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ability</a:t>
            </a:r>
            <a:r>
              <a:rPr lang="nl-BE" sz="2000" dirty="0">
                <a:solidFill>
                  <a:srgbClr val="2F4D5D"/>
                </a:solidFill>
              </a:rPr>
              <a:t> of a compound </a:t>
            </a:r>
            <a:r>
              <a:rPr lang="nl-BE" sz="2000" dirty="0" err="1">
                <a:solidFill>
                  <a:srgbClr val="2F4D5D"/>
                </a:solidFill>
              </a:rPr>
              <a:t>to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cause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death</a:t>
            </a:r>
            <a:r>
              <a:rPr lang="nl-BE" sz="2000" dirty="0">
                <a:solidFill>
                  <a:srgbClr val="2F4D5D"/>
                </a:solidFill>
              </a:rPr>
              <a:t> as a </a:t>
            </a:r>
            <a:r>
              <a:rPr lang="nl-BE" sz="2000" dirty="0" err="1">
                <a:solidFill>
                  <a:srgbClr val="2F4D5D"/>
                </a:solidFill>
              </a:rPr>
              <a:t>consequence</a:t>
            </a:r>
            <a:r>
              <a:rPr lang="nl-BE" sz="2000" dirty="0">
                <a:solidFill>
                  <a:srgbClr val="2F4D5D"/>
                </a:solidFill>
              </a:rPr>
              <a:t> of </a:t>
            </a:r>
            <a:r>
              <a:rPr lang="nl-BE" sz="2000" dirty="0" err="1">
                <a:solidFill>
                  <a:srgbClr val="2F4D5D"/>
                </a:solidFill>
              </a:rPr>
              <a:t>damage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to</a:t>
            </a:r>
            <a:r>
              <a:rPr lang="nl-BE" sz="2000" dirty="0">
                <a:solidFill>
                  <a:srgbClr val="2F4D5D"/>
                </a:solidFill>
              </a:rPr>
              <a:t> basic </a:t>
            </a:r>
            <a:r>
              <a:rPr lang="nl-BE" sz="2000" dirty="0" err="1">
                <a:solidFill>
                  <a:srgbClr val="2F4D5D"/>
                </a:solidFill>
              </a:rPr>
              <a:t>cellular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functions</a:t>
            </a:r>
            <a:r>
              <a:rPr lang="nl-BE" sz="2000" dirty="0">
                <a:solidFill>
                  <a:srgbClr val="2F4D5D"/>
                </a:solidFill>
              </a:rPr>
              <a:t>. </a:t>
            </a:r>
          </a:p>
          <a:p>
            <a:endParaRPr lang="nl-BE" sz="2000" dirty="0">
              <a:solidFill>
                <a:srgbClr val="2F4D5D"/>
              </a:solidFill>
            </a:endParaRPr>
          </a:p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Experimental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observation</a:t>
            </a:r>
            <a:r>
              <a:rPr lang="nl-BE" sz="2000" b="1" dirty="0">
                <a:solidFill>
                  <a:srgbClr val="2F4D5D"/>
                </a:solidFill>
              </a:rPr>
              <a:t>: </a:t>
            </a:r>
          </a:p>
          <a:p>
            <a:pPr algn="ctr"/>
            <a:r>
              <a:rPr lang="en-US" sz="2000" dirty="0">
                <a:solidFill>
                  <a:srgbClr val="2F4D5D"/>
                </a:solidFill>
              </a:rPr>
              <a:t>“The data obtained from basal toxicity studies have been found to be in good correlation with acute toxicity in animals and humans”</a:t>
            </a: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489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11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Genotoxicity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 err="1"/>
              <a:t>Describes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ability</a:t>
            </a:r>
            <a:r>
              <a:rPr lang="nl-BE" sz="2000" dirty="0"/>
              <a:t> of a </a:t>
            </a:r>
            <a:r>
              <a:rPr lang="nl-BE" sz="2000" dirty="0" err="1"/>
              <a:t>chemical</a:t>
            </a:r>
            <a:r>
              <a:rPr lang="nl-BE" sz="2000" dirty="0"/>
              <a:t> test agent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induce</a:t>
            </a:r>
            <a:r>
              <a:rPr lang="nl-BE" sz="2000" dirty="0"/>
              <a:t> DNA </a:t>
            </a:r>
            <a:r>
              <a:rPr lang="nl-BE" sz="2000" dirty="0" err="1"/>
              <a:t>damage</a:t>
            </a: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2708186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A9DF7-0F9D-4549-B4E3-66F98F66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rial"/>
                <a:cs typeface="Arial"/>
              </a:rPr>
              <a:t>Parameters </a:t>
            </a:r>
            <a:r>
              <a:rPr lang="nl-NL" dirty="0" err="1">
                <a:latin typeface="Arial"/>
                <a:cs typeface="Arial"/>
              </a:rPr>
              <a:t>influcencing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toxicity</a:t>
            </a:r>
            <a:endParaRPr lang="nl-NL" dirty="0" err="1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765C0FE-D1DD-43F6-A1E8-FF2D7256F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63340FA-5B57-4924-A4D1-10B8E5D1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4B25947-9FBD-4735-9AE1-ED393740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5275FCF6-597C-42C7-8DFD-B54FDE863E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8EE963F9-2796-4544-B389-0EF584315B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103729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13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>
                <a:latin typeface="Arial"/>
                <a:cs typeface="Arial"/>
              </a:rPr>
              <a:t>Dose</a:t>
            </a:r>
            <a:r>
              <a:rPr lang="nl-BE" dirty="0">
                <a:latin typeface="Arial"/>
                <a:cs typeface="Arial"/>
              </a:rPr>
              <a:t> </a:t>
            </a:r>
            <a:r>
              <a:rPr lang="nl-BE" dirty="0" err="1">
                <a:latin typeface="Arial"/>
                <a:cs typeface="Arial"/>
              </a:rPr>
              <a:t>dependence</a:t>
            </a:r>
            <a:endParaRPr lang="nl-BE" dirty="0" err="1">
              <a:cs typeface="Arial"/>
            </a:endParaRPr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sz="2000" dirty="0" err="1">
                <a:latin typeface="Arial"/>
                <a:cs typeface="Arial"/>
              </a:rPr>
              <a:t>Not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dependent</a:t>
            </a:r>
            <a:r>
              <a:rPr lang="nl-BE" sz="2000" dirty="0">
                <a:latin typeface="Arial"/>
                <a:cs typeface="Arial"/>
              </a:rPr>
              <a:t> on </a:t>
            </a:r>
            <a:r>
              <a:rPr lang="nl-BE" sz="2000" dirty="0" err="1">
                <a:latin typeface="Arial"/>
                <a:cs typeface="Arial"/>
              </a:rPr>
              <a:t>mass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dose</a:t>
            </a:r>
            <a:endParaRPr lang="nl-BE" sz="2000" dirty="0" err="1">
              <a:cs typeface="Arial"/>
            </a:endParaRPr>
          </a:p>
          <a:p>
            <a:r>
              <a:rPr lang="nl-BE" sz="2000" dirty="0">
                <a:latin typeface="Arial"/>
                <a:cs typeface="Arial"/>
              </a:rPr>
              <a:t>Surface is </a:t>
            </a:r>
            <a:r>
              <a:rPr lang="nl-BE" sz="2000" dirty="0" err="1">
                <a:latin typeface="Arial"/>
                <a:cs typeface="Arial"/>
              </a:rPr>
              <a:t>reactive</a:t>
            </a:r>
            <a:r>
              <a:rPr lang="nl-BE" sz="2000" dirty="0">
                <a:latin typeface="Arial"/>
                <a:cs typeface="Arial"/>
              </a:rPr>
              <a:t>, </a:t>
            </a:r>
            <a:r>
              <a:rPr lang="nl-BE" sz="2000" dirty="0" err="1">
                <a:latin typeface="Arial"/>
                <a:cs typeface="Arial"/>
              </a:rPr>
              <a:t>so</a:t>
            </a:r>
            <a:r>
              <a:rPr lang="nl-BE" sz="2000" dirty="0">
                <a:latin typeface="Arial"/>
                <a:cs typeface="Arial"/>
              </a:rPr>
              <a:t> small </a:t>
            </a:r>
            <a:r>
              <a:rPr lang="nl-BE" sz="2000" dirty="0" err="1">
                <a:latin typeface="Arial"/>
                <a:cs typeface="Arial"/>
              </a:rPr>
              <a:t>particles</a:t>
            </a:r>
            <a:r>
              <a:rPr lang="nl-BE" sz="2000" dirty="0">
                <a:latin typeface="Arial"/>
                <a:cs typeface="Arial"/>
              </a:rPr>
              <a:t> at a low </a:t>
            </a:r>
            <a:r>
              <a:rPr lang="nl-BE" sz="2000" dirty="0" err="1">
                <a:latin typeface="Arial"/>
                <a:cs typeface="Arial"/>
              </a:rPr>
              <a:t>mass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dose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can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be</a:t>
            </a:r>
            <a:r>
              <a:rPr lang="nl-BE" sz="2000" dirty="0">
                <a:latin typeface="Arial"/>
                <a:cs typeface="Arial"/>
              </a:rPr>
              <a:t> as </a:t>
            </a:r>
            <a:r>
              <a:rPr lang="nl-BE" sz="2000" dirty="0" err="1">
                <a:latin typeface="Arial"/>
                <a:cs typeface="Arial"/>
              </a:rPr>
              <a:t>toxic</a:t>
            </a:r>
            <a:r>
              <a:rPr lang="nl-BE" sz="2000" dirty="0">
                <a:latin typeface="Arial"/>
                <a:cs typeface="Arial"/>
              </a:rPr>
              <a:t> al </a:t>
            </a:r>
            <a:r>
              <a:rPr lang="nl-BE" sz="2000" dirty="0" err="1">
                <a:latin typeface="Arial"/>
                <a:cs typeface="Arial"/>
              </a:rPr>
              <a:t>larger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particles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with</a:t>
            </a:r>
            <a:r>
              <a:rPr lang="nl-BE" sz="2000" dirty="0">
                <a:latin typeface="Arial"/>
                <a:cs typeface="Arial"/>
              </a:rPr>
              <a:t> a </a:t>
            </a:r>
            <a:r>
              <a:rPr lang="nl-BE" sz="2000" dirty="0" err="1">
                <a:latin typeface="Arial"/>
                <a:cs typeface="Arial"/>
              </a:rPr>
              <a:t>higer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mass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dose</a:t>
            </a:r>
          </a:p>
          <a:p>
            <a:r>
              <a:rPr lang="nl-BE" sz="2000" dirty="0">
                <a:latin typeface="Arial"/>
                <a:cs typeface="Arial"/>
              </a:rPr>
              <a:t>Surface </a:t>
            </a:r>
            <a:r>
              <a:rPr lang="nl-BE" sz="2000" dirty="0" err="1">
                <a:latin typeface="Arial"/>
                <a:cs typeface="Arial"/>
              </a:rPr>
              <a:t>dose</a:t>
            </a:r>
            <a:r>
              <a:rPr lang="nl-BE" sz="2000" dirty="0">
                <a:latin typeface="Arial"/>
                <a:cs typeface="Arial"/>
              </a:rPr>
              <a:t> is </a:t>
            </a:r>
            <a:r>
              <a:rPr lang="nl-BE" sz="2000" dirty="0" err="1">
                <a:latin typeface="Arial"/>
                <a:cs typeface="Arial"/>
              </a:rPr>
              <a:t>what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makes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influences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the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toxicity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420403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A23FDA8-8B91-4851-BFB1-DD9B78957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Arial"/>
                <a:cs typeface="Arial"/>
              </a:rPr>
              <a:t>Large </a:t>
            </a:r>
            <a:r>
              <a:rPr lang="nl-NL" dirty="0" err="1">
                <a:latin typeface="Arial"/>
                <a:cs typeface="Arial"/>
              </a:rPr>
              <a:t>concentration</a:t>
            </a:r>
            <a:r>
              <a:rPr lang="nl-NL" dirty="0">
                <a:latin typeface="Arial"/>
                <a:cs typeface="Arial"/>
              </a:rPr>
              <a:t> --&gt; </a:t>
            </a:r>
            <a:r>
              <a:rPr lang="nl-NL" dirty="0" err="1">
                <a:latin typeface="Arial"/>
                <a:cs typeface="Arial"/>
              </a:rPr>
              <a:t>aggregation</a:t>
            </a:r>
            <a:r>
              <a:rPr lang="nl-NL" dirty="0">
                <a:latin typeface="Arial"/>
                <a:cs typeface="Arial"/>
              </a:rPr>
              <a:t> of </a:t>
            </a:r>
            <a:r>
              <a:rPr lang="nl-NL" dirty="0" err="1">
                <a:latin typeface="Arial"/>
                <a:cs typeface="Arial"/>
              </a:rPr>
              <a:t>particles</a:t>
            </a:r>
          </a:p>
          <a:p>
            <a:r>
              <a:rPr lang="nl-NL" dirty="0" err="1">
                <a:latin typeface="Arial"/>
                <a:cs typeface="Arial"/>
              </a:rPr>
              <a:t>Larger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particles</a:t>
            </a:r>
            <a:r>
              <a:rPr lang="nl-NL" dirty="0">
                <a:latin typeface="Arial"/>
                <a:cs typeface="Arial"/>
              </a:rPr>
              <a:t>, </a:t>
            </a:r>
            <a:r>
              <a:rPr lang="nl-NL" dirty="0" err="1">
                <a:latin typeface="Arial"/>
                <a:cs typeface="Arial"/>
              </a:rPr>
              <a:t>less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surface</a:t>
            </a:r>
            <a:r>
              <a:rPr lang="nl-NL" dirty="0">
                <a:latin typeface="Arial"/>
                <a:cs typeface="Arial"/>
              </a:rPr>
              <a:t> AND </a:t>
            </a:r>
            <a:r>
              <a:rPr lang="nl-NL" dirty="0" err="1">
                <a:latin typeface="Arial"/>
                <a:cs typeface="Arial"/>
              </a:rPr>
              <a:t>white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bloodcells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can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macrophage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the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aggregates</a:t>
            </a:r>
            <a:endParaRPr lang="nl-NL" dirty="0" err="1">
              <a:cs typeface="Arial"/>
            </a:endParaRPr>
          </a:p>
          <a:p>
            <a:r>
              <a:rPr lang="nl-NL" dirty="0">
                <a:latin typeface="Arial"/>
                <a:cs typeface="Arial"/>
              </a:rPr>
              <a:t>Large </a:t>
            </a:r>
            <a:r>
              <a:rPr lang="nl-NL" dirty="0" err="1">
                <a:latin typeface="Arial"/>
                <a:cs typeface="Arial"/>
              </a:rPr>
              <a:t>concentration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results</a:t>
            </a:r>
            <a:r>
              <a:rPr lang="nl-NL" dirty="0">
                <a:latin typeface="Arial"/>
                <a:cs typeface="Arial"/>
              </a:rPr>
              <a:t> in </a:t>
            </a:r>
            <a:r>
              <a:rPr lang="nl-NL" dirty="0" err="1">
                <a:latin typeface="Arial"/>
                <a:cs typeface="Arial"/>
              </a:rPr>
              <a:t>less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toxicity</a:t>
            </a:r>
            <a:endParaRPr lang="nl-NL" dirty="0" err="1">
              <a:cs typeface="Arial"/>
            </a:endParaRPr>
          </a:p>
          <a:p>
            <a:endParaRPr lang="nl-NL" dirty="0">
              <a:cs typeface="Arial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4BF4704-138D-49F1-B37A-017E77BC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DC5F5CE-E772-438D-AE6A-86414E0B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BD654FC-0EF3-41CA-AC73-0A81742D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Arial"/>
                <a:cs typeface="Arial"/>
              </a:rPr>
              <a:t>Concentration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dependence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623244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FCDAFE0-D654-42D9-8D30-FE908B3DD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7662521" cy="4464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Arial"/>
                <a:cs typeface="Arial"/>
              </a:rPr>
              <a:t>Even for the same substance, a different </a:t>
            </a:r>
            <a:r>
              <a:rPr lang="en-GB" dirty="0" err="1">
                <a:latin typeface="Arial"/>
                <a:cs typeface="Arial"/>
              </a:rPr>
              <a:t>crystaline</a:t>
            </a:r>
            <a:r>
              <a:rPr lang="en-GB" dirty="0">
                <a:latin typeface="Arial"/>
                <a:cs typeface="Arial"/>
              </a:rPr>
              <a:t> structure may influence the toxicity</a:t>
            </a:r>
          </a:p>
          <a:p>
            <a:r>
              <a:rPr lang="en-GB" dirty="0">
                <a:latin typeface="Arial"/>
                <a:cs typeface="Arial"/>
              </a:rPr>
              <a:t>TiO</a:t>
            </a:r>
            <a:r>
              <a:rPr lang="en-GB" baseline="-25000" dirty="0">
                <a:latin typeface="Arial"/>
                <a:cs typeface="Arial"/>
              </a:rPr>
              <a:t>2  </a:t>
            </a:r>
            <a:r>
              <a:rPr lang="en-GB" dirty="0">
                <a:latin typeface="Arial"/>
                <a:cs typeface="Arial"/>
              </a:rPr>
              <a:t>has for instance two different </a:t>
            </a:r>
            <a:r>
              <a:rPr lang="en-GB" dirty="0" err="1">
                <a:latin typeface="Arial"/>
                <a:cs typeface="Arial"/>
              </a:rPr>
              <a:t>structrures</a:t>
            </a:r>
            <a:r>
              <a:rPr lang="en-GB" dirty="0">
                <a:latin typeface="Arial"/>
                <a:cs typeface="Arial"/>
              </a:rPr>
              <a:t>, of which one is toxic, and the other one is nontoxic </a:t>
            </a:r>
            <a:endParaRPr lang="en-GB" baseline="-25000" dirty="0">
              <a:latin typeface="Arial"/>
              <a:cs typeface="Arial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30C2FF5-522B-4C62-BF0E-BED70B5D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18DBE12-C767-4370-B4A0-5321E403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9F0AD50-ACD8-4424-8B5F-418F1E65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Arial"/>
                <a:cs typeface="Arial"/>
              </a:rPr>
              <a:t>Crystaline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structure</a:t>
            </a:r>
            <a:endParaRPr lang="nl-NL" dirty="0" err="1"/>
          </a:p>
        </p:txBody>
      </p:sp>
      <p:pic>
        <p:nvPicPr>
          <p:cNvPr id="6" name="Afbeelding 6" descr="Afbeelding met tekst&#10;&#10;Beschrijving is gegenereerd met zeer hoge betrouwbaarheid">
            <a:extLst>
              <a:ext uri="{FF2B5EF4-FFF2-40B4-BE49-F238E27FC236}">
                <a16:creationId xmlns:a16="http://schemas.microsoft.com/office/drawing/2014/main" id="{FFC349A6-12CD-4CB8-9F3E-2E8841868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438" y="2151715"/>
            <a:ext cx="3749614" cy="321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94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CD9C7FC-FC06-4374-A1C7-C9C35F1BE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Arial"/>
                <a:cs typeface="Arial"/>
              </a:rPr>
              <a:t>Long fibers are more </a:t>
            </a:r>
            <a:r>
              <a:rPr lang="nl-NL" dirty="0" err="1">
                <a:latin typeface="Arial"/>
                <a:cs typeface="Arial"/>
              </a:rPr>
              <a:t>toxic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than</a:t>
            </a:r>
            <a:r>
              <a:rPr lang="nl-NL" dirty="0">
                <a:latin typeface="Arial"/>
                <a:cs typeface="Arial"/>
              </a:rPr>
              <a:t> short </a:t>
            </a:r>
            <a:r>
              <a:rPr lang="nl-NL" dirty="0" err="1">
                <a:latin typeface="Arial"/>
                <a:cs typeface="Arial"/>
              </a:rPr>
              <a:t>ones</a:t>
            </a:r>
            <a:endParaRPr lang="nl-NL" dirty="0" err="1">
              <a:cs typeface="Arial" charset="0"/>
            </a:endParaRPr>
          </a:p>
          <a:p>
            <a:r>
              <a:rPr lang="nl-NL" dirty="0" err="1">
                <a:latin typeface="Arial"/>
                <a:cs typeface="Arial"/>
              </a:rPr>
              <a:t>Stay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longer</a:t>
            </a:r>
            <a:r>
              <a:rPr lang="nl-NL" dirty="0">
                <a:latin typeface="Arial"/>
                <a:cs typeface="Arial"/>
              </a:rPr>
              <a:t> in </a:t>
            </a:r>
            <a:r>
              <a:rPr lang="nl-NL" dirty="0" err="1">
                <a:latin typeface="Arial"/>
                <a:cs typeface="Arial"/>
              </a:rPr>
              <a:t>the</a:t>
            </a:r>
            <a:r>
              <a:rPr lang="nl-NL" dirty="0">
                <a:latin typeface="Arial"/>
                <a:cs typeface="Arial"/>
              </a:rPr>
              <a:t> body (81% </a:t>
            </a:r>
            <a:r>
              <a:rPr lang="nl-NL" dirty="0" err="1">
                <a:latin typeface="Arial"/>
                <a:cs typeface="Arial"/>
              </a:rPr>
              <a:t>after</a:t>
            </a:r>
            <a:r>
              <a:rPr lang="nl-NL" dirty="0">
                <a:latin typeface="Arial"/>
                <a:cs typeface="Arial"/>
              </a:rPr>
              <a:t> 60 </a:t>
            </a:r>
            <a:r>
              <a:rPr lang="nl-NL" dirty="0" err="1">
                <a:latin typeface="Arial"/>
                <a:cs typeface="Arial"/>
              </a:rPr>
              <a:t>days</a:t>
            </a:r>
            <a:r>
              <a:rPr lang="nl-NL" dirty="0">
                <a:latin typeface="Arial"/>
                <a:cs typeface="Arial"/>
              </a:rPr>
              <a:t>)</a:t>
            </a:r>
          </a:p>
          <a:p>
            <a:r>
              <a:rPr lang="nl-NL" dirty="0">
                <a:latin typeface="Arial"/>
                <a:cs typeface="Arial"/>
              </a:rPr>
              <a:t>Carbon nanotubes </a:t>
            </a:r>
            <a:r>
              <a:rPr lang="nl-NL" dirty="0" err="1">
                <a:latin typeface="Arial"/>
                <a:cs typeface="Arial"/>
              </a:rPr>
              <a:t>can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be</a:t>
            </a:r>
            <a:r>
              <a:rPr lang="nl-NL" dirty="0">
                <a:latin typeface="Arial"/>
                <a:cs typeface="Arial"/>
              </a:rPr>
              <a:t> </a:t>
            </a:r>
            <a:r>
              <a:rPr lang="nl-NL" dirty="0" err="1">
                <a:latin typeface="Arial"/>
                <a:cs typeface="Arial"/>
              </a:rPr>
              <a:t>very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toxic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D0B3870-0B8D-4CA7-860A-9D56EB7A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950DF76-99D2-40CB-A88F-ECF57CE1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9B92165-5C9D-4BF0-92C6-267065DC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rial"/>
                <a:cs typeface="Arial"/>
              </a:rPr>
              <a:t>Aspect ratio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3617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1D154430-BEF3-4E06-8F0F-0103FC5AE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nl-NL" dirty="0">
              <a:cs typeface="Arial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675B85F-3EDA-4A13-B39F-123D1714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6FD602-DA2B-4444-9055-A8FA61CA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FC96F9B-0EAB-4D46-8ACB-5E9AB3D6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rial"/>
                <a:cs typeface="Arial"/>
              </a:rPr>
              <a:t>Carbon nanotubes </a:t>
            </a:r>
            <a:r>
              <a:rPr lang="nl-NL" dirty="0" err="1">
                <a:latin typeface="Arial"/>
                <a:cs typeface="Arial"/>
              </a:rPr>
              <a:t>toxicity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2378055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21A5729-C616-4F93-8B09-C92FF8EDF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>
                <a:latin typeface="Arial"/>
                <a:cs typeface="Arial"/>
              </a:rPr>
              <a:t>When</a:t>
            </a:r>
            <a:r>
              <a:rPr lang="nl-NL" dirty="0">
                <a:latin typeface="Arial"/>
                <a:cs typeface="Arial"/>
              </a:rPr>
              <a:t> first </a:t>
            </a:r>
            <a:r>
              <a:rPr lang="nl-NL" dirty="0" err="1">
                <a:latin typeface="Arial"/>
                <a:cs typeface="Arial"/>
              </a:rPr>
              <a:t>exposed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</a:t>
            </a:r>
            <a:r>
              <a:rPr lang="nl-NL" dirty="0">
                <a:latin typeface="Arial"/>
                <a:cs typeface="Arial"/>
              </a:rPr>
              <a:t> low doses of </a:t>
            </a:r>
            <a:r>
              <a:rPr lang="nl-NL" dirty="0" err="1">
                <a:latin typeface="Arial"/>
                <a:cs typeface="Arial"/>
              </a:rPr>
              <a:t>toxic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nanoparticles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for</a:t>
            </a:r>
            <a:r>
              <a:rPr lang="nl-NL" dirty="0">
                <a:latin typeface="Arial"/>
                <a:cs typeface="Arial"/>
              </a:rPr>
              <a:t> a </a:t>
            </a:r>
            <a:r>
              <a:rPr lang="nl-NL" dirty="0" err="1">
                <a:latin typeface="Arial"/>
                <a:cs typeface="Arial"/>
              </a:rPr>
              <a:t>period</a:t>
            </a:r>
            <a:r>
              <a:rPr lang="nl-NL" dirty="0">
                <a:latin typeface="Arial"/>
                <a:cs typeface="Arial"/>
              </a:rPr>
              <a:t> of time, </a:t>
            </a:r>
            <a:r>
              <a:rPr lang="nl-NL" dirty="0" err="1">
                <a:latin typeface="Arial"/>
                <a:cs typeface="Arial"/>
              </a:rPr>
              <a:t>there</a:t>
            </a:r>
            <a:r>
              <a:rPr lang="nl-NL" dirty="0">
                <a:latin typeface="Arial"/>
                <a:cs typeface="Arial"/>
              </a:rPr>
              <a:t> is </a:t>
            </a:r>
            <a:r>
              <a:rPr lang="nl-NL" dirty="0" err="1">
                <a:latin typeface="Arial"/>
                <a:cs typeface="Arial"/>
              </a:rPr>
              <a:t>not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such</a:t>
            </a:r>
            <a:r>
              <a:rPr lang="nl-NL" dirty="0">
                <a:latin typeface="Arial"/>
                <a:cs typeface="Arial"/>
              </a:rPr>
              <a:t> a heavy </a:t>
            </a:r>
            <a:r>
              <a:rPr lang="nl-NL" dirty="0" err="1">
                <a:latin typeface="Arial"/>
                <a:cs typeface="Arial"/>
              </a:rPr>
              <a:t>reaction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</a:t>
            </a:r>
            <a:r>
              <a:rPr lang="nl-NL" dirty="0">
                <a:latin typeface="Arial"/>
                <a:cs typeface="Arial"/>
              </a:rPr>
              <a:t> a high </a:t>
            </a:r>
            <a:r>
              <a:rPr lang="nl-NL" dirty="0" err="1">
                <a:latin typeface="Arial"/>
                <a:cs typeface="Arial"/>
              </a:rPr>
              <a:t>dose</a:t>
            </a:r>
          </a:p>
          <a:p>
            <a:r>
              <a:rPr lang="nl-NL" dirty="0" err="1">
                <a:latin typeface="Arial"/>
                <a:cs typeface="Arial"/>
              </a:rPr>
              <a:t>Habituation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the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nanoparticles</a:t>
            </a:r>
          </a:p>
          <a:p>
            <a:r>
              <a:rPr lang="nl-NL" dirty="0">
                <a:latin typeface="Arial"/>
                <a:cs typeface="Arial"/>
              </a:rPr>
              <a:t>White </a:t>
            </a:r>
            <a:r>
              <a:rPr lang="nl-NL" dirty="0" err="1">
                <a:latin typeface="Arial"/>
                <a:cs typeface="Arial"/>
              </a:rPr>
              <a:t>bloodcells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fight</a:t>
            </a:r>
            <a:r>
              <a:rPr lang="nl-NL" dirty="0">
                <a:latin typeface="Arial"/>
                <a:cs typeface="Arial"/>
              </a:rPr>
              <a:t> more </a:t>
            </a:r>
            <a:r>
              <a:rPr lang="nl-NL" dirty="0" err="1">
                <a:latin typeface="Arial"/>
                <a:cs typeface="Arial"/>
              </a:rPr>
              <a:t>effectively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against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the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nanoparticles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6916B37-3C8E-4EC9-8FE4-8DD48176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3EA7261-D7F6-4212-BEDB-9D745C53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658AC8F-95AF-4A4D-8B08-5879153C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Arial"/>
              </a:rPr>
              <a:t>Adaptation </a:t>
            </a:r>
            <a:r>
              <a:rPr lang="nl-NL" dirty="0" err="1">
                <a:cs typeface="Arial"/>
              </a:rPr>
              <a:t>to</a:t>
            </a:r>
            <a:r>
              <a:rPr lang="nl-NL" dirty="0">
                <a:cs typeface="Arial"/>
              </a:rPr>
              <a:t> </a:t>
            </a:r>
            <a:r>
              <a:rPr lang="nl-NL" dirty="0" err="1">
                <a:cs typeface="Arial"/>
              </a:rPr>
              <a:t>nanoparticles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213142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63153C1-6CC0-48A1-8AE3-C32D7E97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3" y="410596"/>
            <a:ext cx="8333999" cy="757800"/>
          </a:xfrm>
        </p:spPr>
        <p:txBody>
          <a:bodyPr/>
          <a:lstStyle/>
          <a:p>
            <a:r>
              <a:rPr lang="nl-BE" dirty="0" err="1"/>
              <a:t>Outline</a:t>
            </a:r>
            <a:endParaRPr lang="nl-BE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9DB00FA-ACEC-471C-A04F-F78D5311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02" y="1243222"/>
            <a:ext cx="8333999" cy="4971147"/>
          </a:xfrm>
        </p:spPr>
        <p:txBody>
          <a:bodyPr>
            <a:normAutofit/>
          </a:bodyPr>
          <a:lstStyle/>
          <a:p>
            <a:endParaRPr lang="nl-BE" dirty="0"/>
          </a:p>
          <a:p>
            <a:r>
              <a:rPr lang="nl-BE" dirty="0" err="1"/>
              <a:t>Introduction</a:t>
            </a:r>
            <a:r>
              <a:rPr lang="nl-BE" dirty="0"/>
              <a:t>: </a:t>
            </a:r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toxicity</a:t>
            </a:r>
            <a:r>
              <a:rPr lang="nl-BE" dirty="0"/>
              <a:t>?</a:t>
            </a:r>
          </a:p>
          <a:p>
            <a:endParaRPr lang="nl-BE" dirty="0"/>
          </a:p>
          <a:p>
            <a:r>
              <a:rPr lang="nl-BE" dirty="0"/>
              <a:t>Parameters </a:t>
            </a:r>
            <a:r>
              <a:rPr lang="nl-BE" dirty="0" err="1"/>
              <a:t>influencing</a:t>
            </a:r>
            <a:r>
              <a:rPr lang="nl-BE" dirty="0"/>
              <a:t> </a:t>
            </a:r>
            <a:r>
              <a:rPr lang="nl-BE" dirty="0" err="1"/>
              <a:t>toxicity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Ways</a:t>
            </a:r>
            <a:r>
              <a:rPr lang="nl-BE" dirty="0"/>
              <a:t> of entry &amp; </a:t>
            </a:r>
            <a:r>
              <a:rPr lang="nl-BE" dirty="0" err="1"/>
              <a:t>translocation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03BF1E8A-EE8F-482B-8B9B-1F699BC7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2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737CD768-E77B-41B3-B812-6842D629316A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</p:spTree>
    <p:extLst>
      <p:ext uri="{BB962C8B-B14F-4D97-AF65-F5344CB8AC3E}">
        <p14:creationId xmlns:p14="http://schemas.microsoft.com/office/powerpoint/2010/main" val="307203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3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nanotoxicity</a:t>
            </a:r>
            <a:r>
              <a:rPr lang="nl-BE" dirty="0"/>
              <a:t>?</a:t>
            </a:r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b="1" dirty="0"/>
              <a:t>= </a:t>
            </a:r>
            <a:r>
              <a:rPr lang="nl-BE" sz="2000" b="1" dirty="0" err="1"/>
              <a:t>study</a:t>
            </a:r>
            <a:r>
              <a:rPr lang="nl-BE" sz="2000" b="1" dirty="0"/>
              <a:t> of </a:t>
            </a:r>
            <a:r>
              <a:rPr lang="nl-BE" sz="2000" b="1" dirty="0" err="1"/>
              <a:t>toxicity</a:t>
            </a:r>
            <a:r>
              <a:rPr lang="nl-BE" sz="2000" b="1" dirty="0"/>
              <a:t> of </a:t>
            </a:r>
            <a:r>
              <a:rPr lang="nl-BE" sz="2000" b="1" dirty="0" err="1"/>
              <a:t>nanomaterials</a:t>
            </a:r>
            <a:endParaRPr lang="nl-BE" sz="2000" b="1" dirty="0"/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/>
              <a:t>Inert </a:t>
            </a:r>
            <a:r>
              <a:rPr lang="nl-BE" sz="2000" dirty="0" err="1"/>
              <a:t>materials</a:t>
            </a:r>
            <a:r>
              <a:rPr lang="nl-BE" sz="2000" dirty="0"/>
              <a:t> </a:t>
            </a:r>
            <a:r>
              <a:rPr lang="nl-BE" sz="2000" dirty="0" err="1"/>
              <a:t>become</a:t>
            </a:r>
            <a:r>
              <a:rPr lang="nl-BE" sz="2000" dirty="0"/>
              <a:t> </a:t>
            </a:r>
            <a:r>
              <a:rPr lang="nl-BE" sz="2000" b="1" dirty="0" err="1"/>
              <a:t>highly</a:t>
            </a:r>
            <a:r>
              <a:rPr lang="nl-BE" sz="2000" b="1" dirty="0"/>
              <a:t> </a:t>
            </a:r>
            <a:r>
              <a:rPr lang="nl-BE" sz="2000" b="1" dirty="0" err="1"/>
              <a:t>active</a:t>
            </a:r>
            <a:r>
              <a:rPr lang="nl-BE" sz="2000" b="1" dirty="0"/>
              <a:t> </a:t>
            </a:r>
            <a:r>
              <a:rPr lang="nl-BE" sz="2000" dirty="0"/>
              <a:t>at </a:t>
            </a:r>
            <a:r>
              <a:rPr lang="nl-BE" sz="2000" dirty="0" err="1"/>
              <a:t>nanodimensions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 err="1"/>
              <a:t>Intended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determine</a:t>
            </a:r>
            <a:r>
              <a:rPr lang="nl-BE" sz="2000" dirty="0"/>
              <a:t> </a:t>
            </a:r>
            <a:r>
              <a:rPr lang="nl-BE" sz="2000" dirty="0" err="1"/>
              <a:t>whether</a:t>
            </a:r>
            <a:r>
              <a:rPr lang="nl-BE" sz="2000" dirty="0"/>
              <a:t> or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what</a:t>
            </a:r>
            <a:r>
              <a:rPr lang="nl-BE" sz="2000" dirty="0"/>
              <a:t> these </a:t>
            </a:r>
            <a:r>
              <a:rPr lang="nl-BE" sz="2000" dirty="0" err="1"/>
              <a:t>properties</a:t>
            </a:r>
            <a:r>
              <a:rPr lang="nl-BE" sz="2000" dirty="0"/>
              <a:t> </a:t>
            </a:r>
            <a:r>
              <a:rPr lang="nl-BE" sz="2000" b="1" dirty="0"/>
              <a:t>pose a </a:t>
            </a:r>
            <a:r>
              <a:rPr lang="nl-BE" sz="2000" b="1" dirty="0" err="1"/>
              <a:t>threat</a:t>
            </a:r>
            <a:endParaRPr lang="nl-BE" sz="2000" b="1" dirty="0"/>
          </a:p>
          <a:p>
            <a:endParaRPr lang="nl-BE" sz="2000" b="1" dirty="0"/>
          </a:p>
          <a:p>
            <a:r>
              <a:rPr lang="nl-BE" sz="2000" dirty="0" err="1"/>
              <a:t>Their</a:t>
            </a:r>
            <a:r>
              <a:rPr lang="nl-BE" sz="2000" dirty="0"/>
              <a:t> most </a:t>
            </a:r>
            <a:r>
              <a:rPr lang="nl-BE" sz="2000" b="1" dirty="0" err="1"/>
              <a:t>attractive</a:t>
            </a:r>
            <a:r>
              <a:rPr lang="nl-BE" sz="2000" b="1" dirty="0"/>
              <a:t> </a:t>
            </a:r>
            <a:r>
              <a:rPr lang="nl-BE" sz="2000" b="1" dirty="0" err="1"/>
              <a:t>properties</a:t>
            </a:r>
            <a:r>
              <a:rPr lang="nl-BE" sz="2000" dirty="0"/>
              <a:t> make </a:t>
            </a:r>
            <a:r>
              <a:rPr lang="nl-BE" sz="2000" dirty="0" err="1"/>
              <a:t>them</a:t>
            </a:r>
            <a:r>
              <a:rPr lang="nl-BE" sz="2000" dirty="0"/>
              <a:t> </a:t>
            </a:r>
            <a:r>
              <a:rPr lang="nl-BE" sz="2000" dirty="0" err="1"/>
              <a:t>also</a:t>
            </a:r>
            <a:r>
              <a:rPr lang="nl-BE" sz="2000" dirty="0"/>
              <a:t> </a:t>
            </a:r>
            <a:r>
              <a:rPr lang="nl-BE" sz="2000" dirty="0" err="1"/>
              <a:t>potentially</a:t>
            </a:r>
            <a:r>
              <a:rPr lang="nl-BE" sz="2000" dirty="0"/>
              <a:t> </a:t>
            </a:r>
            <a:r>
              <a:rPr lang="nl-BE" sz="2000" dirty="0" err="1"/>
              <a:t>toxic</a:t>
            </a:r>
            <a:r>
              <a:rPr lang="nl-BE" sz="2000" dirty="0"/>
              <a:t>.</a:t>
            </a:r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86273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4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Nanoparticles</a:t>
            </a:r>
            <a:r>
              <a:rPr lang="nl-BE" dirty="0"/>
              <a:t> in real life</a:t>
            </a:r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/>
              <a:t>Consumer </a:t>
            </a:r>
            <a:r>
              <a:rPr lang="nl-BE" sz="2000" dirty="0" err="1"/>
              <a:t>products</a:t>
            </a: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pic>
        <p:nvPicPr>
          <p:cNvPr id="1026" name="Picture 2" descr="Afbeeldingsresultaat voor l'oreal revitalift eyes nano">
            <a:extLst>
              <a:ext uri="{FF2B5EF4-FFF2-40B4-BE49-F238E27FC236}">
                <a16:creationId xmlns:a16="http://schemas.microsoft.com/office/drawing/2014/main" id="{1671A521-61B8-4B6B-A1F8-3C049B75A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7" t="22192" r="15522" b="19947"/>
          <a:stretch/>
        </p:blipFill>
        <p:spPr bwMode="auto">
          <a:xfrm>
            <a:off x="1529534" y="3059289"/>
            <a:ext cx="3093156" cy="247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hummer">
            <a:extLst>
              <a:ext uri="{FF2B5EF4-FFF2-40B4-BE49-F238E27FC236}">
                <a16:creationId xmlns:a16="http://schemas.microsoft.com/office/drawing/2014/main" id="{73DA8E4A-C76E-45D6-9ED2-2814A9982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802" y="2961922"/>
            <a:ext cx="451008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140B8421-2CAF-4B25-AE94-ED9B3FE022C0}"/>
              </a:ext>
            </a:extLst>
          </p:cNvPr>
          <p:cNvSpPr txBox="1"/>
          <p:nvPr/>
        </p:nvSpPr>
        <p:spPr>
          <a:xfrm>
            <a:off x="1247779" y="2522049"/>
            <a:ext cx="365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Nanoparticle-baised</a:t>
            </a:r>
            <a:r>
              <a:rPr lang="nl-BE" dirty="0"/>
              <a:t> </a:t>
            </a:r>
            <a:r>
              <a:rPr lang="nl-BE" dirty="0" err="1"/>
              <a:t>cometics</a:t>
            </a:r>
            <a:endParaRPr lang="nl-BE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B53D63C2-A5A4-4531-9575-0A80818C532B}"/>
              </a:ext>
            </a:extLst>
          </p:cNvPr>
          <p:cNvSpPr txBox="1"/>
          <p:nvPr/>
        </p:nvSpPr>
        <p:spPr>
          <a:xfrm>
            <a:off x="7432513" y="2522049"/>
            <a:ext cx="365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Nanocomposite</a:t>
            </a:r>
            <a:r>
              <a:rPr lang="nl-BE" dirty="0"/>
              <a:t> </a:t>
            </a:r>
            <a:r>
              <a:rPr lang="nl-BE" dirty="0" err="1"/>
              <a:t>parts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6943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5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Properties</a:t>
            </a:r>
            <a:r>
              <a:rPr lang="nl-BE" dirty="0"/>
              <a:t> of </a:t>
            </a:r>
            <a:r>
              <a:rPr lang="nl-BE" dirty="0" err="1"/>
              <a:t>nanoscale</a:t>
            </a:r>
            <a:r>
              <a:rPr lang="nl-BE" dirty="0"/>
              <a:t> </a:t>
            </a:r>
            <a:r>
              <a:rPr lang="nl-BE" dirty="0" err="1"/>
              <a:t>materials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 err="1"/>
              <a:t>Their</a:t>
            </a:r>
            <a:r>
              <a:rPr lang="nl-BE" sz="2000" dirty="0"/>
              <a:t> most </a:t>
            </a:r>
            <a:r>
              <a:rPr lang="nl-BE" sz="2000" b="1" dirty="0" err="1"/>
              <a:t>attractive</a:t>
            </a:r>
            <a:r>
              <a:rPr lang="nl-BE" sz="2000" b="1" dirty="0"/>
              <a:t> </a:t>
            </a:r>
            <a:r>
              <a:rPr lang="nl-BE" sz="2000" b="1" dirty="0" err="1"/>
              <a:t>properties</a:t>
            </a:r>
            <a:r>
              <a:rPr lang="nl-BE" sz="2000" dirty="0"/>
              <a:t> make </a:t>
            </a:r>
            <a:r>
              <a:rPr lang="nl-BE" sz="2000" dirty="0" err="1"/>
              <a:t>them</a:t>
            </a:r>
            <a:r>
              <a:rPr lang="nl-BE" sz="2000" dirty="0"/>
              <a:t> </a:t>
            </a:r>
            <a:r>
              <a:rPr lang="nl-BE" sz="2000" dirty="0" err="1"/>
              <a:t>also</a:t>
            </a:r>
            <a:r>
              <a:rPr lang="nl-BE" sz="2000" dirty="0"/>
              <a:t> </a:t>
            </a:r>
            <a:r>
              <a:rPr lang="nl-BE" sz="2000" dirty="0" err="1"/>
              <a:t>potentially</a:t>
            </a:r>
            <a:r>
              <a:rPr lang="nl-BE" sz="2000" dirty="0"/>
              <a:t> </a:t>
            </a:r>
            <a:r>
              <a:rPr lang="nl-BE" sz="2000" dirty="0" err="1"/>
              <a:t>toxic</a:t>
            </a:r>
            <a:r>
              <a:rPr lang="nl-BE" sz="2000" dirty="0"/>
              <a:t>.</a:t>
            </a:r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 err="1"/>
              <a:t>Higher</a:t>
            </a:r>
            <a:r>
              <a:rPr lang="nl-BE" sz="2000" dirty="0"/>
              <a:t> </a:t>
            </a:r>
            <a:r>
              <a:rPr lang="nl-BE" sz="2000" dirty="0" err="1"/>
              <a:t>reactivity</a:t>
            </a:r>
            <a:endParaRPr lang="nl-BE" sz="2000" dirty="0"/>
          </a:p>
          <a:p>
            <a:r>
              <a:rPr lang="nl-BE" sz="2000" dirty="0" err="1"/>
              <a:t>Higher</a:t>
            </a:r>
            <a:r>
              <a:rPr lang="nl-BE" sz="2000" dirty="0"/>
              <a:t> </a:t>
            </a:r>
            <a:r>
              <a:rPr lang="nl-BE" sz="2000" dirty="0" err="1"/>
              <a:t>surface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mass</a:t>
            </a:r>
            <a:r>
              <a:rPr lang="nl-BE" sz="2000" dirty="0"/>
              <a:t> ratio</a:t>
            </a:r>
          </a:p>
          <a:p>
            <a:r>
              <a:rPr lang="nl-BE" sz="2000" dirty="0" err="1"/>
              <a:t>Higher</a:t>
            </a:r>
            <a:r>
              <a:rPr lang="nl-BE" sz="2000" dirty="0"/>
              <a:t> </a:t>
            </a:r>
            <a:r>
              <a:rPr lang="nl-BE" sz="2000" dirty="0" err="1"/>
              <a:t>permeation</a:t>
            </a:r>
            <a:endParaRPr lang="nl-BE" sz="2000" dirty="0"/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139966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6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/>
              <a:t>Exposure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nanoscale</a:t>
            </a:r>
            <a:r>
              <a:rPr lang="nl-BE" dirty="0"/>
              <a:t> </a:t>
            </a:r>
            <a:r>
              <a:rPr lang="nl-BE" dirty="0" err="1"/>
              <a:t>materials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F6652C73-BF51-4D91-98AD-EC4DC42C6201}"/>
              </a:ext>
            </a:extLst>
          </p:cNvPr>
          <p:cNvSpPr/>
          <p:nvPr/>
        </p:nvSpPr>
        <p:spPr>
          <a:xfrm>
            <a:off x="699911" y="1772356"/>
            <a:ext cx="5292516" cy="620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b="1" dirty="0"/>
              <a:t>SHORT-TERM ROUTES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EC0FAB35-27EA-428A-AC16-AF6E5498359F}"/>
              </a:ext>
            </a:extLst>
          </p:cNvPr>
          <p:cNvSpPr/>
          <p:nvPr/>
        </p:nvSpPr>
        <p:spPr>
          <a:xfrm>
            <a:off x="6199575" y="1772356"/>
            <a:ext cx="5292516" cy="620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b="1" dirty="0"/>
              <a:t>LONG-TERM ROUTES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5AEB4CE9-0427-4004-B868-5BA47FEDDC00}"/>
              </a:ext>
            </a:extLst>
          </p:cNvPr>
          <p:cNvSpPr/>
          <p:nvPr/>
        </p:nvSpPr>
        <p:spPr>
          <a:xfrm>
            <a:off x="699911" y="2517422"/>
            <a:ext cx="5292516" cy="26845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err="1">
                <a:solidFill>
                  <a:srgbClr val="2F4D5D"/>
                </a:solidFill>
              </a:rPr>
              <a:t>Inhalation</a:t>
            </a: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Skin contact</a:t>
            </a: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Oral </a:t>
            </a:r>
            <a:r>
              <a:rPr lang="nl-BE" sz="2000" dirty="0" err="1">
                <a:solidFill>
                  <a:srgbClr val="2F4D5D"/>
                </a:solidFill>
              </a:rPr>
              <a:t>ingestion</a:t>
            </a:r>
            <a:endParaRPr lang="nl-BE" sz="2400" dirty="0">
              <a:solidFill>
                <a:srgbClr val="2F4D5D"/>
              </a:solidFill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A7E5FAFD-813C-4E68-8239-075464870DF7}"/>
              </a:ext>
            </a:extLst>
          </p:cNvPr>
          <p:cNvSpPr/>
          <p:nvPr/>
        </p:nvSpPr>
        <p:spPr>
          <a:xfrm>
            <a:off x="6199573" y="2517422"/>
            <a:ext cx="5292516" cy="26845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err="1">
                <a:solidFill>
                  <a:srgbClr val="2F4D5D"/>
                </a:solidFill>
              </a:rPr>
              <a:t>Biodegradation</a:t>
            </a:r>
            <a:r>
              <a:rPr lang="nl-BE" sz="2000" dirty="0">
                <a:solidFill>
                  <a:srgbClr val="2F4D5D"/>
                </a:solidFill>
              </a:rPr>
              <a:t> issues</a:t>
            </a:r>
          </a:p>
        </p:txBody>
      </p:sp>
    </p:spTree>
    <p:extLst>
      <p:ext uri="{BB962C8B-B14F-4D97-AF65-F5344CB8AC3E}">
        <p14:creationId xmlns:p14="http://schemas.microsoft.com/office/powerpoint/2010/main" val="228760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7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/>
              <a:t>Tests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toxicity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b="1" dirty="0" err="1"/>
              <a:t>Measurement</a:t>
            </a:r>
            <a:r>
              <a:rPr lang="nl-BE" sz="2000" b="1" dirty="0"/>
              <a:t> parameters:</a:t>
            </a:r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BE28EEE1-DA8B-4BAC-BFA8-2E6178196BDE}"/>
              </a:ext>
            </a:extLst>
          </p:cNvPr>
          <p:cNvSpPr/>
          <p:nvPr/>
        </p:nvSpPr>
        <p:spPr>
          <a:xfrm>
            <a:off x="1004711" y="2246489"/>
            <a:ext cx="4730045" cy="1478844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duration</a:t>
            </a:r>
            <a:r>
              <a:rPr lang="nl-BE" sz="2000" b="1" dirty="0">
                <a:solidFill>
                  <a:srgbClr val="2F4D5D"/>
                </a:solidFill>
              </a:rPr>
              <a:t> &amp; route</a:t>
            </a: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of exposure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31731E15-2006-410A-A829-55CCA84D8285}"/>
              </a:ext>
            </a:extLst>
          </p:cNvPr>
          <p:cNvSpPr/>
          <p:nvPr/>
        </p:nvSpPr>
        <p:spPr>
          <a:xfrm>
            <a:off x="6457244" y="2246489"/>
            <a:ext cx="4730045" cy="1478844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dosage</a:t>
            </a:r>
            <a:r>
              <a:rPr lang="nl-BE" sz="2000" b="1" dirty="0">
                <a:solidFill>
                  <a:srgbClr val="2F4D5D"/>
                </a:solidFill>
              </a:rPr>
              <a:t> &amp; </a:t>
            </a:r>
            <a:r>
              <a:rPr lang="nl-BE" sz="2000" b="1" dirty="0" err="1">
                <a:solidFill>
                  <a:srgbClr val="2F4D5D"/>
                </a:solidFill>
              </a:rPr>
              <a:t>composition</a:t>
            </a:r>
            <a:endParaRPr lang="nl-BE" sz="2000" b="1" dirty="0">
              <a:solidFill>
                <a:srgbClr val="2F4D5D"/>
              </a:solidFill>
            </a:endParaRP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of test </a:t>
            </a:r>
            <a:r>
              <a:rPr lang="nl-BE" sz="2000" dirty="0" err="1">
                <a:solidFill>
                  <a:srgbClr val="2F4D5D"/>
                </a:solidFill>
              </a:rPr>
              <a:t>material</a:t>
            </a:r>
            <a:endParaRPr lang="nl-BE" sz="2000" dirty="0">
              <a:solidFill>
                <a:srgbClr val="2F4D5D"/>
              </a:solidFill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8D70946D-FAC8-48F3-B7F3-98B3A3E66912}"/>
              </a:ext>
            </a:extLst>
          </p:cNvPr>
          <p:cNvSpPr/>
          <p:nvPr/>
        </p:nvSpPr>
        <p:spPr>
          <a:xfrm>
            <a:off x="1004710" y="3825505"/>
            <a:ext cx="4730045" cy="1478844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reference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material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need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to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be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provided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to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compare</a:t>
            </a:r>
            <a:endParaRPr lang="nl-BE" sz="2000" dirty="0">
              <a:solidFill>
                <a:srgbClr val="2F4D5D"/>
              </a:solidFill>
            </a:endParaRP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0C83F8E2-488F-4448-BF98-0713B990EEC8}"/>
              </a:ext>
            </a:extLst>
          </p:cNvPr>
          <p:cNvSpPr/>
          <p:nvPr/>
        </p:nvSpPr>
        <p:spPr>
          <a:xfrm>
            <a:off x="6457243" y="3825505"/>
            <a:ext cx="4730045" cy="1478844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err="1">
                <a:solidFill>
                  <a:srgbClr val="2F4D5D"/>
                </a:solidFill>
              </a:rPr>
              <a:t>what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biological</a:t>
            </a:r>
            <a:r>
              <a:rPr lang="nl-BE" sz="2000" b="1" dirty="0">
                <a:solidFill>
                  <a:srgbClr val="2F4D5D"/>
                </a:solidFill>
              </a:rPr>
              <a:t> environment </a:t>
            </a:r>
            <a:r>
              <a:rPr lang="nl-BE" sz="2000" dirty="0">
                <a:solidFill>
                  <a:srgbClr val="2F4D5D"/>
                </a:solidFill>
              </a:rPr>
              <a:t>is </a:t>
            </a:r>
            <a:r>
              <a:rPr lang="nl-BE" sz="2000" dirty="0" err="1">
                <a:solidFill>
                  <a:srgbClr val="2F4D5D"/>
                </a:solidFill>
              </a:rPr>
              <a:t>used</a:t>
            </a:r>
            <a:r>
              <a:rPr lang="nl-BE" sz="2000" dirty="0">
                <a:solidFill>
                  <a:srgbClr val="2F4D5D"/>
                </a:solidFill>
              </a:rPr>
              <a:t>?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1A0F02A-E4D8-4D27-8CB4-A35CC4FC93AF}"/>
              </a:ext>
            </a:extLst>
          </p:cNvPr>
          <p:cNvSpPr txBox="1"/>
          <p:nvPr/>
        </p:nvSpPr>
        <p:spPr>
          <a:xfrm>
            <a:off x="1004710" y="5452533"/>
            <a:ext cx="10182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/>
              <a:t>Response</a:t>
            </a:r>
            <a:r>
              <a:rPr lang="nl-BE" sz="2000" dirty="0"/>
              <a:t> of </a:t>
            </a:r>
            <a:r>
              <a:rPr lang="nl-BE" sz="2000" dirty="0" err="1"/>
              <a:t>biological</a:t>
            </a:r>
            <a:r>
              <a:rPr lang="nl-BE" sz="2000" dirty="0"/>
              <a:t> environment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nanoparticles</a:t>
            </a:r>
            <a:r>
              <a:rPr lang="nl-BE" sz="2000" dirty="0"/>
              <a:t> </a:t>
            </a:r>
            <a:r>
              <a:rPr lang="nl-BE" sz="2000" dirty="0" err="1"/>
              <a:t>can</a:t>
            </a:r>
            <a:r>
              <a:rPr lang="nl-BE" sz="2000" dirty="0"/>
              <a:t> </a:t>
            </a:r>
            <a:r>
              <a:rPr lang="nl-BE" sz="2000" b="1" dirty="0" err="1"/>
              <a:t>extremely</a:t>
            </a:r>
            <a:r>
              <a:rPr lang="nl-BE" sz="2000" b="1" dirty="0"/>
              <a:t> </a:t>
            </a:r>
            <a:r>
              <a:rPr lang="nl-BE" sz="2000" b="1" dirty="0" err="1"/>
              <a:t>vary</a:t>
            </a:r>
            <a:r>
              <a:rPr lang="nl-BE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0405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F8B8895-C953-4044-8BA5-B8599960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75505"/>
            <a:ext cx="11041200" cy="1152000"/>
          </a:xfrm>
        </p:spPr>
        <p:txBody>
          <a:bodyPr/>
          <a:lstStyle/>
          <a:p>
            <a:r>
              <a:rPr lang="en-US" dirty="0"/>
              <a:t>Areas studied for nanotoxicity 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A9E4844C-1727-42EB-985E-8B50A5B591A4}"/>
              </a:ext>
            </a:extLst>
          </p:cNvPr>
          <p:cNvSpPr/>
          <p:nvPr/>
        </p:nvSpPr>
        <p:spPr>
          <a:xfrm>
            <a:off x="725214" y="1786758"/>
            <a:ext cx="4813738" cy="1642242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Characterization</a:t>
            </a:r>
            <a:endParaRPr lang="nl-BE" sz="2000" b="1" dirty="0">
              <a:solidFill>
                <a:srgbClr val="2F4D5D"/>
              </a:solidFill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E3E6D789-558F-4908-BD82-4B37B7CCF592}"/>
              </a:ext>
            </a:extLst>
          </p:cNvPr>
          <p:cNvSpPr/>
          <p:nvPr/>
        </p:nvSpPr>
        <p:spPr>
          <a:xfrm>
            <a:off x="6096000" y="1786758"/>
            <a:ext cx="4813738" cy="1642242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rgbClr val="2F4D5D"/>
                </a:solidFill>
              </a:rPr>
              <a:t>In Vitro </a:t>
            </a:r>
            <a:r>
              <a:rPr lang="nl-BE" sz="2000" b="1" dirty="0" err="1">
                <a:solidFill>
                  <a:srgbClr val="2F4D5D"/>
                </a:solidFill>
              </a:rPr>
              <a:t>Toxicity</a:t>
            </a:r>
            <a:endParaRPr lang="nl-BE" sz="2000" b="1" dirty="0">
              <a:solidFill>
                <a:srgbClr val="2F4D5D"/>
              </a:solidFill>
            </a:endParaRPr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54C879F0-8F9A-46D9-9E6F-CD095C41381B}"/>
              </a:ext>
            </a:extLst>
          </p:cNvPr>
          <p:cNvSpPr/>
          <p:nvPr/>
        </p:nvSpPr>
        <p:spPr>
          <a:xfrm>
            <a:off x="725214" y="3919242"/>
            <a:ext cx="4813738" cy="1642241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rgbClr val="2F4D5D"/>
                </a:solidFill>
              </a:rPr>
              <a:t>In Vivo </a:t>
            </a:r>
            <a:r>
              <a:rPr lang="nl-BE" sz="2000" b="1" dirty="0" err="1">
                <a:solidFill>
                  <a:srgbClr val="2F4D5D"/>
                </a:solidFill>
              </a:rPr>
              <a:t>Toxicity</a:t>
            </a:r>
            <a:endParaRPr lang="nl-BE" sz="2000" b="1" dirty="0">
              <a:solidFill>
                <a:srgbClr val="2F4D5D"/>
              </a:solidFill>
            </a:endParaRPr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CBFFE549-FBBD-4DF7-BD0B-C74E6AC2304F}"/>
              </a:ext>
            </a:extLst>
          </p:cNvPr>
          <p:cNvSpPr/>
          <p:nvPr/>
        </p:nvSpPr>
        <p:spPr>
          <a:xfrm>
            <a:off x="6096000" y="3919241"/>
            <a:ext cx="4813738" cy="1642241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Predictive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Modeling</a:t>
            </a:r>
            <a:endParaRPr lang="nl-BE" sz="2000" b="1" dirty="0">
              <a:solidFill>
                <a:srgbClr val="2F4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5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DE1DBB6-2726-44FA-9B3C-04EDEA3A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en-US" dirty="0"/>
              <a:t>Areas studied for nanotoxicity 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1F6D9075-A75C-45BC-9D25-79245D97D4C4}"/>
              </a:ext>
            </a:extLst>
          </p:cNvPr>
          <p:cNvSpPr txBox="1"/>
          <p:nvPr/>
        </p:nvSpPr>
        <p:spPr>
          <a:xfrm>
            <a:off x="576000" y="6416963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F424C107-5546-421E-B7DF-B47CDCD49B1C}"/>
              </a:ext>
            </a:extLst>
          </p:cNvPr>
          <p:cNvSpPr/>
          <p:nvPr/>
        </p:nvSpPr>
        <p:spPr>
          <a:xfrm>
            <a:off x="1219200" y="1439917"/>
            <a:ext cx="9753600" cy="4151586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r>
              <a:rPr lang="nl-BE" sz="2000" b="1" dirty="0">
                <a:solidFill>
                  <a:srgbClr val="2F4D5D"/>
                </a:solidFill>
              </a:rPr>
              <a:t>Area 1: </a:t>
            </a:r>
            <a:r>
              <a:rPr lang="nl-BE" sz="2000" b="1" dirty="0" err="1">
                <a:solidFill>
                  <a:srgbClr val="2F4D5D"/>
                </a:solidFill>
              </a:rPr>
              <a:t>Nanoparticle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characterization</a:t>
            </a:r>
            <a:endParaRPr lang="nl-BE" sz="2000" b="1" dirty="0">
              <a:solidFill>
                <a:srgbClr val="2F4D5D"/>
              </a:solidFill>
            </a:endParaRPr>
          </a:p>
          <a:p>
            <a:r>
              <a:rPr lang="nl-BE" sz="2000" dirty="0" err="1">
                <a:solidFill>
                  <a:srgbClr val="2F4D5D"/>
                </a:solidFill>
              </a:rPr>
              <a:t>Nanoparticles</a:t>
            </a:r>
            <a:r>
              <a:rPr lang="nl-BE" sz="2000" dirty="0">
                <a:solidFill>
                  <a:srgbClr val="2F4D5D"/>
                </a:solidFill>
              </a:rPr>
              <a:t> are first </a:t>
            </a:r>
            <a:r>
              <a:rPr lang="nl-BE" sz="2000" dirty="0" err="1">
                <a:solidFill>
                  <a:srgbClr val="2F4D5D"/>
                </a:solidFill>
              </a:rPr>
              <a:t>assessed</a:t>
            </a:r>
            <a:r>
              <a:rPr lang="nl-BE" sz="2000" dirty="0">
                <a:solidFill>
                  <a:srgbClr val="2F4D5D"/>
                </a:solidFill>
              </a:rPr>
              <a:t> in </a:t>
            </a:r>
            <a:r>
              <a:rPr lang="nl-BE" sz="2000" dirty="0" err="1">
                <a:solidFill>
                  <a:srgbClr val="2F4D5D"/>
                </a:solidFill>
              </a:rPr>
              <a:t>the</a:t>
            </a:r>
            <a:r>
              <a:rPr lang="nl-BE" sz="2000" dirty="0">
                <a:solidFill>
                  <a:srgbClr val="2F4D5D"/>
                </a:solidFill>
              </a:rPr>
              <a:t> as-</a:t>
            </a:r>
            <a:r>
              <a:rPr lang="nl-BE" sz="2000" dirty="0" err="1">
                <a:solidFill>
                  <a:srgbClr val="2F4D5D"/>
                </a:solidFill>
              </a:rPr>
              <a:t>synthesized</a:t>
            </a:r>
            <a:r>
              <a:rPr lang="nl-BE" sz="2000" dirty="0">
                <a:solidFill>
                  <a:srgbClr val="2F4D5D"/>
                </a:solidFill>
              </a:rPr>
              <a:t> form </a:t>
            </a:r>
            <a:r>
              <a:rPr lang="en-US" sz="2000" dirty="0">
                <a:solidFill>
                  <a:srgbClr val="2F4D5D"/>
                </a:solidFill>
              </a:rPr>
              <a:t>after dispersion in the appropriate aqueous media</a:t>
            </a:r>
            <a:r>
              <a:rPr lang="nl-BE" sz="2000" dirty="0">
                <a:solidFill>
                  <a:srgbClr val="2F4D5D"/>
                </a:solidFill>
              </a:rPr>
              <a:t>.</a:t>
            </a: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 </a:t>
            </a:r>
          </a:p>
          <a:p>
            <a:r>
              <a:rPr lang="nl-BE" sz="2000" dirty="0" err="1">
                <a:solidFill>
                  <a:srgbClr val="2F4D5D"/>
                </a:solidFill>
              </a:rPr>
              <a:t>Determination</a:t>
            </a:r>
            <a:r>
              <a:rPr lang="nl-BE" sz="2000" dirty="0">
                <a:solidFill>
                  <a:srgbClr val="2F4D5D"/>
                </a:solidFill>
              </a:rPr>
              <a:t> of: </a:t>
            </a:r>
          </a:p>
          <a:p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 err="1">
                <a:solidFill>
                  <a:srgbClr val="2F4D5D"/>
                </a:solidFill>
              </a:rPr>
              <a:t>Concentration</a:t>
            </a:r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 err="1">
                <a:solidFill>
                  <a:srgbClr val="2F4D5D"/>
                </a:solidFill>
              </a:rPr>
              <a:t>Composition</a:t>
            </a:r>
            <a:r>
              <a:rPr lang="nl-BE" sz="2000" dirty="0">
                <a:solidFill>
                  <a:srgbClr val="2F4D5D"/>
                </a:solidFill>
              </a:rPr>
              <a:t>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 err="1">
                <a:solidFill>
                  <a:srgbClr val="2F4D5D"/>
                </a:solidFill>
              </a:rPr>
              <a:t>Size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>
                <a:solidFill>
                  <a:srgbClr val="2F4D5D"/>
                </a:solidFill>
              </a:rPr>
              <a:t>Surface area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 err="1">
                <a:solidFill>
                  <a:srgbClr val="2F4D5D"/>
                </a:solidFill>
              </a:rPr>
              <a:t>Morphology</a:t>
            </a:r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>
                <a:solidFill>
                  <a:srgbClr val="2F4D5D"/>
                </a:solidFill>
              </a:rPr>
              <a:t>charge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312746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703</Words>
  <Application>Microsoft Office PowerPoint</Application>
  <PresentationFormat>Breedbeeld</PresentationFormat>
  <Paragraphs>180</Paragraphs>
  <Slides>18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Arial</vt:lpstr>
      <vt:lpstr>Calibri</vt:lpstr>
      <vt:lpstr>Wingdings</vt:lpstr>
      <vt:lpstr>KU Leuven</vt:lpstr>
      <vt:lpstr>KU Leuven Sedes</vt:lpstr>
      <vt:lpstr>Nanoparticle toxicity</vt:lpstr>
      <vt:lpstr>Outline</vt:lpstr>
      <vt:lpstr>What is nanotoxicity?</vt:lpstr>
      <vt:lpstr>Nanoparticles in real life</vt:lpstr>
      <vt:lpstr>Properties of nanoscale materials</vt:lpstr>
      <vt:lpstr>Exposure to nanoscale materials</vt:lpstr>
      <vt:lpstr>Tests for toxicity</vt:lpstr>
      <vt:lpstr>Areas studied for nanotoxicity </vt:lpstr>
      <vt:lpstr>Areas studied for nanotoxicity </vt:lpstr>
      <vt:lpstr>Areas studied for nanotoxicity </vt:lpstr>
      <vt:lpstr>Genotoxicity</vt:lpstr>
      <vt:lpstr>Parameters influcencing toxicity</vt:lpstr>
      <vt:lpstr>Dose dependence</vt:lpstr>
      <vt:lpstr>Concentration dependence</vt:lpstr>
      <vt:lpstr>Crystaline structure</vt:lpstr>
      <vt:lpstr>Aspect ratio</vt:lpstr>
      <vt:lpstr>Carbon nanotubes toxicity</vt:lpstr>
      <vt:lpstr>Adaptation to nanoparticles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temperature tunneling microscopy of nanostructured surfaces in ultra-high vacuum</dc:title>
  <dc:creator/>
  <cp:lastModifiedBy/>
  <cp:revision>17</cp:revision>
  <dcterms:created xsi:type="dcterms:W3CDTF">2017-09-13T11:47:32Z</dcterms:created>
  <dcterms:modified xsi:type="dcterms:W3CDTF">2019-05-01T12:14:33Z</dcterms:modified>
</cp:coreProperties>
</file>