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  <p:sldMasterId id="2147483694" r:id="rId2"/>
  </p:sldMasterIdLst>
  <p:notesMasterIdLst>
    <p:notesMasterId r:id="rId54"/>
  </p:notesMasterIdLst>
  <p:handoutMasterIdLst>
    <p:handoutMasterId r:id="rId55"/>
  </p:handoutMasterIdLst>
  <p:sldIdLst>
    <p:sldId id="270" r:id="rId3"/>
    <p:sldId id="333" r:id="rId4"/>
    <p:sldId id="332" r:id="rId5"/>
    <p:sldId id="272" r:id="rId6"/>
    <p:sldId id="264" r:id="rId7"/>
    <p:sldId id="273" r:id="rId8"/>
    <p:sldId id="295" r:id="rId9"/>
    <p:sldId id="296" r:id="rId10"/>
    <p:sldId id="331" r:id="rId11"/>
    <p:sldId id="299" r:id="rId12"/>
    <p:sldId id="307" r:id="rId13"/>
    <p:sldId id="311" r:id="rId14"/>
    <p:sldId id="312" r:id="rId15"/>
    <p:sldId id="313" r:id="rId16"/>
    <p:sldId id="314" r:id="rId17"/>
    <p:sldId id="330" r:id="rId18"/>
    <p:sldId id="274" r:id="rId19"/>
    <p:sldId id="297" r:id="rId20"/>
    <p:sldId id="334" r:id="rId21"/>
    <p:sldId id="275" r:id="rId22"/>
    <p:sldId id="335" r:id="rId23"/>
    <p:sldId id="350" r:id="rId24"/>
    <p:sldId id="351" r:id="rId25"/>
    <p:sldId id="352" r:id="rId26"/>
    <p:sldId id="353" r:id="rId27"/>
    <p:sldId id="336" r:id="rId28"/>
    <p:sldId id="276" r:id="rId29"/>
    <p:sldId id="290" r:id="rId30"/>
    <p:sldId id="292" r:id="rId31"/>
    <p:sldId id="294" r:id="rId32"/>
    <p:sldId id="337" r:id="rId33"/>
    <p:sldId id="319" r:id="rId34"/>
    <p:sldId id="320" r:id="rId35"/>
    <p:sldId id="321" r:id="rId36"/>
    <p:sldId id="322" r:id="rId37"/>
    <p:sldId id="323" r:id="rId38"/>
    <p:sldId id="325" r:id="rId39"/>
    <p:sldId id="339" r:id="rId40"/>
    <p:sldId id="340" r:id="rId41"/>
    <p:sldId id="341" r:id="rId42"/>
    <p:sldId id="342" r:id="rId43"/>
    <p:sldId id="343" r:id="rId44"/>
    <p:sldId id="344" r:id="rId45"/>
    <p:sldId id="345" r:id="rId46"/>
    <p:sldId id="338" r:id="rId47"/>
    <p:sldId id="288" r:id="rId48"/>
    <p:sldId id="289" r:id="rId49"/>
    <p:sldId id="346" r:id="rId50"/>
    <p:sldId id="347" r:id="rId51"/>
    <p:sldId id="348" r:id="rId52"/>
    <p:sldId id="349" r:id="rId53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4D5D"/>
    <a:srgbClr val="DCE7F0"/>
    <a:srgbClr val="1D8DB0"/>
    <a:srgbClr val="005E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59" autoAdjust="0"/>
    <p:restoredTop sz="79973" autoAdjust="0"/>
  </p:normalViewPr>
  <p:slideViewPr>
    <p:cSldViewPr snapToGrid="0" snapToObjects="1">
      <p:cViewPr varScale="1">
        <p:scale>
          <a:sx n="68" d="100"/>
          <a:sy n="68" d="100"/>
        </p:scale>
        <p:origin x="418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58" d="100"/>
          <a:sy n="158" d="100"/>
        </p:scale>
        <p:origin x="4240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91CCF-F6FD-734B-854A-5BC033593B1E}" type="datetimeFigureOut">
              <a:rPr lang="nl-NL" smtClean="0"/>
              <a:t>2-5-2019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2A6D4-CD3D-5148-8B70-A84796F2013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89163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66214-DB21-4647-B5DA-0D17CA592867}" type="datetimeFigureOut">
              <a:rPr lang="nl-NL" smtClean="0"/>
              <a:t>2-5-2019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4E32A-327F-AF4B-8E1F-209FBF93D26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4046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54E32A-327F-AF4B-8E1F-209FBF93D26D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189109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54E32A-327F-AF4B-8E1F-209FBF93D26D}" type="slidenum">
              <a:rPr lang="nl-NL" smtClean="0"/>
              <a:t>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489310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54E32A-327F-AF4B-8E1F-209FBF93D26D}" type="slidenum">
              <a:rPr lang="nl-NL" smtClean="0"/>
              <a:t>15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937170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54E32A-327F-AF4B-8E1F-209FBF93D26D}" type="slidenum">
              <a:rPr lang="nl-NL" smtClean="0"/>
              <a:t>17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753901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54E32A-327F-AF4B-8E1F-209FBF93D26D}" type="slidenum">
              <a:rPr lang="nl-NL" smtClean="0"/>
              <a:t>18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939357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54E32A-327F-AF4B-8E1F-209FBF93D26D}" type="slidenum">
              <a:rPr lang="nl-NL" smtClean="0"/>
              <a:t>20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170982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54E32A-327F-AF4B-8E1F-209FBF93D26D}" type="slidenum">
              <a:rPr lang="nl-NL" smtClean="0"/>
              <a:t>22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897710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54E32A-327F-AF4B-8E1F-209FBF93D26D}" type="slidenum">
              <a:rPr lang="nl-NL" smtClean="0"/>
              <a:t>23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000165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54E32A-327F-AF4B-8E1F-209FBF93D26D}" type="slidenum">
              <a:rPr lang="nl-NL" smtClean="0"/>
              <a:t>24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30370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54E32A-327F-AF4B-8E1F-209FBF93D26D}" type="slidenum">
              <a:rPr lang="nl-NL" smtClean="0"/>
              <a:t>25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4145872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vivo – in vitro – ex vivo</a:t>
            </a:r>
          </a:p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54E32A-327F-AF4B-8E1F-209FBF93D26D}" type="slidenum">
              <a:rPr lang="nl-NL" smtClean="0"/>
              <a:t>27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53102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54E32A-327F-AF4B-8E1F-209FBF93D26D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0107010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vivo – in vitro – ex vivo</a:t>
            </a:r>
          </a:p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54E32A-327F-AF4B-8E1F-209FBF93D26D}" type="slidenum">
              <a:rPr lang="nl-NL" smtClean="0"/>
              <a:t>28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363794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vivo – in vitro – ex vivo</a:t>
            </a:r>
          </a:p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54E32A-327F-AF4B-8E1F-209FBF93D26D}" type="slidenum">
              <a:rPr lang="nl-NL" smtClean="0"/>
              <a:t>29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593467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vivo – in vitro – ex vivo</a:t>
            </a:r>
          </a:p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54E32A-327F-AF4B-8E1F-209FBF93D26D}" type="slidenum">
              <a:rPr lang="nl-NL" smtClean="0"/>
              <a:t>30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2041349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54E32A-327F-AF4B-8E1F-209FBF93D26D}" type="slidenum">
              <a:rPr lang="nl-NL" smtClean="0"/>
              <a:t>32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6744176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54E32A-327F-AF4B-8E1F-209FBF93D26D}" type="slidenum">
              <a:rPr lang="nl-NL" smtClean="0"/>
              <a:t>33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8596787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54E32A-327F-AF4B-8E1F-209FBF93D26D}" type="slidenum">
              <a:rPr lang="nl-NL" smtClean="0"/>
              <a:t>34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4336384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54E32A-327F-AF4B-8E1F-209FBF93D26D}" type="slidenum">
              <a:rPr lang="nl-NL" smtClean="0"/>
              <a:t>35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4312335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54E32A-327F-AF4B-8E1F-209FBF93D26D}" type="slidenum">
              <a:rPr lang="nl-NL" smtClean="0"/>
              <a:t>36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6919796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54E32A-327F-AF4B-8E1F-209FBF93D26D}" type="slidenum">
              <a:rPr lang="nl-NL" smtClean="0"/>
              <a:t>37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6154276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54E32A-327F-AF4B-8E1F-209FBF93D26D}" type="slidenum">
              <a:rPr lang="nl-NL" smtClean="0"/>
              <a:t>39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227590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54E32A-327F-AF4B-8E1F-209FBF93D26D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385452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54E32A-327F-AF4B-8E1F-209FBF93D26D}" type="slidenum">
              <a:rPr lang="nl-NL" smtClean="0"/>
              <a:t>40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016127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54E32A-327F-AF4B-8E1F-209FBF93D26D}" type="slidenum">
              <a:rPr lang="nl-NL" smtClean="0"/>
              <a:t>41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2939874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54E32A-327F-AF4B-8E1F-209FBF93D26D}" type="slidenum">
              <a:rPr lang="nl-NL" smtClean="0"/>
              <a:t>42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7405198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54E32A-327F-AF4B-8E1F-209FBF93D26D}" type="slidenum">
              <a:rPr lang="nl-NL" smtClean="0"/>
              <a:t>43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0342894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54E32A-327F-AF4B-8E1F-209FBF93D26D}" type="slidenum">
              <a:rPr lang="nl-NL" smtClean="0"/>
              <a:t>44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2384367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54E32A-327F-AF4B-8E1F-209FBF93D26D}" type="slidenum">
              <a:rPr lang="nl-NL" smtClean="0"/>
              <a:t>46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3235690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54E32A-327F-AF4B-8E1F-209FBF93D26D}" type="slidenum">
              <a:rPr lang="nl-NL" smtClean="0"/>
              <a:t>47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2833913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54E32A-327F-AF4B-8E1F-209FBF93D26D}" type="slidenum">
              <a:rPr lang="nl-NL" smtClean="0"/>
              <a:t>49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0552081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54E32A-327F-AF4B-8E1F-209FBF93D26D}" type="slidenum">
              <a:rPr lang="nl-NL" smtClean="0"/>
              <a:t>50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8711876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54E32A-327F-AF4B-8E1F-209FBF93D26D}" type="slidenum">
              <a:rPr lang="nl-NL" smtClean="0"/>
              <a:t>51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580831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vivo – in vitro – ex vivo</a:t>
            </a:r>
          </a:p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54E32A-327F-AF4B-8E1F-209FBF93D26D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509136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vivo – in vitro – ex vivo</a:t>
            </a:r>
          </a:p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54E32A-327F-AF4B-8E1F-209FBF93D26D}" type="slidenum">
              <a:rPr lang="nl-NL" smtClean="0"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591264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54E32A-327F-AF4B-8E1F-209FBF93D26D}" type="slidenum">
              <a:rPr lang="nl-NL" smtClean="0"/>
              <a:t>10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010701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54E32A-327F-AF4B-8E1F-209FBF93D26D}" type="slidenum">
              <a:rPr lang="nl-NL" smtClean="0"/>
              <a:t>11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826105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54E32A-327F-AF4B-8E1F-209FBF93D26D}" type="slidenum">
              <a:rPr lang="nl-NL" smtClean="0"/>
              <a:t>12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385090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54E32A-327F-AF4B-8E1F-209FBF93D26D}" type="slidenum">
              <a:rPr lang="nl-NL" smtClean="0"/>
              <a:t>13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967788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10" name="Rechthoek 9"/>
          <p:cNvSpPr/>
          <p:nvPr userDrawn="1"/>
        </p:nvSpPr>
        <p:spPr>
          <a:xfrm>
            <a:off x="0" y="648000"/>
            <a:ext cx="12193200" cy="621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8" name="Rechthoek 7"/>
          <p:cNvSpPr/>
          <p:nvPr userDrawn="1"/>
        </p:nvSpPr>
        <p:spPr>
          <a:xfrm>
            <a:off x="0" y="647998"/>
            <a:ext cx="12193200" cy="4456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2018135" cy="720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75999" y="1080000"/>
            <a:ext cx="6096524" cy="4024798"/>
          </a:xfrm>
        </p:spPr>
        <p:txBody>
          <a:bodyPr anchor="ctr" anchorCtr="0">
            <a:normAutofit/>
          </a:bodyPr>
          <a:lstStyle>
            <a:lvl1pPr algn="l">
              <a:defRPr sz="4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575999" y="5392801"/>
            <a:ext cx="6096524" cy="730188"/>
          </a:xfrm>
        </p:spPr>
        <p:txBody>
          <a:bodyPr lIns="0" tIns="0" rIns="0" bIns="0"/>
          <a:lstStyle>
            <a:lvl1pPr marL="0" indent="0" algn="l">
              <a:buNone/>
              <a:defRPr sz="24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nl-NL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7248525" y="1654175"/>
            <a:ext cx="4368673" cy="446881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2861770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026">
          <p15:clr>
            <a:srgbClr val="FBAE40"/>
          </p15:clr>
        </p15:guide>
        <p15:guide id="2" pos="4203">
          <p15:clr>
            <a:srgbClr val="FBAE40"/>
          </p15:clr>
        </p15:guide>
        <p15:guide id="3" orient="horz" pos="3974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8" name="Rechthoek 7"/>
          <p:cNvSpPr/>
          <p:nvPr/>
        </p:nvSpPr>
        <p:spPr>
          <a:xfrm>
            <a:off x="0" y="647998"/>
            <a:ext cx="12193200" cy="6210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2018135" cy="720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1350253"/>
            <a:ext cx="4648209" cy="5507747"/>
          </a:xfrm>
          <a:prstGeom prst="rect">
            <a:avLst/>
          </a:prstGeom>
        </p:spPr>
      </p:pic>
      <p:sp>
        <p:nvSpPr>
          <p:cNvPr id="12" name="Ondertitel 2"/>
          <p:cNvSpPr>
            <a:spLocks noGrp="1"/>
          </p:cNvSpPr>
          <p:nvPr>
            <p:ph type="subTitle" idx="1"/>
          </p:nvPr>
        </p:nvSpPr>
        <p:spPr>
          <a:xfrm>
            <a:off x="576003" y="4359604"/>
            <a:ext cx="8333999" cy="1655999"/>
          </a:xfrm>
        </p:spPr>
        <p:txBody>
          <a:bodyPr lIns="0" tIns="0" rIns="0" bIns="0"/>
          <a:lstStyle>
            <a:lvl1pPr marL="0" indent="0" algn="l">
              <a:buNone/>
              <a:defRPr sz="2400" baseline="0">
                <a:solidFill>
                  <a:schemeClr val="bg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nl-N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76000" y="1800000"/>
            <a:ext cx="8334000" cy="2386800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1004529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0"/>
            <a:ext cx="12193200" cy="6207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02731-4577-4865-8098-D1E0465717A1}" type="datetime1">
              <a:rPr lang="en-GB" smtClean="0"/>
              <a:t>02/05/2019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Faculty of Science - Department of Physics and Astronomy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11544000" y="-2440"/>
            <a:ext cx="648000" cy="648000"/>
          </a:xfrm>
        </p:spPr>
        <p:txBody>
          <a:bodyPr/>
          <a:lstStyle/>
          <a:p>
            <a:fld id="{CF179DAE-D0A6-40C3-B8BC-6A97C268D03A}" type="slidenum">
              <a:rPr lang="nl-NL" smtClean="0"/>
              <a:pPr/>
              <a:t>‹nr.›</a:t>
            </a:fld>
            <a:r>
              <a:rPr lang="nl-NL" dirty="0"/>
              <a:t>/50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675126"/>
            <a:ext cx="4648209" cy="5507747"/>
          </a:xfrm>
          <a:prstGeom prst="rect">
            <a:avLst/>
          </a:prstGeom>
        </p:spPr>
      </p:pic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576003" y="1800000"/>
            <a:ext cx="8333999" cy="2386800"/>
          </a:xfrm>
        </p:spPr>
        <p:txBody>
          <a:bodyPr anchor="b">
            <a:normAutofit/>
          </a:bodyPr>
          <a:lstStyle>
            <a:lvl1pPr>
              <a:defRPr sz="4000" baseline="0">
                <a:solidFill>
                  <a:srgbClr val="1D8DB0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10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3" y="4359600"/>
            <a:ext cx="8333999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rgbClr val="005E77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27853273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8" name="Rechthoek 7"/>
          <p:cNvSpPr/>
          <p:nvPr/>
        </p:nvSpPr>
        <p:spPr>
          <a:xfrm>
            <a:off x="0" y="647998"/>
            <a:ext cx="12193200" cy="6210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2018135" cy="720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1350253"/>
            <a:ext cx="4648209" cy="5507747"/>
          </a:xfrm>
          <a:prstGeom prst="rect">
            <a:avLst/>
          </a:prstGeom>
        </p:spPr>
      </p:pic>
      <p:sp>
        <p:nvSpPr>
          <p:cNvPr id="12" name="Ondertitel 2"/>
          <p:cNvSpPr>
            <a:spLocks noGrp="1"/>
          </p:cNvSpPr>
          <p:nvPr>
            <p:ph type="subTitle" idx="1"/>
          </p:nvPr>
        </p:nvSpPr>
        <p:spPr>
          <a:xfrm>
            <a:off x="576003" y="4359604"/>
            <a:ext cx="8333999" cy="1655999"/>
          </a:xfrm>
        </p:spPr>
        <p:txBody>
          <a:bodyPr lIns="0" tIns="0" rIns="0" bIns="0"/>
          <a:lstStyle>
            <a:lvl1pPr marL="0" indent="0" algn="l">
              <a:buNone/>
              <a:defRPr sz="2400" baseline="0">
                <a:solidFill>
                  <a:schemeClr val="bg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nl-N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76000" y="1800000"/>
            <a:ext cx="8334000" cy="2386800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33203803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0"/>
            <a:ext cx="12193200" cy="6207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A7081-D270-4FBF-AE40-A52D674243CC}" type="datetime1">
              <a:rPr lang="nl-BE" smtClean="0"/>
              <a:t>2/05/2019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Faculteit, departement, dienst …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‹nr.›</a:t>
            </a:fld>
            <a:endParaRPr lang="nl-NL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675126"/>
            <a:ext cx="4648209" cy="5507747"/>
          </a:xfrm>
          <a:prstGeom prst="rect">
            <a:avLst/>
          </a:prstGeom>
        </p:spPr>
      </p:pic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576003" y="1800000"/>
            <a:ext cx="8333999" cy="2386800"/>
          </a:xfrm>
        </p:spPr>
        <p:txBody>
          <a:bodyPr anchor="b">
            <a:normAutofit/>
          </a:bodyPr>
          <a:lstStyle>
            <a:lvl1pPr>
              <a:defRPr sz="4000" baseline="0">
                <a:solidFill>
                  <a:srgbClr val="1D8DB0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10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3" y="4359600"/>
            <a:ext cx="8333999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rgbClr val="005E77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33227703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ekopW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9415A-EEF6-439C-A913-189A8C067023}" type="datetime1">
              <a:rPr lang="nl-BE" smtClean="0"/>
              <a:t>2/05/2019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Faculteit, departement, dienst …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‹nr.›</a:t>
            </a:fld>
            <a:endParaRPr lang="nl-NL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675126"/>
            <a:ext cx="4648209" cy="5507747"/>
          </a:xfrm>
          <a:prstGeom prst="rect">
            <a:avLst/>
          </a:prstGeom>
        </p:spPr>
      </p:pic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576003" y="1800000"/>
            <a:ext cx="8333999" cy="23868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9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3" y="4359600"/>
            <a:ext cx="8333999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rgbClr val="2F4D5D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3270691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DF125-8D2F-407C-A946-0B214A077F46}" type="datetime1">
              <a:rPr lang="nl-BE" smtClean="0"/>
              <a:t>2/05/2019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Faculteit, departement, dienst …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2102180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0"/>
            <a:ext cx="12193200" cy="6207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5999" y="1800000"/>
            <a:ext cx="6096524" cy="2386800"/>
          </a:xfrm>
        </p:spPr>
        <p:txBody>
          <a:bodyPr anchor="b"/>
          <a:lstStyle>
            <a:lvl1pPr>
              <a:defRPr sz="40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5999" y="4359600"/>
            <a:ext cx="6096264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6779-A426-4C6E-B33F-12BA9B572EC4}" type="datetime1">
              <a:rPr lang="nl-BE" smtClean="0"/>
              <a:t>2/05/2019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Faculteit, departement, dienst …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7248525" y="584201"/>
            <a:ext cx="4368673" cy="2376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7248262" y="3248513"/>
            <a:ext cx="4368673" cy="2376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214852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543">
          <p15:clr>
            <a:srgbClr val="FBAE40"/>
          </p15:clr>
        </p15:guide>
        <p15:guide id="2" pos="4203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W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5999" y="1800000"/>
            <a:ext cx="6096264" cy="23868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5999" y="4359600"/>
            <a:ext cx="6096264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DF61B-1080-4D20-8EAC-F5AC55182461}" type="datetime1">
              <a:rPr lang="nl-BE" smtClean="0"/>
              <a:t>2/05/2019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Faculteit, departement, dienst …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7248525" y="584201"/>
            <a:ext cx="4368673" cy="5040312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543" userDrawn="1">
          <p15:clr>
            <a:srgbClr val="FBAE40"/>
          </p15:clr>
        </p15:guide>
        <p15:guide id="2" pos="4203" userDrawn="1">
          <p15:clr>
            <a:srgbClr val="FBAE40"/>
          </p15:clr>
        </p15:guide>
        <p15:guide id="3" orient="horz" pos="36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4F625-24B7-4F40-98BC-AFA043082CE9}" type="datetime1">
              <a:rPr lang="nl-BE" smtClean="0"/>
              <a:t>2/05/2019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Faculteit, departement, dienst …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  <p:sp>
        <p:nvSpPr>
          <p:cNvPr id="9" name="Tijdelijke aanduiding voor tekst 2"/>
          <p:cNvSpPr>
            <a:spLocks noGrp="1"/>
          </p:cNvSpPr>
          <p:nvPr>
            <p:ph idx="1"/>
          </p:nvPr>
        </p:nvSpPr>
        <p:spPr>
          <a:xfrm>
            <a:off x="576000" y="1656000"/>
            <a:ext cx="54000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/>
          </p:nvPr>
        </p:nvSpPr>
        <p:spPr>
          <a:xfrm>
            <a:off x="6217200" y="1656000"/>
            <a:ext cx="5400000" cy="4464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59589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5421575" cy="54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576000" y="2276271"/>
            <a:ext cx="5421575" cy="383765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56000"/>
            <a:ext cx="5445000" cy="54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276271"/>
            <a:ext cx="5445000" cy="383765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342B6-1303-46D4-9581-5E95FC0B22E4}" type="datetime1">
              <a:rPr lang="nl-BE" smtClean="0"/>
              <a:t>2/05/2019</a:t>
            </a:fld>
            <a:endParaRPr lang="nl-NL" dirty="0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Faculteit, departement, dienst …</a:t>
            </a:r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84001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F3976-FDFC-4D8C-ACD3-BCE6A597C36A}" type="datetime1">
              <a:rPr lang="nl-BE" smtClean="0"/>
              <a:t>2/05/2019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Faculteit, departement, dienst …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46631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FEA79-DE61-4EF0-8C65-B83CEE2687EB}" type="datetime1">
              <a:rPr lang="nl-BE" smtClean="0"/>
              <a:t>2/05/2019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Faculteit, departement, dienst …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7772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Sl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/>
          <p:cNvSpPr/>
          <p:nvPr userDrawn="1"/>
        </p:nvSpPr>
        <p:spPr>
          <a:xfrm>
            <a:off x="0" y="0"/>
            <a:ext cx="12193200" cy="62099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9120" y="510988"/>
            <a:ext cx="11039793" cy="5184424"/>
          </a:xfrm>
        </p:spPr>
        <p:txBody>
          <a:bodyPr anchor="ctr" anchorCtr="0">
            <a:noAutofit/>
          </a:bodyPr>
          <a:lstStyle>
            <a:lvl1pPr algn="ctr">
              <a:defRPr sz="6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EC5B9-2DE2-43DC-AAE2-5679419BAC4A}" type="datetime1">
              <a:rPr lang="nl-BE" smtClean="0"/>
              <a:t>2/05/2019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Faculteit, departement, dienst …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6210000"/>
            <a:ext cx="12192000" cy="6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200" y="6353999"/>
            <a:ext cx="1008305" cy="360000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207036"/>
            <a:ext cx="11041200" cy="1152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110412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BB46EC33-4D1A-4426-91DF-270C2E654CCE}" type="datetime1">
              <a:rPr lang="nl-BE" smtClean="0"/>
              <a:t>2/05/2019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6033600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nl-NL"/>
              <a:t>Faculteit, departement, dienst …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63755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2" r:id="rId5"/>
    <p:sldLayoutId id="2147483653" r:id="rId6"/>
    <p:sldLayoutId id="2147483654" r:id="rId7"/>
    <p:sldLayoutId id="2147483655" r:id="rId8"/>
    <p:sldLayoutId id="2147483661" r:id="rId9"/>
    <p:sldLayoutId id="2147483698" r:id="rId10"/>
    <p:sldLayoutId id="2147483699" r:id="rId11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baseline="0">
          <a:solidFill>
            <a:schemeClr val="tx2"/>
          </a:solidFill>
          <a:latin typeface="Arial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000" kern="1200" baseline="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042" userDrawn="1">
          <p15:clr>
            <a:srgbClr val="F26B43"/>
          </p15:clr>
        </p15:guide>
        <p15:guide id="2" pos="7319" userDrawn="1">
          <p15:clr>
            <a:srgbClr val="F26B43"/>
          </p15:clr>
        </p15:guide>
        <p15:guide id="3" orient="horz" pos="3857" userDrawn="1">
          <p15:clr>
            <a:srgbClr val="F26B43"/>
          </p15:clr>
        </p15:guide>
        <p15:guide id="4" pos="362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6210000"/>
            <a:ext cx="12192000" cy="6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200" y="6353999"/>
            <a:ext cx="1008305" cy="360000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216000"/>
            <a:ext cx="11041200" cy="1152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110412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48C250A7-EEA6-4BD5-AB95-D7BF57F3506B}" type="datetime1">
              <a:rPr lang="nl-BE" smtClean="0"/>
              <a:t>2/05/2019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6033600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nl-NL"/>
              <a:t>Faculteit, departement, dienst …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32523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baseline="0">
          <a:solidFill>
            <a:schemeClr val="tx2"/>
          </a:solidFill>
          <a:latin typeface="Arial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000" kern="1200" baseline="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zonano.com/article.aspx?ArticleID=1786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zonano.com/article.aspx?ArticleID=1786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116/1.2815690" TargetMode="Externa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azonano.com/article.aspx?ArticleID=1786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ndertitel 1">
            <a:extLst>
              <a:ext uri="{FF2B5EF4-FFF2-40B4-BE49-F238E27FC236}">
                <a16:creationId xmlns:a16="http://schemas.microsoft.com/office/drawing/2014/main" id="{B5F01FE9-0261-4BCB-B343-62B52CDDC8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03" y="4110362"/>
            <a:ext cx="8333999" cy="2618913"/>
          </a:xfrm>
        </p:spPr>
        <p:txBody>
          <a:bodyPr>
            <a:normAutofit lnSpcReduction="10000"/>
          </a:bodyPr>
          <a:lstStyle/>
          <a:p>
            <a:r>
              <a:rPr lang="nl-BE" dirty="0" err="1"/>
              <a:t>Jérôme</a:t>
            </a:r>
            <a:r>
              <a:rPr lang="nl-BE" dirty="0"/>
              <a:t> </a:t>
            </a:r>
            <a:r>
              <a:rPr lang="nl-BE" dirty="0" err="1"/>
              <a:t>Neirynck</a:t>
            </a:r>
            <a:r>
              <a:rPr lang="nl-BE" dirty="0"/>
              <a:t>, Frederik Van </a:t>
            </a:r>
            <a:r>
              <a:rPr lang="en-GB" dirty="0" err="1"/>
              <a:t>Eecke</a:t>
            </a:r>
            <a:r>
              <a:rPr lang="nl-BE" dirty="0"/>
              <a:t> &amp; Robin Vrielynck</a:t>
            </a:r>
          </a:p>
          <a:p>
            <a:endParaRPr lang="nl-BE" dirty="0"/>
          </a:p>
          <a:p>
            <a:r>
              <a:rPr lang="nl-BE" sz="1800" dirty="0"/>
              <a:t>prof. dr. Ewald Janssens &amp; prof. dr. </a:t>
            </a:r>
            <a:r>
              <a:rPr lang="nl-BE" sz="1800" dirty="0" err="1"/>
              <a:t>Kristiaan</a:t>
            </a:r>
            <a:r>
              <a:rPr lang="nl-BE" sz="1800" dirty="0"/>
              <a:t> </a:t>
            </a:r>
            <a:r>
              <a:rPr lang="nl-BE" sz="1800" dirty="0" err="1"/>
              <a:t>Temst</a:t>
            </a:r>
            <a:endParaRPr lang="nl-BE" sz="1800" dirty="0"/>
          </a:p>
          <a:p>
            <a:endParaRPr lang="nl-BE" dirty="0"/>
          </a:p>
          <a:p>
            <a:r>
              <a:rPr lang="nl-BE" sz="1300" dirty="0"/>
              <a:t>Advanced Topics in Clusters, Macromolecules &amp; </a:t>
            </a:r>
            <a:r>
              <a:rPr lang="nl-BE" sz="1300" dirty="0" err="1"/>
              <a:t>Nanoparticles</a:t>
            </a:r>
            <a:r>
              <a:rPr lang="nl-BE" sz="1300" dirty="0"/>
              <a:t> (G0S94A)</a:t>
            </a:r>
          </a:p>
          <a:p>
            <a:r>
              <a:rPr lang="nl-BE" sz="1300" dirty="0"/>
              <a:t>Master of </a:t>
            </a:r>
            <a:r>
              <a:rPr lang="nl-BE" sz="1300" dirty="0" err="1"/>
              <a:t>Physics</a:t>
            </a:r>
            <a:endParaRPr lang="nl-BE" sz="1300" dirty="0"/>
          </a:p>
          <a:p>
            <a:r>
              <a:rPr lang="nl-BE" sz="1300" dirty="0" err="1"/>
              <a:t>Faculty</a:t>
            </a:r>
            <a:r>
              <a:rPr lang="nl-BE" sz="1300" dirty="0"/>
              <a:t> of </a:t>
            </a:r>
            <a:r>
              <a:rPr lang="nl-BE" sz="1300" dirty="0" err="1"/>
              <a:t>Science</a:t>
            </a:r>
            <a:r>
              <a:rPr lang="nl-BE" sz="1300" dirty="0"/>
              <a:t> – </a:t>
            </a:r>
            <a:r>
              <a:rPr lang="nl-BE" sz="1300" dirty="0" err="1"/>
              <a:t>Department</a:t>
            </a:r>
            <a:r>
              <a:rPr lang="nl-BE" sz="1300" dirty="0"/>
              <a:t> of </a:t>
            </a:r>
            <a:r>
              <a:rPr lang="nl-BE" sz="1300" dirty="0" err="1"/>
              <a:t>Physics</a:t>
            </a:r>
            <a:r>
              <a:rPr lang="nl-BE" sz="1300" dirty="0"/>
              <a:t> </a:t>
            </a:r>
            <a:r>
              <a:rPr lang="nl-BE" sz="1300" dirty="0" err="1"/>
              <a:t>and</a:t>
            </a:r>
            <a:r>
              <a:rPr lang="nl-BE" sz="1300" dirty="0"/>
              <a:t> </a:t>
            </a:r>
            <a:r>
              <a:rPr lang="nl-BE" sz="1300" dirty="0" err="1"/>
              <a:t>Astronomy</a:t>
            </a:r>
            <a:endParaRPr lang="nl-BE" sz="1300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576000" y="1311725"/>
            <a:ext cx="9970672" cy="2386800"/>
          </a:xfrm>
        </p:spPr>
        <p:txBody>
          <a:bodyPr/>
          <a:lstStyle/>
          <a:p>
            <a:r>
              <a:rPr lang="en-US" b="1" dirty="0"/>
              <a:t>Nanoparticle toxicity</a:t>
            </a:r>
            <a:endParaRPr lang="nl-NL" b="1" dirty="0"/>
          </a:p>
        </p:txBody>
      </p:sp>
    </p:spTree>
    <p:extLst>
      <p:ext uri="{BB962C8B-B14F-4D97-AF65-F5344CB8AC3E}">
        <p14:creationId xmlns:p14="http://schemas.microsoft.com/office/powerpoint/2010/main" val="12496423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dianummer 23">
            <a:extLst>
              <a:ext uri="{FF2B5EF4-FFF2-40B4-BE49-F238E27FC236}">
                <a16:creationId xmlns:a16="http://schemas.microsoft.com/office/drawing/2014/main" id="{E7BA9955-551E-4B72-9196-84FDFE874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4000" y="-126730"/>
            <a:ext cx="648000" cy="648000"/>
          </a:xfrm>
        </p:spPr>
        <p:txBody>
          <a:bodyPr/>
          <a:lstStyle/>
          <a:p>
            <a:fld id="{CF179DAE-D0A6-40C3-B8BC-6A97C268D03A}" type="slidenum">
              <a:rPr lang="nl-NL" sz="1200" smtClean="0">
                <a:solidFill>
                  <a:srgbClr val="1D8DB0"/>
                </a:solidFill>
              </a:rPr>
              <a:pPr/>
              <a:t>10</a:t>
            </a:fld>
            <a:r>
              <a:rPr lang="nl-NL" sz="1200" dirty="0">
                <a:solidFill>
                  <a:srgbClr val="1D8DB0"/>
                </a:solidFill>
              </a:rPr>
              <a:t>/51</a:t>
            </a:r>
          </a:p>
        </p:txBody>
      </p:sp>
      <p:sp>
        <p:nvSpPr>
          <p:cNvPr id="9" name="Titel 4">
            <a:extLst>
              <a:ext uri="{FF2B5EF4-FFF2-40B4-BE49-F238E27FC236}">
                <a16:creationId xmlns:a16="http://schemas.microsoft.com/office/drawing/2014/main" id="{32C054A8-9043-41C9-BA29-6C11E3B87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263" y="336550"/>
            <a:ext cx="11041062" cy="1152525"/>
          </a:xfrm>
        </p:spPr>
        <p:txBody>
          <a:bodyPr/>
          <a:lstStyle/>
          <a:p>
            <a:r>
              <a:rPr lang="nl-BE" dirty="0" err="1">
                <a:latin typeface="Arial"/>
                <a:cs typeface="Arial"/>
              </a:rPr>
              <a:t>Dose</a:t>
            </a:r>
            <a:r>
              <a:rPr lang="nl-BE" dirty="0">
                <a:latin typeface="Arial"/>
                <a:cs typeface="Arial"/>
              </a:rPr>
              <a:t> </a:t>
            </a:r>
            <a:r>
              <a:rPr lang="nl-BE" dirty="0" err="1">
                <a:latin typeface="Arial"/>
                <a:cs typeface="Arial"/>
              </a:rPr>
              <a:t>dependence</a:t>
            </a:r>
            <a:endParaRPr lang="nl-BE" dirty="0" err="1">
              <a:cs typeface="Arial"/>
            </a:endParaRPr>
          </a:p>
        </p:txBody>
      </p:sp>
      <p:sp>
        <p:nvSpPr>
          <p:cNvPr id="8" name="Tijdelijke aanduiding voor inhoud 1">
            <a:extLst>
              <a:ext uri="{FF2B5EF4-FFF2-40B4-BE49-F238E27FC236}">
                <a16:creationId xmlns:a16="http://schemas.microsoft.com/office/drawing/2014/main" id="{FD48FE27-13D3-407C-9CF5-D7CAC1400D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656000"/>
            <a:ext cx="7432484" cy="404346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nl-BE" sz="2000" dirty="0" err="1">
                <a:latin typeface="Arial"/>
                <a:cs typeface="Arial"/>
              </a:rPr>
              <a:t>Not</a:t>
            </a:r>
            <a:r>
              <a:rPr lang="nl-BE" sz="2000" dirty="0">
                <a:latin typeface="Arial"/>
                <a:cs typeface="Arial"/>
              </a:rPr>
              <a:t> </a:t>
            </a:r>
            <a:r>
              <a:rPr lang="nl-BE" sz="2000" dirty="0" err="1">
                <a:latin typeface="Arial"/>
                <a:cs typeface="Arial"/>
              </a:rPr>
              <a:t>dependent</a:t>
            </a:r>
            <a:r>
              <a:rPr lang="nl-BE" sz="2000" dirty="0">
                <a:latin typeface="Arial"/>
                <a:cs typeface="Arial"/>
              </a:rPr>
              <a:t> on </a:t>
            </a:r>
            <a:r>
              <a:rPr lang="nl-BE" sz="2000" dirty="0" err="1">
                <a:latin typeface="Arial"/>
                <a:cs typeface="Arial"/>
              </a:rPr>
              <a:t>mass</a:t>
            </a:r>
            <a:r>
              <a:rPr lang="nl-BE" sz="2000" dirty="0">
                <a:latin typeface="Arial"/>
                <a:cs typeface="Arial"/>
              </a:rPr>
              <a:t> </a:t>
            </a:r>
            <a:r>
              <a:rPr lang="nl-BE" sz="2000" dirty="0" err="1">
                <a:latin typeface="Arial"/>
                <a:cs typeface="Arial"/>
              </a:rPr>
              <a:t>dose</a:t>
            </a:r>
            <a:endParaRPr lang="nl-BE" sz="2000" dirty="0">
              <a:cs typeface="Arial"/>
            </a:endParaRPr>
          </a:p>
          <a:p>
            <a:pPr marL="0" indent="0">
              <a:buNone/>
            </a:pPr>
            <a:endParaRPr lang="nl-BE" sz="2000" dirty="0">
              <a:latin typeface="Arial"/>
              <a:cs typeface="Arial"/>
            </a:endParaRPr>
          </a:p>
          <a:p>
            <a:pPr marL="0" indent="0">
              <a:buNone/>
            </a:pPr>
            <a:r>
              <a:rPr lang="nl-BE" sz="2000" dirty="0">
                <a:latin typeface="Arial"/>
                <a:cs typeface="Arial"/>
              </a:rPr>
              <a:t>Surface is </a:t>
            </a:r>
            <a:r>
              <a:rPr lang="nl-BE" sz="2000" dirty="0" err="1">
                <a:latin typeface="Arial"/>
                <a:cs typeface="Arial"/>
              </a:rPr>
              <a:t>reactive</a:t>
            </a:r>
            <a:r>
              <a:rPr lang="nl-BE" sz="2000" dirty="0">
                <a:latin typeface="Arial"/>
                <a:cs typeface="Arial"/>
              </a:rPr>
              <a:t>, </a:t>
            </a:r>
            <a:r>
              <a:rPr lang="nl-BE" sz="2000" dirty="0" err="1">
                <a:latin typeface="Arial"/>
                <a:cs typeface="Arial"/>
              </a:rPr>
              <a:t>so</a:t>
            </a:r>
            <a:r>
              <a:rPr lang="nl-BE" sz="2000" dirty="0">
                <a:latin typeface="Arial"/>
                <a:cs typeface="Arial"/>
              </a:rPr>
              <a:t> small </a:t>
            </a:r>
            <a:r>
              <a:rPr lang="nl-BE" sz="2000" dirty="0" err="1">
                <a:latin typeface="Arial"/>
                <a:cs typeface="Arial"/>
              </a:rPr>
              <a:t>particles</a:t>
            </a:r>
            <a:r>
              <a:rPr lang="nl-BE" sz="2000" dirty="0">
                <a:latin typeface="Arial"/>
                <a:cs typeface="Arial"/>
              </a:rPr>
              <a:t> at a low </a:t>
            </a:r>
            <a:r>
              <a:rPr lang="nl-BE" sz="2000" dirty="0" err="1">
                <a:latin typeface="Arial"/>
                <a:cs typeface="Arial"/>
              </a:rPr>
              <a:t>mass</a:t>
            </a:r>
            <a:r>
              <a:rPr lang="nl-BE" sz="2000" dirty="0">
                <a:latin typeface="Arial"/>
                <a:cs typeface="Arial"/>
              </a:rPr>
              <a:t> </a:t>
            </a:r>
            <a:r>
              <a:rPr lang="nl-BE" sz="2000" dirty="0" err="1">
                <a:latin typeface="Arial"/>
                <a:cs typeface="Arial"/>
              </a:rPr>
              <a:t>dose</a:t>
            </a:r>
            <a:r>
              <a:rPr lang="nl-BE" sz="2000" dirty="0">
                <a:latin typeface="Arial"/>
                <a:cs typeface="Arial"/>
              </a:rPr>
              <a:t> </a:t>
            </a:r>
            <a:r>
              <a:rPr lang="nl-BE" sz="2000" dirty="0" err="1">
                <a:latin typeface="Arial"/>
                <a:cs typeface="Arial"/>
              </a:rPr>
              <a:t>can</a:t>
            </a:r>
            <a:r>
              <a:rPr lang="nl-BE" sz="2000" dirty="0">
                <a:latin typeface="Arial"/>
                <a:cs typeface="Arial"/>
              </a:rPr>
              <a:t> </a:t>
            </a:r>
            <a:r>
              <a:rPr lang="nl-BE" sz="2000" dirty="0" err="1">
                <a:latin typeface="Arial"/>
                <a:cs typeface="Arial"/>
              </a:rPr>
              <a:t>be</a:t>
            </a:r>
            <a:r>
              <a:rPr lang="nl-BE" sz="2000" dirty="0">
                <a:latin typeface="Arial"/>
                <a:cs typeface="Arial"/>
              </a:rPr>
              <a:t> as </a:t>
            </a:r>
            <a:r>
              <a:rPr lang="nl-BE" sz="2000" dirty="0" err="1">
                <a:latin typeface="Arial"/>
                <a:cs typeface="Arial"/>
              </a:rPr>
              <a:t>toxic</a:t>
            </a:r>
            <a:r>
              <a:rPr lang="nl-BE" sz="2000" dirty="0">
                <a:latin typeface="Arial"/>
                <a:cs typeface="Arial"/>
              </a:rPr>
              <a:t> as </a:t>
            </a:r>
            <a:r>
              <a:rPr lang="nl-BE" sz="2000" dirty="0" err="1">
                <a:latin typeface="Arial"/>
                <a:cs typeface="Arial"/>
              </a:rPr>
              <a:t>larger</a:t>
            </a:r>
            <a:r>
              <a:rPr lang="nl-BE" sz="2000" dirty="0">
                <a:latin typeface="Arial"/>
                <a:cs typeface="Arial"/>
              </a:rPr>
              <a:t> </a:t>
            </a:r>
            <a:r>
              <a:rPr lang="nl-BE" sz="2000" dirty="0" err="1">
                <a:latin typeface="Arial"/>
                <a:cs typeface="Arial"/>
              </a:rPr>
              <a:t>particles</a:t>
            </a:r>
            <a:r>
              <a:rPr lang="nl-BE" sz="2000" dirty="0">
                <a:latin typeface="Arial"/>
                <a:cs typeface="Arial"/>
              </a:rPr>
              <a:t> </a:t>
            </a:r>
            <a:r>
              <a:rPr lang="nl-BE" sz="2000" dirty="0" err="1">
                <a:latin typeface="Arial"/>
                <a:cs typeface="Arial"/>
              </a:rPr>
              <a:t>with</a:t>
            </a:r>
            <a:r>
              <a:rPr lang="nl-BE" sz="2000" dirty="0">
                <a:latin typeface="Arial"/>
                <a:cs typeface="Arial"/>
              </a:rPr>
              <a:t> a </a:t>
            </a:r>
            <a:r>
              <a:rPr lang="nl-BE" sz="2000" dirty="0" err="1">
                <a:latin typeface="Arial"/>
                <a:cs typeface="Arial"/>
              </a:rPr>
              <a:t>higher</a:t>
            </a:r>
            <a:r>
              <a:rPr lang="nl-BE" sz="2000" dirty="0">
                <a:latin typeface="Arial"/>
                <a:cs typeface="Arial"/>
              </a:rPr>
              <a:t> </a:t>
            </a:r>
            <a:r>
              <a:rPr lang="nl-BE" sz="2000" dirty="0" err="1">
                <a:latin typeface="Arial"/>
                <a:cs typeface="Arial"/>
              </a:rPr>
              <a:t>mass</a:t>
            </a:r>
            <a:r>
              <a:rPr lang="nl-BE" sz="2000" dirty="0">
                <a:latin typeface="Arial"/>
                <a:cs typeface="Arial"/>
              </a:rPr>
              <a:t> </a:t>
            </a:r>
            <a:r>
              <a:rPr lang="nl-BE" sz="2000" dirty="0" err="1">
                <a:latin typeface="Arial"/>
                <a:cs typeface="Arial"/>
              </a:rPr>
              <a:t>dose</a:t>
            </a:r>
            <a:endParaRPr lang="nl-BE" sz="2000" dirty="0">
              <a:latin typeface="Arial"/>
              <a:cs typeface="Arial"/>
            </a:endParaRPr>
          </a:p>
          <a:p>
            <a:pPr marL="0" indent="0">
              <a:buNone/>
            </a:pPr>
            <a:endParaRPr lang="nl-BE" sz="2000" dirty="0">
              <a:latin typeface="Arial"/>
              <a:cs typeface="Arial"/>
            </a:endParaRPr>
          </a:p>
          <a:p>
            <a:pPr marL="0" indent="0">
              <a:buNone/>
            </a:pPr>
            <a:r>
              <a:rPr lang="nl-BE" sz="2000" dirty="0">
                <a:latin typeface="Arial"/>
                <a:cs typeface="Arial"/>
              </a:rPr>
              <a:t>Surface </a:t>
            </a:r>
            <a:r>
              <a:rPr lang="nl-BE" sz="2000" dirty="0" err="1">
                <a:latin typeface="Arial"/>
                <a:cs typeface="Arial"/>
              </a:rPr>
              <a:t>dose</a:t>
            </a:r>
            <a:r>
              <a:rPr lang="nl-BE" sz="2000" dirty="0">
                <a:latin typeface="Arial"/>
                <a:cs typeface="Arial"/>
              </a:rPr>
              <a:t> is </a:t>
            </a:r>
            <a:r>
              <a:rPr lang="nl-BE" sz="2000" dirty="0" err="1">
                <a:latin typeface="Arial"/>
                <a:cs typeface="Arial"/>
              </a:rPr>
              <a:t>what</a:t>
            </a:r>
            <a:r>
              <a:rPr lang="nl-BE" sz="2000" dirty="0">
                <a:latin typeface="Arial"/>
                <a:cs typeface="Arial"/>
              </a:rPr>
              <a:t> </a:t>
            </a:r>
            <a:r>
              <a:rPr lang="nl-BE" sz="2000" dirty="0" err="1">
                <a:latin typeface="Arial"/>
                <a:cs typeface="Arial"/>
              </a:rPr>
              <a:t>influences</a:t>
            </a:r>
            <a:r>
              <a:rPr lang="nl-BE" sz="2000" dirty="0">
                <a:latin typeface="Arial"/>
                <a:cs typeface="Arial"/>
              </a:rPr>
              <a:t> </a:t>
            </a:r>
            <a:r>
              <a:rPr lang="nl-BE" sz="2000" dirty="0" err="1">
                <a:latin typeface="Arial"/>
                <a:cs typeface="Arial"/>
              </a:rPr>
              <a:t>the</a:t>
            </a:r>
            <a:r>
              <a:rPr lang="nl-BE" sz="2000" dirty="0">
                <a:latin typeface="Arial"/>
                <a:cs typeface="Arial"/>
              </a:rPr>
              <a:t> </a:t>
            </a:r>
            <a:r>
              <a:rPr lang="nl-BE" sz="2000" dirty="0" err="1">
                <a:latin typeface="Arial"/>
                <a:cs typeface="Arial"/>
              </a:rPr>
              <a:t>toxicity</a:t>
            </a:r>
            <a:endParaRPr lang="nl-BE" sz="2000" dirty="0">
              <a:latin typeface="Arial"/>
              <a:cs typeface="Arial"/>
            </a:endParaRP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F9AF6A87-507F-4E2E-8A2A-840080D13776}"/>
              </a:ext>
            </a:extLst>
          </p:cNvPr>
          <p:cNvSpPr txBox="1"/>
          <p:nvPr/>
        </p:nvSpPr>
        <p:spPr>
          <a:xfrm>
            <a:off x="159798" y="58771"/>
            <a:ext cx="58326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200" dirty="0">
                <a:solidFill>
                  <a:srgbClr val="1D8DB0"/>
                </a:solidFill>
              </a:rPr>
              <a:t>J. </a:t>
            </a:r>
            <a:r>
              <a:rPr lang="nl-BE" sz="1200" dirty="0" err="1">
                <a:solidFill>
                  <a:srgbClr val="1D8DB0"/>
                </a:solidFill>
              </a:rPr>
              <a:t>Neirynck</a:t>
            </a:r>
            <a:r>
              <a:rPr lang="nl-BE" sz="1200" dirty="0">
                <a:solidFill>
                  <a:srgbClr val="1D8DB0"/>
                </a:solidFill>
              </a:rPr>
              <a:t>, F. Van </a:t>
            </a:r>
            <a:r>
              <a:rPr lang="nl-BE" sz="1200" dirty="0" err="1">
                <a:solidFill>
                  <a:srgbClr val="1D8DB0"/>
                </a:solidFill>
              </a:rPr>
              <a:t>Eecke</a:t>
            </a:r>
            <a:r>
              <a:rPr lang="nl-BE" sz="1200" dirty="0">
                <a:solidFill>
                  <a:srgbClr val="1D8DB0"/>
                </a:solidFill>
              </a:rPr>
              <a:t> &amp; R. Vrielynck</a:t>
            </a:r>
          </a:p>
        </p:txBody>
      </p:sp>
      <p:sp>
        <p:nvSpPr>
          <p:cNvPr id="11" name="Tekstvak 10">
            <a:extLst>
              <a:ext uri="{FF2B5EF4-FFF2-40B4-BE49-F238E27FC236}">
                <a16:creationId xmlns:a16="http://schemas.microsoft.com/office/drawing/2014/main" id="{02C83A39-3DA1-4516-B834-3C3D5F8552F0}"/>
              </a:ext>
            </a:extLst>
          </p:cNvPr>
          <p:cNvSpPr txBox="1"/>
          <p:nvPr/>
        </p:nvSpPr>
        <p:spPr>
          <a:xfrm>
            <a:off x="576000" y="6356412"/>
            <a:ext cx="10351364" cy="3154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450" dirty="0" err="1">
                <a:solidFill>
                  <a:schemeClr val="bg1"/>
                </a:solidFill>
              </a:rPr>
              <a:t>Introduction</a:t>
            </a:r>
            <a:r>
              <a:rPr lang="nl-BE" sz="1450" dirty="0">
                <a:solidFill>
                  <a:schemeClr val="bg1"/>
                </a:solidFill>
              </a:rPr>
              <a:t>	</a:t>
            </a:r>
            <a:r>
              <a:rPr lang="nl-BE" sz="1450" b="1" dirty="0">
                <a:solidFill>
                  <a:schemeClr val="bg1"/>
                </a:solidFill>
              </a:rPr>
              <a:t>	Framework</a:t>
            </a:r>
            <a:r>
              <a:rPr lang="nl-BE" sz="1450" dirty="0">
                <a:solidFill>
                  <a:schemeClr val="bg1"/>
                </a:solidFill>
              </a:rPr>
              <a:t>		</a:t>
            </a:r>
            <a:r>
              <a:rPr lang="nl-BE" sz="1450" dirty="0" err="1">
                <a:solidFill>
                  <a:schemeClr val="bg1"/>
                </a:solidFill>
              </a:rPr>
              <a:t>Techniques</a:t>
            </a:r>
            <a:r>
              <a:rPr lang="nl-BE" sz="1450" dirty="0">
                <a:solidFill>
                  <a:schemeClr val="bg1"/>
                </a:solidFill>
              </a:rPr>
              <a:t> &amp; </a:t>
            </a:r>
            <a:r>
              <a:rPr lang="nl-BE" sz="1450" dirty="0" err="1">
                <a:solidFill>
                  <a:schemeClr val="bg1"/>
                </a:solidFill>
              </a:rPr>
              <a:t>Results</a:t>
            </a:r>
            <a:r>
              <a:rPr lang="nl-BE" sz="1450" dirty="0">
                <a:solidFill>
                  <a:schemeClr val="bg1"/>
                </a:solidFill>
              </a:rPr>
              <a:t>			Summary</a:t>
            </a:r>
          </a:p>
        </p:txBody>
      </p:sp>
      <p:pic>
        <p:nvPicPr>
          <p:cNvPr id="4" name="Afbeelding 4">
            <a:extLst>
              <a:ext uri="{FF2B5EF4-FFF2-40B4-BE49-F238E27FC236}">
                <a16:creationId xmlns:a16="http://schemas.microsoft.com/office/drawing/2014/main" id="{5A6B6466-6D89-40EF-A8EC-DE3F9A0323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4929" y="1883915"/>
            <a:ext cx="4180935" cy="3579000"/>
          </a:xfrm>
          <a:prstGeom prst="rect">
            <a:avLst/>
          </a:prstGeom>
        </p:spPr>
      </p:pic>
      <p:sp>
        <p:nvSpPr>
          <p:cNvPr id="12" name="Tekstvak 11">
            <a:extLst>
              <a:ext uri="{FF2B5EF4-FFF2-40B4-BE49-F238E27FC236}">
                <a16:creationId xmlns:a16="http://schemas.microsoft.com/office/drawing/2014/main" id="{D73558D9-00D8-4D73-A591-CF079C04D100}"/>
              </a:ext>
            </a:extLst>
          </p:cNvPr>
          <p:cNvSpPr txBox="1"/>
          <p:nvPr/>
        </p:nvSpPr>
        <p:spPr>
          <a:xfrm>
            <a:off x="0" y="5866389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b="1" dirty="0">
                <a:cs typeface="Arial"/>
              </a:rPr>
              <a:t>Source: </a:t>
            </a:r>
            <a:r>
              <a:rPr lang="nl-NL" sz="1200" dirty="0" err="1">
                <a:cs typeface="Arial"/>
              </a:rPr>
              <a:t>Buzea</a:t>
            </a:r>
            <a:r>
              <a:rPr lang="nl-NL" sz="1200" dirty="0">
                <a:cs typeface="Arial"/>
              </a:rPr>
              <a:t>, </a:t>
            </a:r>
            <a:r>
              <a:rPr lang="nl-NL" sz="1200" dirty="0" err="1">
                <a:cs typeface="Arial"/>
              </a:rPr>
              <a:t>Cristina</a:t>
            </a:r>
            <a:r>
              <a:rPr lang="nl-NL" sz="1200" dirty="0">
                <a:cs typeface="Arial"/>
              </a:rPr>
              <a:t>, Ivan I. </a:t>
            </a:r>
            <a:r>
              <a:rPr lang="nl-NL" sz="1200" dirty="0" err="1">
                <a:cs typeface="Arial"/>
              </a:rPr>
              <a:t>Pacheco</a:t>
            </a:r>
            <a:r>
              <a:rPr lang="nl-NL" sz="1200" dirty="0">
                <a:cs typeface="Arial"/>
              </a:rPr>
              <a:t>, </a:t>
            </a:r>
            <a:r>
              <a:rPr lang="nl-NL" sz="1200" dirty="0" err="1">
                <a:cs typeface="Arial"/>
              </a:rPr>
              <a:t>and</a:t>
            </a:r>
            <a:r>
              <a:rPr lang="nl-NL" sz="1200" dirty="0">
                <a:cs typeface="Arial"/>
              </a:rPr>
              <a:t> Kevin Robbie. "</a:t>
            </a:r>
            <a:r>
              <a:rPr lang="nl-NL" sz="1200" dirty="0" err="1">
                <a:cs typeface="Arial"/>
              </a:rPr>
              <a:t>Nanomaterials</a:t>
            </a:r>
            <a:r>
              <a:rPr lang="nl-NL" sz="1200" dirty="0">
                <a:cs typeface="Arial"/>
              </a:rPr>
              <a:t> </a:t>
            </a:r>
            <a:r>
              <a:rPr lang="nl-NL" sz="1200" dirty="0" err="1">
                <a:cs typeface="Arial"/>
              </a:rPr>
              <a:t>and</a:t>
            </a:r>
            <a:r>
              <a:rPr lang="nl-NL" sz="1200" dirty="0">
                <a:cs typeface="Arial"/>
              </a:rPr>
              <a:t> </a:t>
            </a:r>
            <a:r>
              <a:rPr lang="nl-NL" sz="1200" dirty="0" err="1">
                <a:cs typeface="Arial"/>
              </a:rPr>
              <a:t>nanoparticles</a:t>
            </a:r>
            <a:r>
              <a:rPr lang="nl-NL" sz="1200" dirty="0">
                <a:cs typeface="Arial"/>
              </a:rPr>
              <a:t>: sources </a:t>
            </a:r>
            <a:r>
              <a:rPr lang="nl-NL" sz="1200" dirty="0" err="1">
                <a:cs typeface="Arial"/>
              </a:rPr>
              <a:t>and</a:t>
            </a:r>
            <a:r>
              <a:rPr lang="nl-NL" sz="1200" dirty="0">
                <a:cs typeface="Arial"/>
              </a:rPr>
              <a:t> </a:t>
            </a:r>
            <a:r>
              <a:rPr lang="nl-NL" sz="1200" dirty="0" err="1">
                <a:cs typeface="Arial"/>
              </a:rPr>
              <a:t>toxicity</a:t>
            </a:r>
            <a:r>
              <a:rPr lang="nl-NL" sz="1200" dirty="0">
                <a:cs typeface="Arial"/>
              </a:rPr>
              <a:t>." </a:t>
            </a:r>
            <a:r>
              <a:rPr lang="nl-NL" sz="1200" i="1" dirty="0" err="1">
                <a:cs typeface="Arial"/>
              </a:rPr>
              <a:t>Biointerphases</a:t>
            </a:r>
            <a:r>
              <a:rPr lang="nl-NL" sz="1200" dirty="0">
                <a:cs typeface="Arial"/>
              </a:rPr>
              <a:t> 2.4 (2007): MR17-MR71</a:t>
            </a:r>
            <a:r>
              <a:rPr lang="nl-NL" dirty="0">
                <a:cs typeface="Arial"/>
              </a:rPr>
              <a:t>.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166271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dianummer 23">
            <a:extLst>
              <a:ext uri="{FF2B5EF4-FFF2-40B4-BE49-F238E27FC236}">
                <a16:creationId xmlns:a16="http://schemas.microsoft.com/office/drawing/2014/main" id="{E7BA9955-551E-4B72-9196-84FDFE874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4000" y="-126730"/>
            <a:ext cx="648000" cy="648000"/>
          </a:xfrm>
        </p:spPr>
        <p:txBody>
          <a:bodyPr/>
          <a:lstStyle/>
          <a:p>
            <a:fld id="{CF179DAE-D0A6-40C3-B8BC-6A97C268D03A}" type="slidenum">
              <a:rPr lang="nl-NL" sz="1200" smtClean="0">
                <a:solidFill>
                  <a:srgbClr val="1D8DB0"/>
                </a:solidFill>
              </a:rPr>
              <a:pPr/>
              <a:t>11</a:t>
            </a:fld>
            <a:r>
              <a:rPr lang="nl-NL" sz="1200" dirty="0">
                <a:solidFill>
                  <a:srgbClr val="1D8DB0"/>
                </a:solidFill>
              </a:rPr>
              <a:t>/51</a:t>
            </a:r>
          </a:p>
        </p:txBody>
      </p:sp>
      <p:sp>
        <p:nvSpPr>
          <p:cNvPr id="9" name="Titel 4">
            <a:extLst>
              <a:ext uri="{FF2B5EF4-FFF2-40B4-BE49-F238E27FC236}">
                <a16:creationId xmlns:a16="http://schemas.microsoft.com/office/drawing/2014/main" id="{32C054A8-9043-41C9-BA29-6C11E3B87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263" y="336550"/>
            <a:ext cx="11041062" cy="1152525"/>
          </a:xfrm>
        </p:spPr>
        <p:txBody>
          <a:bodyPr/>
          <a:lstStyle/>
          <a:p>
            <a:r>
              <a:rPr lang="nl-NL" dirty="0" err="1">
                <a:latin typeface="Arial"/>
                <a:cs typeface="Arial"/>
              </a:rPr>
              <a:t>Size</a:t>
            </a:r>
            <a:r>
              <a:rPr lang="nl-NL" dirty="0">
                <a:latin typeface="Arial"/>
                <a:cs typeface="Arial"/>
              </a:rPr>
              <a:t> </a:t>
            </a:r>
            <a:r>
              <a:rPr lang="nl-NL" dirty="0" err="1">
                <a:latin typeface="Arial"/>
                <a:cs typeface="Arial"/>
              </a:rPr>
              <a:t>dependence</a:t>
            </a:r>
            <a:endParaRPr lang="nl-BE" dirty="0"/>
          </a:p>
        </p:txBody>
      </p:sp>
      <p:sp>
        <p:nvSpPr>
          <p:cNvPr id="8" name="Tijdelijke aanduiding voor inhoud 1">
            <a:extLst>
              <a:ext uri="{FF2B5EF4-FFF2-40B4-BE49-F238E27FC236}">
                <a16:creationId xmlns:a16="http://schemas.microsoft.com/office/drawing/2014/main" id="{FD48FE27-13D3-407C-9CF5-D7CAC1400D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656000"/>
            <a:ext cx="11041200" cy="40434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dirty="0">
                <a:latin typeface="Arial"/>
                <a:cs typeface="Arial"/>
              </a:rPr>
              <a:t>Even at </a:t>
            </a:r>
            <a:r>
              <a:rPr lang="nl-NL" sz="2000" dirty="0" err="1">
                <a:latin typeface="Arial"/>
                <a:cs typeface="Arial"/>
              </a:rPr>
              <a:t>the</a:t>
            </a:r>
            <a:r>
              <a:rPr lang="nl-NL" sz="2000" dirty="0">
                <a:latin typeface="Arial"/>
                <a:cs typeface="Arial"/>
              </a:rPr>
              <a:t> </a:t>
            </a:r>
            <a:r>
              <a:rPr lang="nl-NL" sz="2000" dirty="0" err="1">
                <a:latin typeface="Arial"/>
                <a:cs typeface="Arial"/>
              </a:rPr>
              <a:t>same</a:t>
            </a:r>
            <a:r>
              <a:rPr lang="nl-NL" sz="2000" dirty="0">
                <a:latin typeface="Arial"/>
                <a:cs typeface="Arial"/>
              </a:rPr>
              <a:t> </a:t>
            </a:r>
            <a:r>
              <a:rPr lang="nl-NL" sz="2000" dirty="0" err="1">
                <a:latin typeface="Arial"/>
                <a:cs typeface="Arial"/>
              </a:rPr>
              <a:t>surface</a:t>
            </a:r>
            <a:r>
              <a:rPr lang="nl-NL" sz="2000" dirty="0">
                <a:latin typeface="Arial"/>
                <a:cs typeface="Arial"/>
              </a:rPr>
              <a:t> </a:t>
            </a:r>
            <a:r>
              <a:rPr lang="nl-NL" sz="2000" dirty="0" err="1">
                <a:latin typeface="Arial"/>
                <a:cs typeface="Arial"/>
              </a:rPr>
              <a:t>dose</a:t>
            </a:r>
            <a:r>
              <a:rPr lang="nl-NL" sz="2000" dirty="0">
                <a:latin typeface="Arial"/>
                <a:cs typeface="Arial"/>
              </a:rPr>
              <a:t> </a:t>
            </a:r>
            <a:r>
              <a:rPr lang="nl-NL" sz="2000" dirty="0" err="1">
                <a:latin typeface="Arial"/>
                <a:cs typeface="Arial"/>
              </a:rPr>
              <a:t>size</a:t>
            </a:r>
            <a:r>
              <a:rPr lang="nl-NL" sz="2000" dirty="0">
                <a:latin typeface="Arial"/>
                <a:cs typeface="Arial"/>
              </a:rPr>
              <a:t> of </a:t>
            </a:r>
            <a:r>
              <a:rPr lang="nl-NL" sz="2000" dirty="0" err="1">
                <a:latin typeface="Arial"/>
                <a:cs typeface="Arial"/>
              </a:rPr>
              <a:t>particles</a:t>
            </a:r>
            <a:r>
              <a:rPr lang="nl-NL" sz="2000" dirty="0">
                <a:latin typeface="Arial"/>
                <a:cs typeface="Arial"/>
              </a:rPr>
              <a:t> has </a:t>
            </a:r>
            <a:r>
              <a:rPr lang="nl-NL" sz="2000" dirty="0" err="1">
                <a:latin typeface="Arial"/>
                <a:cs typeface="Arial"/>
              </a:rPr>
              <a:t>an</a:t>
            </a:r>
            <a:r>
              <a:rPr lang="nl-NL" sz="2000" dirty="0">
                <a:latin typeface="Arial"/>
                <a:cs typeface="Arial"/>
              </a:rPr>
              <a:t> effect</a:t>
            </a:r>
            <a:endParaRPr lang="nl-NL" sz="2000" dirty="0">
              <a:cs typeface="Arial"/>
            </a:endParaRPr>
          </a:p>
          <a:p>
            <a:pPr marL="0" indent="0">
              <a:buNone/>
            </a:pPr>
            <a:endParaRPr lang="nl-NL" sz="2000" dirty="0">
              <a:latin typeface="Arial"/>
              <a:cs typeface="Arial"/>
            </a:endParaRPr>
          </a:p>
          <a:p>
            <a:pPr marL="0" indent="0">
              <a:buNone/>
            </a:pPr>
            <a:r>
              <a:rPr lang="nl-NL" sz="2000" dirty="0">
                <a:latin typeface="Arial"/>
                <a:cs typeface="Arial"/>
              </a:rPr>
              <a:t>Smaller </a:t>
            </a:r>
            <a:r>
              <a:rPr lang="nl-NL" sz="2000" dirty="0" err="1">
                <a:latin typeface="Arial"/>
                <a:cs typeface="Arial"/>
              </a:rPr>
              <a:t>particles</a:t>
            </a:r>
            <a:r>
              <a:rPr lang="nl-NL" sz="2000" dirty="0">
                <a:latin typeface="Arial"/>
                <a:cs typeface="Arial"/>
              </a:rPr>
              <a:t> have </a:t>
            </a:r>
            <a:endParaRPr lang="nl-NL" sz="2000" dirty="0">
              <a:cs typeface="Arial"/>
            </a:endParaRPr>
          </a:p>
          <a:p>
            <a:r>
              <a:rPr lang="nl-NL" sz="2000" dirty="0" err="1">
                <a:latin typeface="Arial"/>
                <a:cs typeface="Arial"/>
              </a:rPr>
              <a:t>prolonged</a:t>
            </a:r>
            <a:r>
              <a:rPr lang="nl-NL" sz="2000" dirty="0">
                <a:latin typeface="Arial"/>
                <a:cs typeface="Arial"/>
              </a:rPr>
              <a:t> </a:t>
            </a:r>
            <a:r>
              <a:rPr lang="nl-NL" sz="2000" dirty="0" err="1">
                <a:latin typeface="Arial"/>
                <a:cs typeface="Arial"/>
              </a:rPr>
              <a:t>retention</a:t>
            </a:r>
            <a:endParaRPr lang="nl-NL" sz="2000" dirty="0">
              <a:latin typeface="Arial"/>
              <a:cs typeface="Arial"/>
            </a:endParaRPr>
          </a:p>
          <a:p>
            <a:r>
              <a:rPr lang="nl-NL" sz="2000" dirty="0" err="1">
                <a:latin typeface="Arial"/>
                <a:cs typeface="Arial"/>
              </a:rPr>
              <a:t>higher</a:t>
            </a:r>
            <a:r>
              <a:rPr lang="nl-NL" sz="2000" dirty="0">
                <a:latin typeface="Arial"/>
                <a:cs typeface="Arial"/>
              </a:rPr>
              <a:t> </a:t>
            </a:r>
            <a:r>
              <a:rPr lang="nl-NL" sz="2000" dirty="0" err="1">
                <a:latin typeface="Arial"/>
                <a:cs typeface="Arial"/>
              </a:rPr>
              <a:t>translocation</a:t>
            </a:r>
            <a:endParaRPr lang="nl-NL" sz="2000" dirty="0">
              <a:cs typeface="Arial"/>
            </a:endParaRPr>
          </a:p>
          <a:p>
            <a:r>
              <a:rPr lang="nl-NL" sz="2000" dirty="0" err="1">
                <a:latin typeface="Arial"/>
                <a:cs typeface="Arial"/>
              </a:rPr>
              <a:t>higher</a:t>
            </a:r>
            <a:r>
              <a:rPr lang="nl-NL" sz="2000" dirty="0">
                <a:latin typeface="Arial"/>
                <a:cs typeface="Arial"/>
              </a:rPr>
              <a:t> effect on </a:t>
            </a:r>
            <a:r>
              <a:rPr lang="nl-NL" sz="2000" dirty="0" err="1">
                <a:latin typeface="Arial"/>
                <a:cs typeface="Arial"/>
              </a:rPr>
              <a:t>the</a:t>
            </a:r>
            <a:r>
              <a:rPr lang="nl-NL" sz="2000" dirty="0">
                <a:latin typeface="Arial"/>
                <a:cs typeface="Arial"/>
              </a:rPr>
              <a:t> </a:t>
            </a:r>
            <a:r>
              <a:rPr lang="nl-NL" sz="2000" dirty="0" err="1">
                <a:latin typeface="Arial"/>
                <a:cs typeface="Arial"/>
              </a:rPr>
              <a:t>functioning</a:t>
            </a:r>
            <a:r>
              <a:rPr lang="nl-NL" sz="2000" dirty="0">
                <a:latin typeface="Arial"/>
                <a:cs typeface="Arial"/>
              </a:rPr>
              <a:t> of </a:t>
            </a:r>
            <a:r>
              <a:rPr lang="nl-NL" sz="2000" dirty="0" err="1">
                <a:latin typeface="Arial"/>
                <a:cs typeface="Arial"/>
              </a:rPr>
              <a:t>the</a:t>
            </a:r>
            <a:r>
              <a:rPr lang="nl-NL" sz="2000" dirty="0">
                <a:latin typeface="Arial"/>
                <a:cs typeface="Arial"/>
              </a:rPr>
              <a:t> </a:t>
            </a:r>
            <a:r>
              <a:rPr lang="nl-NL" sz="2000" dirty="0" err="1">
                <a:latin typeface="Arial"/>
                <a:cs typeface="Arial"/>
              </a:rPr>
              <a:t>macrophages</a:t>
            </a:r>
            <a:endParaRPr lang="nl-NL" sz="2000" dirty="0">
              <a:latin typeface="Arial"/>
              <a:cs typeface="Arial"/>
            </a:endParaRPr>
          </a:p>
          <a:p>
            <a:pPr marL="0" indent="0">
              <a:buNone/>
            </a:pPr>
            <a:endParaRPr lang="nl-BE" sz="2000" dirty="0"/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F9AF6A87-507F-4E2E-8A2A-840080D13776}"/>
              </a:ext>
            </a:extLst>
          </p:cNvPr>
          <p:cNvSpPr txBox="1"/>
          <p:nvPr/>
        </p:nvSpPr>
        <p:spPr>
          <a:xfrm>
            <a:off x="159798" y="58771"/>
            <a:ext cx="58326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200" dirty="0">
                <a:solidFill>
                  <a:srgbClr val="1D8DB0"/>
                </a:solidFill>
              </a:rPr>
              <a:t>J. </a:t>
            </a:r>
            <a:r>
              <a:rPr lang="nl-BE" sz="1200" dirty="0" err="1">
                <a:solidFill>
                  <a:srgbClr val="1D8DB0"/>
                </a:solidFill>
              </a:rPr>
              <a:t>Neirynck</a:t>
            </a:r>
            <a:r>
              <a:rPr lang="nl-BE" sz="1200" dirty="0">
                <a:solidFill>
                  <a:srgbClr val="1D8DB0"/>
                </a:solidFill>
              </a:rPr>
              <a:t>, F. Van </a:t>
            </a:r>
            <a:r>
              <a:rPr lang="nl-BE" sz="1200" dirty="0" err="1">
                <a:solidFill>
                  <a:srgbClr val="1D8DB0"/>
                </a:solidFill>
              </a:rPr>
              <a:t>Eecke</a:t>
            </a:r>
            <a:r>
              <a:rPr lang="nl-BE" sz="1200" dirty="0">
                <a:solidFill>
                  <a:srgbClr val="1D8DB0"/>
                </a:solidFill>
              </a:rPr>
              <a:t> &amp; R. Vrielynck</a:t>
            </a:r>
          </a:p>
        </p:txBody>
      </p:sp>
      <p:sp>
        <p:nvSpPr>
          <p:cNvPr id="11" name="Tekstvak 10">
            <a:extLst>
              <a:ext uri="{FF2B5EF4-FFF2-40B4-BE49-F238E27FC236}">
                <a16:creationId xmlns:a16="http://schemas.microsoft.com/office/drawing/2014/main" id="{02C83A39-3DA1-4516-B834-3C3D5F8552F0}"/>
              </a:ext>
            </a:extLst>
          </p:cNvPr>
          <p:cNvSpPr txBox="1"/>
          <p:nvPr/>
        </p:nvSpPr>
        <p:spPr>
          <a:xfrm>
            <a:off x="576000" y="6356412"/>
            <a:ext cx="10351364" cy="3154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450" dirty="0" err="1">
                <a:solidFill>
                  <a:schemeClr val="bg1"/>
                </a:solidFill>
              </a:rPr>
              <a:t>Introduction</a:t>
            </a:r>
            <a:r>
              <a:rPr lang="nl-BE" sz="1450" dirty="0">
                <a:solidFill>
                  <a:schemeClr val="bg1"/>
                </a:solidFill>
              </a:rPr>
              <a:t>	</a:t>
            </a:r>
            <a:r>
              <a:rPr lang="nl-BE" sz="1450" b="1" dirty="0">
                <a:solidFill>
                  <a:schemeClr val="bg1"/>
                </a:solidFill>
              </a:rPr>
              <a:t>	Framework</a:t>
            </a:r>
            <a:r>
              <a:rPr lang="nl-BE" sz="1450" dirty="0">
                <a:solidFill>
                  <a:schemeClr val="bg1"/>
                </a:solidFill>
              </a:rPr>
              <a:t>		</a:t>
            </a:r>
            <a:r>
              <a:rPr lang="nl-BE" sz="1450" dirty="0" err="1">
                <a:solidFill>
                  <a:schemeClr val="bg1"/>
                </a:solidFill>
              </a:rPr>
              <a:t>Techniques</a:t>
            </a:r>
            <a:r>
              <a:rPr lang="nl-BE" sz="1450" dirty="0">
                <a:solidFill>
                  <a:schemeClr val="bg1"/>
                </a:solidFill>
              </a:rPr>
              <a:t> &amp; </a:t>
            </a:r>
            <a:r>
              <a:rPr lang="nl-BE" sz="1450" dirty="0" err="1">
                <a:solidFill>
                  <a:schemeClr val="bg1"/>
                </a:solidFill>
              </a:rPr>
              <a:t>Results</a:t>
            </a:r>
            <a:r>
              <a:rPr lang="nl-BE" sz="1450" dirty="0">
                <a:solidFill>
                  <a:schemeClr val="bg1"/>
                </a:solidFill>
              </a:rPr>
              <a:t>			Summary</a:t>
            </a:r>
          </a:p>
        </p:txBody>
      </p:sp>
      <p:sp>
        <p:nvSpPr>
          <p:cNvPr id="2" name="Tekstvak 1">
            <a:extLst>
              <a:ext uri="{FF2B5EF4-FFF2-40B4-BE49-F238E27FC236}">
                <a16:creationId xmlns:a16="http://schemas.microsoft.com/office/drawing/2014/main" id="{D44F9BC9-EDC7-4B43-9C27-B00079502858}"/>
              </a:ext>
            </a:extLst>
          </p:cNvPr>
          <p:cNvSpPr txBox="1"/>
          <p:nvPr/>
        </p:nvSpPr>
        <p:spPr>
          <a:xfrm>
            <a:off x="0" y="5866389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b="1" dirty="0">
                <a:cs typeface="Arial"/>
              </a:rPr>
              <a:t>Source: </a:t>
            </a:r>
            <a:r>
              <a:rPr lang="nl-NL" sz="1200" dirty="0" err="1">
                <a:cs typeface="Arial"/>
              </a:rPr>
              <a:t>Buzea</a:t>
            </a:r>
            <a:r>
              <a:rPr lang="nl-NL" sz="1200" dirty="0">
                <a:cs typeface="Arial"/>
              </a:rPr>
              <a:t>, </a:t>
            </a:r>
            <a:r>
              <a:rPr lang="nl-NL" sz="1200" dirty="0" err="1">
                <a:cs typeface="Arial"/>
              </a:rPr>
              <a:t>Cristina</a:t>
            </a:r>
            <a:r>
              <a:rPr lang="nl-NL" sz="1200" dirty="0">
                <a:cs typeface="Arial"/>
              </a:rPr>
              <a:t>, Ivan I. </a:t>
            </a:r>
            <a:r>
              <a:rPr lang="nl-NL" sz="1200" dirty="0" err="1">
                <a:cs typeface="Arial"/>
              </a:rPr>
              <a:t>Pacheco</a:t>
            </a:r>
            <a:r>
              <a:rPr lang="nl-NL" sz="1200" dirty="0">
                <a:cs typeface="Arial"/>
              </a:rPr>
              <a:t>, </a:t>
            </a:r>
            <a:r>
              <a:rPr lang="nl-NL" sz="1200" dirty="0" err="1">
                <a:cs typeface="Arial"/>
              </a:rPr>
              <a:t>and</a:t>
            </a:r>
            <a:r>
              <a:rPr lang="nl-NL" sz="1200" dirty="0">
                <a:cs typeface="Arial"/>
              </a:rPr>
              <a:t> Kevin Robbie. "</a:t>
            </a:r>
            <a:r>
              <a:rPr lang="nl-NL" sz="1200" dirty="0" err="1">
                <a:cs typeface="Arial"/>
              </a:rPr>
              <a:t>Nanomaterials</a:t>
            </a:r>
            <a:r>
              <a:rPr lang="nl-NL" sz="1200" dirty="0">
                <a:cs typeface="Arial"/>
              </a:rPr>
              <a:t> </a:t>
            </a:r>
            <a:r>
              <a:rPr lang="nl-NL" sz="1200" dirty="0" err="1">
                <a:cs typeface="Arial"/>
              </a:rPr>
              <a:t>and</a:t>
            </a:r>
            <a:r>
              <a:rPr lang="nl-NL" sz="1200" dirty="0">
                <a:cs typeface="Arial"/>
              </a:rPr>
              <a:t> </a:t>
            </a:r>
            <a:r>
              <a:rPr lang="nl-NL" sz="1200" dirty="0" err="1">
                <a:cs typeface="Arial"/>
              </a:rPr>
              <a:t>nanoparticles</a:t>
            </a:r>
            <a:r>
              <a:rPr lang="nl-NL" sz="1200" dirty="0">
                <a:cs typeface="Arial"/>
              </a:rPr>
              <a:t>: sources </a:t>
            </a:r>
            <a:r>
              <a:rPr lang="nl-NL" sz="1200" dirty="0" err="1">
                <a:cs typeface="Arial"/>
              </a:rPr>
              <a:t>and</a:t>
            </a:r>
            <a:r>
              <a:rPr lang="nl-NL" sz="1200" dirty="0">
                <a:cs typeface="Arial"/>
              </a:rPr>
              <a:t> </a:t>
            </a:r>
            <a:r>
              <a:rPr lang="nl-NL" sz="1200" dirty="0" err="1">
                <a:cs typeface="Arial"/>
              </a:rPr>
              <a:t>toxicity</a:t>
            </a:r>
            <a:r>
              <a:rPr lang="nl-NL" sz="1200" dirty="0">
                <a:cs typeface="Arial"/>
              </a:rPr>
              <a:t>." </a:t>
            </a:r>
            <a:r>
              <a:rPr lang="nl-NL" sz="1200" i="1" dirty="0" err="1">
                <a:cs typeface="Arial"/>
              </a:rPr>
              <a:t>Biointerphases</a:t>
            </a:r>
            <a:r>
              <a:rPr lang="nl-NL" sz="1200" dirty="0">
                <a:cs typeface="Arial"/>
              </a:rPr>
              <a:t> 2.4 (2007): MR17-MR71</a:t>
            </a:r>
            <a:r>
              <a:rPr lang="nl-NL" dirty="0">
                <a:cs typeface="Arial"/>
              </a:rPr>
              <a:t>.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851328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dianummer 23">
            <a:extLst>
              <a:ext uri="{FF2B5EF4-FFF2-40B4-BE49-F238E27FC236}">
                <a16:creationId xmlns:a16="http://schemas.microsoft.com/office/drawing/2014/main" id="{E7BA9955-551E-4B72-9196-84FDFE874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4000" y="-126730"/>
            <a:ext cx="648000" cy="648000"/>
          </a:xfrm>
        </p:spPr>
        <p:txBody>
          <a:bodyPr/>
          <a:lstStyle/>
          <a:p>
            <a:fld id="{CF179DAE-D0A6-40C3-B8BC-6A97C268D03A}" type="slidenum">
              <a:rPr lang="nl-NL" sz="1200" smtClean="0">
                <a:solidFill>
                  <a:srgbClr val="1D8DB0"/>
                </a:solidFill>
              </a:rPr>
              <a:pPr/>
              <a:t>12</a:t>
            </a:fld>
            <a:r>
              <a:rPr lang="nl-NL" sz="1200" dirty="0">
                <a:solidFill>
                  <a:srgbClr val="1D8DB0"/>
                </a:solidFill>
              </a:rPr>
              <a:t>/51</a:t>
            </a:r>
          </a:p>
        </p:txBody>
      </p:sp>
      <p:sp>
        <p:nvSpPr>
          <p:cNvPr id="9" name="Titel 4">
            <a:extLst>
              <a:ext uri="{FF2B5EF4-FFF2-40B4-BE49-F238E27FC236}">
                <a16:creationId xmlns:a16="http://schemas.microsoft.com/office/drawing/2014/main" id="{32C054A8-9043-41C9-BA29-6C11E3B87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263" y="336550"/>
            <a:ext cx="11041062" cy="1152525"/>
          </a:xfrm>
        </p:spPr>
        <p:txBody>
          <a:bodyPr/>
          <a:lstStyle/>
          <a:p>
            <a:r>
              <a:rPr lang="nl-NL" dirty="0" err="1">
                <a:latin typeface="Arial"/>
                <a:cs typeface="Arial"/>
              </a:rPr>
              <a:t>Concentration</a:t>
            </a:r>
            <a:r>
              <a:rPr lang="nl-NL" dirty="0">
                <a:latin typeface="Arial"/>
                <a:cs typeface="Arial"/>
              </a:rPr>
              <a:t> </a:t>
            </a:r>
            <a:r>
              <a:rPr lang="nl-NL" dirty="0" err="1">
                <a:latin typeface="Arial"/>
                <a:cs typeface="Arial"/>
              </a:rPr>
              <a:t>dependence</a:t>
            </a:r>
            <a:endParaRPr lang="nl-BE" dirty="0"/>
          </a:p>
        </p:txBody>
      </p:sp>
      <p:sp>
        <p:nvSpPr>
          <p:cNvPr id="8" name="Tijdelijke aanduiding voor inhoud 1">
            <a:extLst>
              <a:ext uri="{FF2B5EF4-FFF2-40B4-BE49-F238E27FC236}">
                <a16:creationId xmlns:a16="http://schemas.microsoft.com/office/drawing/2014/main" id="{FD48FE27-13D3-407C-9CF5-D7CAC1400D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656000"/>
            <a:ext cx="11041200" cy="4043464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nl-NL" sz="2000" dirty="0">
                <a:latin typeface="Arial"/>
                <a:cs typeface="Arial"/>
              </a:rPr>
              <a:t>Large </a:t>
            </a:r>
            <a:r>
              <a:rPr lang="nl-NL" sz="2000" dirty="0" err="1">
                <a:latin typeface="Arial"/>
                <a:cs typeface="Arial"/>
              </a:rPr>
              <a:t>concentration</a:t>
            </a:r>
            <a:r>
              <a:rPr lang="nl-NL" sz="2000" dirty="0">
                <a:latin typeface="Arial"/>
                <a:cs typeface="Arial"/>
              </a:rPr>
              <a:t> </a:t>
            </a:r>
            <a:r>
              <a:rPr lang="nl-NL" sz="2000" dirty="0">
                <a:latin typeface="Arial"/>
                <a:cs typeface="Arial"/>
                <a:sym typeface="Wingdings" panose="05000000000000000000" pitchFamily="2" charset="2"/>
              </a:rPr>
              <a:t></a:t>
            </a:r>
            <a:r>
              <a:rPr lang="nl-NL" sz="2000" dirty="0">
                <a:latin typeface="Arial"/>
                <a:cs typeface="Arial"/>
              </a:rPr>
              <a:t> </a:t>
            </a:r>
            <a:r>
              <a:rPr lang="nl-NL" sz="2000" dirty="0" err="1">
                <a:latin typeface="Arial"/>
                <a:cs typeface="Arial"/>
              </a:rPr>
              <a:t>aggregation</a:t>
            </a:r>
            <a:r>
              <a:rPr lang="nl-NL" sz="2000" dirty="0">
                <a:latin typeface="Arial"/>
                <a:cs typeface="Arial"/>
              </a:rPr>
              <a:t> of </a:t>
            </a:r>
            <a:r>
              <a:rPr lang="nl-NL" sz="2000" dirty="0" err="1">
                <a:latin typeface="Arial"/>
                <a:cs typeface="Arial"/>
              </a:rPr>
              <a:t>particles</a:t>
            </a:r>
            <a:endParaRPr lang="nl-NL" sz="2000" dirty="0">
              <a:cs typeface="Arial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nl-NL" sz="2000" dirty="0">
              <a:latin typeface="Arial"/>
              <a:cs typeface="Arial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nl-NL" sz="2000" dirty="0" err="1">
                <a:latin typeface="Arial"/>
                <a:cs typeface="Arial"/>
              </a:rPr>
              <a:t>Larger</a:t>
            </a:r>
            <a:r>
              <a:rPr lang="nl-NL" sz="2000" dirty="0">
                <a:latin typeface="Arial"/>
                <a:cs typeface="Arial"/>
              </a:rPr>
              <a:t> </a:t>
            </a:r>
            <a:r>
              <a:rPr lang="nl-NL" sz="2000" dirty="0" err="1">
                <a:latin typeface="Arial"/>
                <a:cs typeface="Arial"/>
              </a:rPr>
              <a:t>particles</a:t>
            </a:r>
            <a:r>
              <a:rPr lang="nl-NL" sz="2000" dirty="0">
                <a:latin typeface="Arial"/>
                <a:cs typeface="Arial"/>
              </a:rPr>
              <a:t>, </a:t>
            </a:r>
            <a:r>
              <a:rPr lang="nl-NL" sz="2000" dirty="0" err="1">
                <a:latin typeface="Arial"/>
                <a:cs typeface="Arial"/>
              </a:rPr>
              <a:t>less</a:t>
            </a:r>
            <a:r>
              <a:rPr lang="nl-NL" sz="2000" dirty="0">
                <a:latin typeface="Arial"/>
                <a:cs typeface="Arial"/>
              </a:rPr>
              <a:t> </a:t>
            </a:r>
            <a:r>
              <a:rPr lang="nl-NL" sz="2000" dirty="0" err="1">
                <a:latin typeface="Arial"/>
                <a:cs typeface="Arial"/>
              </a:rPr>
              <a:t>surface</a:t>
            </a:r>
            <a:r>
              <a:rPr lang="nl-NL" sz="2000" dirty="0">
                <a:latin typeface="Arial"/>
                <a:cs typeface="Arial"/>
              </a:rPr>
              <a:t> AND </a:t>
            </a:r>
            <a:r>
              <a:rPr lang="nl-NL" sz="2000" dirty="0" err="1">
                <a:latin typeface="Arial"/>
                <a:cs typeface="Arial"/>
              </a:rPr>
              <a:t>white</a:t>
            </a:r>
            <a:r>
              <a:rPr lang="nl-NL" sz="2000" dirty="0">
                <a:latin typeface="Arial"/>
                <a:cs typeface="Arial"/>
              </a:rPr>
              <a:t> </a:t>
            </a:r>
            <a:r>
              <a:rPr lang="nl-NL" sz="2000" dirty="0" err="1">
                <a:latin typeface="Arial"/>
                <a:cs typeface="Arial"/>
              </a:rPr>
              <a:t>bloodcells</a:t>
            </a:r>
            <a:r>
              <a:rPr lang="nl-NL" sz="2000" dirty="0">
                <a:latin typeface="Arial"/>
                <a:cs typeface="Arial"/>
              </a:rPr>
              <a:t> </a:t>
            </a:r>
            <a:r>
              <a:rPr lang="nl-NL" sz="2000" dirty="0" err="1">
                <a:latin typeface="Arial"/>
                <a:cs typeface="Arial"/>
              </a:rPr>
              <a:t>can</a:t>
            </a:r>
            <a:r>
              <a:rPr lang="nl-NL" sz="2000" dirty="0">
                <a:latin typeface="Arial"/>
                <a:cs typeface="Arial"/>
              </a:rPr>
              <a:t> </a:t>
            </a:r>
            <a:r>
              <a:rPr lang="nl-NL" sz="2000" dirty="0" err="1">
                <a:latin typeface="Arial"/>
                <a:cs typeface="Arial"/>
              </a:rPr>
              <a:t>macrophage</a:t>
            </a:r>
            <a:r>
              <a:rPr lang="nl-NL" sz="2000" dirty="0">
                <a:latin typeface="Arial"/>
                <a:cs typeface="Arial"/>
              </a:rPr>
              <a:t> </a:t>
            </a:r>
            <a:r>
              <a:rPr lang="nl-NL" sz="2000" dirty="0" err="1">
                <a:latin typeface="Arial"/>
                <a:cs typeface="Arial"/>
              </a:rPr>
              <a:t>the</a:t>
            </a:r>
            <a:r>
              <a:rPr lang="nl-NL" sz="2000" dirty="0">
                <a:latin typeface="Arial"/>
                <a:cs typeface="Arial"/>
              </a:rPr>
              <a:t> </a:t>
            </a:r>
            <a:r>
              <a:rPr lang="nl-NL" sz="2000" dirty="0" err="1">
                <a:latin typeface="Arial"/>
                <a:cs typeface="Arial"/>
              </a:rPr>
              <a:t>aggregates</a:t>
            </a:r>
            <a:endParaRPr lang="nl-NL" sz="2000" dirty="0">
              <a:cs typeface="Arial"/>
            </a:endParaRPr>
          </a:p>
          <a:p>
            <a:pPr marL="0" indent="0">
              <a:lnSpc>
                <a:spcPct val="150000"/>
              </a:lnSpc>
              <a:buNone/>
            </a:pPr>
            <a:endParaRPr lang="nl-NL" sz="2000" dirty="0">
              <a:latin typeface="Arial"/>
              <a:cs typeface="Arial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nl-NL" sz="2000" dirty="0">
                <a:latin typeface="Arial"/>
                <a:cs typeface="Arial"/>
              </a:rPr>
              <a:t>Large </a:t>
            </a:r>
            <a:r>
              <a:rPr lang="nl-NL" sz="2000" dirty="0" err="1">
                <a:latin typeface="Arial"/>
                <a:cs typeface="Arial"/>
              </a:rPr>
              <a:t>concentration</a:t>
            </a:r>
            <a:r>
              <a:rPr lang="nl-NL" sz="2000" dirty="0">
                <a:latin typeface="Arial"/>
                <a:cs typeface="Arial"/>
              </a:rPr>
              <a:t> </a:t>
            </a:r>
            <a:r>
              <a:rPr lang="nl-NL" sz="2000" dirty="0" err="1">
                <a:latin typeface="Arial"/>
                <a:cs typeface="Arial"/>
              </a:rPr>
              <a:t>results</a:t>
            </a:r>
            <a:r>
              <a:rPr lang="nl-NL" sz="2000" dirty="0">
                <a:latin typeface="Arial"/>
                <a:cs typeface="Arial"/>
              </a:rPr>
              <a:t> in </a:t>
            </a:r>
            <a:r>
              <a:rPr lang="nl-NL" sz="2000" dirty="0" err="1">
                <a:latin typeface="Arial"/>
                <a:cs typeface="Arial"/>
              </a:rPr>
              <a:t>less</a:t>
            </a:r>
            <a:r>
              <a:rPr lang="nl-NL" sz="2000" dirty="0">
                <a:latin typeface="Arial"/>
                <a:cs typeface="Arial"/>
              </a:rPr>
              <a:t> </a:t>
            </a:r>
            <a:r>
              <a:rPr lang="nl-NL" sz="2000" dirty="0" err="1">
                <a:latin typeface="Arial"/>
                <a:cs typeface="Arial"/>
              </a:rPr>
              <a:t>toxicity</a:t>
            </a:r>
            <a:endParaRPr lang="nl-NL" sz="2000" dirty="0">
              <a:cs typeface="Arial"/>
            </a:endParaRPr>
          </a:p>
          <a:p>
            <a:pPr marL="0" indent="0">
              <a:buNone/>
            </a:pPr>
            <a:endParaRPr lang="nl-BE" sz="2000" dirty="0"/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F9AF6A87-507F-4E2E-8A2A-840080D13776}"/>
              </a:ext>
            </a:extLst>
          </p:cNvPr>
          <p:cNvSpPr txBox="1"/>
          <p:nvPr/>
        </p:nvSpPr>
        <p:spPr>
          <a:xfrm>
            <a:off x="159798" y="58771"/>
            <a:ext cx="58326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200" dirty="0">
                <a:solidFill>
                  <a:srgbClr val="1D8DB0"/>
                </a:solidFill>
              </a:rPr>
              <a:t>J. </a:t>
            </a:r>
            <a:r>
              <a:rPr lang="nl-BE" sz="1200" dirty="0" err="1">
                <a:solidFill>
                  <a:srgbClr val="1D8DB0"/>
                </a:solidFill>
              </a:rPr>
              <a:t>Neirynck</a:t>
            </a:r>
            <a:r>
              <a:rPr lang="nl-BE" sz="1200" dirty="0">
                <a:solidFill>
                  <a:srgbClr val="1D8DB0"/>
                </a:solidFill>
              </a:rPr>
              <a:t>, F. Van </a:t>
            </a:r>
            <a:r>
              <a:rPr lang="nl-BE" sz="1200" dirty="0" err="1">
                <a:solidFill>
                  <a:srgbClr val="1D8DB0"/>
                </a:solidFill>
              </a:rPr>
              <a:t>Eecke</a:t>
            </a:r>
            <a:r>
              <a:rPr lang="nl-BE" sz="1200" dirty="0">
                <a:solidFill>
                  <a:srgbClr val="1D8DB0"/>
                </a:solidFill>
              </a:rPr>
              <a:t> &amp; R. Vrielynck</a:t>
            </a:r>
          </a:p>
        </p:txBody>
      </p:sp>
      <p:sp>
        <p:nvSpPr>
          <p:cNvPr id="11" name="Tekstvak 10">
            <a:extLst>
              <a:ext uri="{FF2B5EF4-FFF2-40B4-BE49-F238E27FC236}">
                <a16:creationId xmlns:a16="http://schemas.microsoft.com/office/drawing/2014/main" id="{02C83A39-3DA1-4516-B834-3C3D5F8552F0}"/>
              </a:ext>
            </a:extLst>
          </p:cNvPr>
          <p:cNvSpPr txBox="1"/>
          <p:nvPr/>
        </p:nvSpPr>
        <p:spPr>
          <a:xfrm>
            <a:off x="576000" y="6356412"/>
            <a:ext cx="10351364" cy="3154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450" dirty="0" err="1">
                <a:solidFill>
                  <a:schemeClr val="bg1"/>
                </a:solidFill>
              </a:rPr>
              <a:t>Introduction</a:t>
            </a:r>
            <a:r>
              <a:rPr lang="nl-BE" sz="1450" dirty="0">
                <a:solidFill>
                  <a:schemeClr val="bg1"/>
                </a:solidFill>
              </a:rPr>
              <a:t>	</a:t>
            </a:r>
            <a:r>
              <a:rPr lang="nl-BE" sz="1450" b="1" dirty="0">
                <a:solidFill>
                  <a:schemeClr val="bg1"/>
                </a:solidFill>
              </a:rPr>
              <a:t>	Framework</a:t>
            </a:r>
            <a:r>
              <a:rPr lang="nl-BE" sz="1450" dirty="0">
                <a:solidFill>
                  <a:schemeClr val="bg1"/>
                </a:solidFill>
              </a:rPr>
              <a:t>		</a:t>
            </a:r>
            <a:r>
              <a:rPr lang="nl-BE" sz="1450" dirty="0" err="1">
                <a:solidFill>
                  <a:schemeClr val="bg1"/>
                </a:solidFill>
              </a:rPr>
              <a:t>Techniques</a:t>
            </a:r>
            <a:r>
              <a:rPr lang="nl-BE" sz="1450" dirty="0">
                <a:solidFill>
                  <a:schemeClr val="bg1"/>
                </a:solidFill>
              </a:rPr>
              <a:t> &amp; </a:t>
            </a:r>
            <a:r>
              <a:rPr lang="nl-BE" sz="1450" dirty="0" err="1">
                <a:solidFill>
                  <a:schemeClr val="bg1"/>
                </a:solidFill>
              </a:rPr>
              <a:t>Results</a:t>
            </a:r>
            <a:r>
              <a:rPr lang="nl-BE" sz="1450" dirty="0">
                <a:solidFill>
                  <a:schemeClr val="bg1"/>
                </a:solidFill>
              </a:rPr>
              <a:t>			Summary</a:t>
            </a:r>
          </a:p>
        </p:txBody>
      </p:sp>
      <p:sp>
        <p:nvSpPr>
          <p:cNvPr id="2" name="Tekstvak 1">
            <a:extLst>
              <a:ext uri="{FF2B5EF4-FFF2-40B4-BE49-F238E27FC236}">
                <a16:creationId xmlns:a16="http://schemas.microsoft.com/office/drawing/2014/main" id="{D44F9BC9-EDC7-4B43-9C27-B00079502858}"/>
              </a:ext>
            </a:extLst>
          </p:cNvPr>
          <p:cNvSpPr txBox="1"/>
          <p:nvPr/>
        </p:nvSpPr>
        <p:spPr>
          <a:xfrm>
            <a:off x="0" y="5866389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b="1" dirty="0">
                <a:cs typeface="Arial"/>
              </a:rPr>
              <a:t>Source: </a:t>
            </a:r>
            <a:r>
              <a:rPr lang="nl-NL" sz="1200" dirty="0" err="1">
                <a:cs typeface="Arial"/>
              </a:rPr>
              <a:t>Buzea</a:t>
            </a:r>
            <a:r>
              <a:rPr lang="nl-NL" sz="1200" dirty="0">
                <a:cs typeface="Arial"/>
              </a:rPr>
              <a:t>, </a:t>
            </a:r>
            <a:r>
              <a:rPr lang="nl-NL" sz="1200" dirty="0" err="1">
                <a:cs typeface="Arial"/>
              </a:rPr>
              <a:t>Cristina</a:t>
            </a:r>
            <a:r>
              <a:rPr lang="nl-NL" sz="1200" dirty="0">
                <a:cs typeface="Arial"/>
              </a:rPr>
              <a:t>, Ivan I. </a:t>
            </a:r>
            <a:r>
              <a:rPr lang="nl-NL" sz="1200" dirty="0" err="1">
                <a:cs typeface="Arial"/>
              </a:rPr>
              <a:t>Pacheco</a:t>
            </a:r>
            <a:r>
              <a:rPr lang="nl-NL" sz="1200" dirty="0">
                <a:cs typeface="Arial"/>
              </a:rPr>
              <a:t>, </a:t>
            </a:r>
            <a:r>
              <a:rPr lang="nl-NL" sz="1200" dirty="0" err="1">
                <a:cs typeface="Arial"/>
              </a:rPr>
              <a:t>and</a:t>
            </a:r>
            <a:r>
              <a:rPr lang="nl-NL" sz="1200" dirty="0">
                <a:cs typeface="Arial"/>
              </a:rPr>
              <a:t> Kevin Robbie. "</a:t>
            </a:r>
            <a:r>
              <a:rPr lang="nl-NL" sz="1200" dirty="0" err="1">
                <a:cs typeface="Arial"/>
              </a:rPr>
              <a:t>Nanomaterials</a:t>
            </a:r>
            <a:r>
              <a:rPr lang="nl-NL" sz="1200" dirty="0">
                <a:cs typeface="Arial"/>
              </a:rPr>
              <a:t> </a:t>
            </a:r>
            <a:r>
              <a:rPr lang="nl-NL" sz="1200" dirty="0" err="1">
                <a:cs typeface="Arial"/>
              </a:rPr>
              <a:t>and</a:t>
            </a:r>
            <a:r>
              <a:rPr lang="nl-NL" sz="1200" dirty="0">
                <a:cs typeface="Arial"/>
              </a:rPr>
              <a:t> </a:t>
            </a:r>
            <a:r>
              <a:rPr lang="nl-NL" sz="1200" dirty="0" err="1">
                <a:cs typeface="Arial"/>
              </a:rPr>
              <a:t>nanoparticles</a:t>
            </a:r>
            <a:r>
              <a:rPr lang="nl-NL" sz="1200" dirty="0">
                <a:cs typeface="Arial"/>
              </a:rPr>
              <a:t>: sources </a:t>
            </a:r>
            <a:r>
              <a:rPr lang="nl-NL" sz="1200" dirty="0" err="1">
                <a:cs typeface="Arial"/>
              </a:rPr>
              <a:t>and</a:t>
            </a:r>
            <a:r>
              <a:rPr lang="nl-NL" sz="1200" dirty="0">
                <a:cs typeface="Arial"/>
              </a:rPr>
              <a:t> </a:t>
            </a:r>
            <a:r>
              <a:rPr lang="nl-NL" sz="1200" dirty="0" err="1">
                <a:cs typeface="Arial"/>
              </a:rPr>
              <a:t>toxicity</a:t>
            </a:r>
            <a:r>
              <a:rPr lang="nl-NL" sz="1200" dirty="0">
                <a:cs typeface="Arial"/>
              </a:rPr>
              <a:t>." </a:t>
            </a:r>
            <a:r>
              <a:rPr lang="nl-NL" sz="1200" i="1" dirty="0" err="1">
                <a:cs typeface="Arial"/>
              </a:rPr>
              <a:t>Biointerphases</a:t>
            </a:r>
            <a:r>
              <a:rPr lang="nl-NL" sz="1200" dirty="0">
                <a:cs typeface="Arial"/>
              </a:rPr>
              <a:t> 2.4 (2007): MR17-MR71</a:t>
            </a:r>
            <a:r>
              <a:rPr lang="nl-NL" dirty="0">
                <a:cs typeface="Arial"/>
              </a:rPr>
              <a:t>.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477462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dianummer 23">
            <a:extLst>
              <a:ext uri="{FF2B5EF4-FFF2-40B4-BE49-F238E27FC236}">
                <a16:creationId xmlns:a16="http://schemas.microsoft.com/office/drawing/2014/main" id="{E7BA9955-551E-4B72-9196-84FDFE874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4000" y="-126730"/>
            <a:ext cx="648000" cy="648000"/>
          </a:xfrm>
        </p:spPr>
        <p:txBody>
          <a:bodyPr/>
          <a:lstStyle/>
          <a:p>
            <a:fld id="{CF179DAE-D0A6-40C3-B8BC-6A97C268D03A}" type="slidenum">
              <a:rPr lang="nl-NL" sz="1200" smtClean="0">
                <a:solidFill>
                  <a:srgbClr val="1D8DB0"/>
                </a:solidFill>
              </a:rPr>
              <a:pPr/>
              <a:t>13</a:t>
            </a:fld>
            <a:r>
              <a:rPr lang="nl-NL" sz="1200" dirty="0">
                <a:solidFill>
                  <a:srgbClr val="1D8DB0"/>
                </a:solidFill>
              </a:rPr>
              <a:t>/51</a:t>
            </a:r>
          </a:p>
        </p:txBody>
      </p:sp>
      <p:sp>
        <p:nvSpPr>
          <p:cNvPr id="9" name="Titel 4">
            <a:extLst>
              <a:ext uri="{FF2B5EF4-FFF2-40B4-BE49-F238E27FC236}">
                <a16:creationId xmlns:a16="http://schemas.microsoft.com/office/drawing/2014/main" id="{32C054A8-9043-41C9-BA29-6C11E3B87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263" y="336550"/>
            <a:ext cx="11041062" cy="1152525"/>
          </a:xfrm>
        </p:spPr>
        <p:txBody>
          <a:bodyPr/>
          <a:lstStyle/>
          <a:p>
            <a:r>
              <a:rPr lang="nl-NL" dirty="0">
                <a:latin typeface="Arial"/>
                <a:cs typeface="Arial"/>
              </a:rPr>
              <a:t>Crystalline </a:t>
            </a:r>
            <a:r>
              <a:rPr lang="nl-NL" dirty="0" err="1">
                <a:latin typeface="Arial"/>
                <a:cs typeface="Arial"/>
              </a:rPr>
              <a:t>structure</a:t>
            </a:r>
            <a:endParaRPr lang="nl-BE" dirty="0"/>
          </a:p>
        </p:txBody>
      </p:sp>
      <p:sp>
        <p:nvSpPr>
          <p:cNvPr id="8" name="Tijdelijke aanduiding voor inhoud 1">
            <a:extLst>
              <a:ext uri="{FF2B5EF4-FFF2-40B4-BE49-F238E27FC236}">
                <a16:creationId xmlns:a16="http://schemas.microsoft.com/office/drawing/2014/main" id="{FD48FE27-13D3-407C-9CF5-D7CAC1400D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656000"/>
            <a:ext cx="11041200" cy="404346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sz="2000" dirty="0">
              <a:latin typeface="Arial"/>
              <a:cs typeface="Arial"/>
            </a:endParaRPr>
          </a:p>
          <a:p>
            <a:pPr marL="0" indent="0">
              <a:buNone/>
            </a:pPr>
            <a:r>
              <a:rPr lang="en-GB" sz="2000" dirty="0">
                <a:latin typeface="Arial"/>
                <a:cs typeface="Arial"/>
              </a:rPr>
              <a:t>Even for the same substance, a different crystalline structure may influence the toxicity</a:t>
            </a:r>
            <a:endParaRPr lang="nl-NL" sz="2000" dirty="0"/>
          </a:p>
          <a:p>
            <a:pPr marL="0" indent="0">
              <a:buNone/>
            </a:pPr>
            <a:endParaRPr lang="en-GB" sz="2000" dirty="0">
              <a:latin typeface="Arial"/>
              <a:cs typeface="Arial"/>
            </a:endParaRPr>
          </a:p>
          <a:p>
            <a:pPr marL="0" indent="0">
              <a:buNone/>
            </a:pPr>
            <a:r>
              <a:rPr lang="en-GB" sz="2000" dirty="0">
                <a:latin typeface="Arial"/>
                <a:cs typeface="Arial"/>
              </a:rPr>
              <a:t>TiO</a:t>
            </a:r>
            <a:r>
              <a:rPr lang="en-GB" sz="2000" baseline="-25000" dirty="0">
                <a:latin typeface="Arial"/>
                <a:cs typeface="Arial"/>
              </a:rPr>
              <a:t>2  </a:t>
            </a:r>
            <a:r>
              <a:rPr lang="en-GB" sz="2000" dirty="0">
                <a:latin typeface="Arial"/>
                <a:cs typeface="Arial"/>
              </a:rPr>
              <a:t>has for instance two different structures, of which one is toxic, and the other one is nontoxic </a:t>
            </a:r>
          </a:p>
          <a:p>
            <a:pPr marL="0" indent="0">
              <a:buNone/>
            </a:pPr>
            <a:endParaRPr lang="nl-BE" sz="2000" dirty="0"/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F9AF6A87-507F-4E2E-8A2A-840080D13776}"/>
              </a:ext>
            </a:extLst>
          </p:cNvPr>
          <p:cNvSpPr txBox="1"/>
          <p:nvPr/>
        </p:nvSpPr>
        <p:spPr>
          <a:xfrm>
            <a:off x="159798" y="58771"/>
            <a:ext cx="58326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200" dirty="0">
                <a:solidFill>
                  <a:srgbClr val="1D8DB0"/>
                </a:solidFill>
              </a:rPr>
              <a:t>J. </a:t>
            </a:r>
            <a:r>
              <a:rPr lang="nl-BE" sz="1200" dirty="0" err="1">
                <a:solidFill>
                  <a:srgbClr val="1D8DB0"/>
                </a:solidFill>
              </a:rPr>
              <a:t>Neirynck</a:t>
            </a:r>
            <a:r>
              <a:rPr lang="nl-BE" sz="1200" dirty="0">
                <a:solidFill>
                  <a:srgbClr val="1D8DB0"/>
                </a:solidFill>
              </a:rPr>
              <a:t>, F. Van </a:t>
            </a:r>
            <a:r>
              <a:rPr lang="nl-BE" sz="1200" dirty="0" err="1">
                <a:solidFill>
                  <a:srgbClr val="1D8DB0"/>
                </a:solidFill>
              </a:rPr>
              <a:t>Eecke</a:t>
            </a:r>
            <a:r>
              <a:rPr lang="nl-BE" sz="1200" dirty="0">
                <a:solidFill>
                  <a:srgbClr val="1D8DB0"/>
                </a:solidFill>
              </a:rPr>
              <a:t> &amp; R. Vrielynck</a:t>
            </a:r>
          </a:p>
        </p:txBody>
      </p:sp>
      <p:sp>
        <p:nvSpPr>
          <p:cNvPr id="11" name="Tekstvak 10">
            <a:extLst>
              <a:ext uri="{FF2B5EF4-FFF2-40B4-BE49-F238E27FC236}">
                <a16:creationId xmlns:a16="http://schemas.microsoft.com/office/drawing/2014/main" id="{02C83A39-3DA1-4516-B834-3C3D5F8552F0}"/>
              </a:ext>
            </a:extLst>
          </p:cNvPr>
          <p:cNvSpPr txBox="1"/>
          <p:nvPr/>
        </p:nvSpPr>
        <p:spPr>
          <a:xfrm>
            <a:off x="576000" y="6356412"/>
            <a:ext cx="10351364" cy="3154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450" dirty="0" err="1">
                <a:solidFill>
                  <a:schemeClr val="bg1"/>
                </a:solidFill>
              </a:rPr>
              <a:t>Introduction</a:t>
            </a:r>
            <a:r>
              <a:rPr lang="nl-BE" sz="1450" dirty="0">
                <a:solidFill>
                  <a:schemeClr val="bg1"/>
                </a:solidFill>
              </a:rPr>
              <a:t>	</a:t>
            </a:r>
            <a:r>
              <a:rPr lang="nl-BE" sz="1450" b="1" dirty="0">
                <a:solidFill>
                  <a:schemeClr val="bg1"/>
                </a:solidFill>
              </a:rPr>
              <a:t>	Framework</a:t>
            </a:r>
            <a:r>
              <a:rPr lang="nl-BE" sz="1450" dirty="0">
                <a:solidFill>
                  <a:schemeClr val="bg1"/>
                </a:solidFill>
              </a:rPr>
              <a:t>		</a:t>
            </a:r>
            <a:r>
              <a:rPr lang="nl-BE" sz="1450" dirty="0" err="1">
                <a:solidFill>
                  <a:schemeClr val="bg1"/>
                </a:solidFill>
              </a:rPr>
              <a:t>Techniques</a:t>
            </a:r>
            <a:r>
              <a:rPr lang="nl-BE" sz="1450" dirty="0">
                <a:solidFill>
                  <a:schemeClr val="bg1"/>
                </a:solidFill>
              </a:rPr>
              <a:t> &amp; </a:t>
            </a:r>
            <a:r>
              <a:rPr lang="nl-BE" sz="1450" dirty="0" err="1">
                <a:solidFill>
                  <a:schemeClr val="bg1"/>
                </a:solidFill>
              </a:rPr>
              <a:t>Results</a:t>
            </a:r>
            <a:r>
              <a:rPr lang="nl-BE" sz="1450" dirty="0">
                <a:solidFill>
                  <a:schemeClr val="bg1"/>
                </a:solidFill>
              </a:rPr>
              <a:t>			Summary</a:t>
            </a:r>
          </a:p>
        </p:txBody>
      </p:sp>
      <p:sp>
        <p:nvSpPr>
          <p:cNvPr id="2" name="Tekstvak 1">
            <a:extLst>
              <a:ext uri="{FF2B5EF4-FFF2-40B4-BE49-F238E27FC236}">
                <a16:creationId xmlns:a16="http://schemas.microsoft.com/office/drawing/2014/main" id="{D44F9BC9-EDC7-4B43-9C27-B00079502858}"/>
              </a:ext>
            </a:extLst>
          </p:cNvPr>
          <p:cNvSpPr txBox="1"/>
          <p:nvPr/>
        </p:nvSpPr>
        <p:spPr>
          <a:xfrm>
            <a:off x="0" y="5866389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b="1" dirty="0">
                <a:cs typeface="Arial"/>
              </a:rPr>
              <a:t>Source: </a:t>
            </a:r>
            <a:r>
              <a:rPr lang="nl-NL" sz="1200" dirty="0" err="1">
                <a:cs typeface="Arial"/>
              </a:rPr>
              <a:t>Buzea</a:t>
            </a:r>
            <a:r>
              <a:rPr lang="nl-NL" sz="1200" dirty="0">
                <a:cs typeface="Arial"/>
              </a:rPr>
              <a:t>, </a:t>
            </a:r>
            <a:r>
              <a:rPr lang="nl-NL" sz="1200" dirty="0" err="1">
                <a:cs typeface="Arial"/>
              </a:rPr>
              <a:t>Cristina</a:t>
            </a:r>
            <a:r>
              <a:rPr lang="nl-NL" sz="1200" dirty="0">
                <a:cs typeface="Arial"/>
              </a:rPr>
              <a:t>, Ivan I. </a:t>
            </a:r>
            <a:r>
              <a:rPr lang="nl-NL" sz="1200" dirty="0" err="1">
                <a:cs typeface="Arial"/>
              </a:rPr>
              <a:t>Pacheco</a:t>
            </a:r>
            <a:r>
              <a:rPr lang="nl-NL" sz="1200" dirty="0">
                <a:cs typeface="Arial"/>
              </a:rPr>
              <a:t>, </a:t>
            </a:r>
            <a:r>
              <a:rPr lang="nl-NL" sz="1200" dirty="0" err="1">
                <a:cs typeface="Arial"/>
              </a:rPr>
              <a:t>and</a:t>
            </a:r>
            <a:r>
              <a:rPr lang="nl-NL" sz="1200" dirty="0">
                <a:cs typeface="Arial"/>
              </a:rPr>
              <a:t> Kevin Robbie. "</a:t>
            </a:r>
            <a:r>
              <a:rPr lang="nl-NL" sz="1200" dirty="0" err="1">
                <a:cs typeface="Arial"/>
              </a:rPr>
              <a:t>Nanomaterials</a:t>
            </a:r>
            <a:r>
              <a:rPr lang="nl-NL" sz="1200" dirty="0">
                <a:cs typeface="Arial"/>
              </a:rPr>
              <a:t> </a:t>
            </a:r>
            <a:r>
              <a:rPr lang="nl-NL" sz="1200" dirty="0" err="1">
                <a:cs typeface="Arial"/>
              </a:rPr>
              <a:t>and</a:t>
            </a:r>
            <a:r>
              <a:rPr lang="nl-NL" sz="1200" dirty="0">
                <a:cs typeface="Arial"/>
              </a:rPr>
              <a:t> </a:t>
            </a:r>
            <a:r>
              <a:rPr lang="nl-NL" sz="1200" dirty="0" err="1">
                <a:cs typeface="Arial"/>
              </a:rPr>
              <a:t>nanoparticles</a:t>
            </a:r>
            <a:r>
              <a:rPr lang="nl-NL" sz="1200" dirty="0">
                <a:cs typeface="Arial"/>
              </a:rPr>
              <a:t>: sources </a:t>
            </a:r>
            <a:r>
              <a:rPr lang="nl-NL" sz="1200" dirty="0" err="1">
                <a:cs typeface="Arial"/>
              </a:rPr>
              <a:t>and</a:t>
            </a:r>
            <a:r>
              <a:rPr lang="nl-NL" sz="1200" dirty="0">
                <a:cs typeface="Arial"/>
              </a:rPr>
              <a:t> </a:t>
            </a:r>
            <a:r>
              <a:rPr lang="nl-NL" sz="1200" dirty="0" err="1">
                <a:cs typeface="Arial"/>
              </a:rPr>
              <a:t>toxicity</a:t>
            </a:r>
            <a:r>
              <a:rPr lang="nl-NL" sz="1200" dirty="0">
                <a:cs typeface="Arial"/>
              </a:rPr>
              <a:t>." </a:t>
            </a:r>
            <a:r>
              <a:rPr lang="nl-NL" sz="1200" i="1" dirty="0" err="1">
                <a:cs typeface="Arial"/>
              </a:rPr>
              <a:t>Biointerphases</a:t>
            </a:r>
            <a:r>
              <a:rPr lang="nl-NL" sz="1200" dirty="0">
                <a:cs typeface="Arial"/>
              </a:rPr>
              <a:t> 2.4 (2007): MR17-MR71</a:t>
            </a:r>
            <a:r>
              <a:rPr lang="nl-NL" dirty="0">
                <a:cs typeface="Arial"/>
              </a:rPr>
              <a:t>.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909271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dianummer 23">
            <a:extLst>
              <a:ext uri="{FF2B5EF4-FFF2-40B4-BE49-F238E27FC236}">
                <a16:creationId xmlns:a16="http://schemas.microsoft.com/office/drawing/2014/main" id="{E7BA9955-551E-4B72-9196-84FDFE874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4000" y="-126730"/>
            <a:ext cx="648000" cy="648000"/>
          </a:xfrm>
        </p:spPr>
        <p:txBody>
          <a:bodyPr/>
          <a:lstStyle/>
          <a:p>
            <a:fld id="{CF179DAE-D0A6-40C3-B8BC-6A97C268D03A}" type="slidenum">
              <a:rPr lang="nl-NL" sz="1200" smtClean="0">
                <a:solidFill>
                  <a:srgbClr val="1D8DB0"/>
                </a:solidFill>
              </a:rPr>
              <a:pPr/>
              <a:t>14</a:t>
            </a:fld>
            <a:r>
              <a:rPr lang="nl-NL" sz="1200" dirty="0">
                <a:solidFill>
                  <a:srgbClr val="1D8DB0"/>
                </a:solidFill>
              </a:rPr>
              <a:t>/51</a:t>
            </a:r>
          </a:p>
        </p:txBody>
      </p:sp>
      <p:sp>
        <p:nvSpPr>
          <p:cNvPr id="9" name="Titel 4">
            <a:extLst>
              <a:ext uri="{FF2B5EF4-FFF2-40B4-BE49-F238E27FC236}">
                <a16:creationId xmlns:a16="http://schemas.microsoft.com/office/drawing/2014/main" id="{32C054A8-9043-41C9-BA29-6C11E3B87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263" y="336550"/>
            <a:ext cx="11041062" cy="1152525"/>
          </a:xfrm>
        </p:spPr>
        <p:txBody>
          <a:bodyPr/>
          <a:lstStyle/>
          <a:p>
            <a:r>
              <a:rPr lang="nl-NL" dirty="0">
                <a:latin typeface="Arial"/>
                <a:cs typeface="Arial"/>
              </a:rPr>
              <a:t>Aspect ratio</a:t>
            </a:r>
            <a:endParaRPr lang="nl-BE" dirty="0"/>
          </a:p>
        </p:txBody>
      </p:sp>
      <p:sp>
        <p:nvSpPr>
          <p:cNvPr id="8" name="Tijdelijke aanduiding voor inhoud 1">
            <a:extLst>
              <a:ext uri="{FF2B5EF4-FFF2-40B4-BE49-F238E27FC236}">
                <a16:creationId xmlns:a16="http://schemas.microsoft.com/office/drawing/2014/main" id="{FD48FE27-13D3-407C-9CF5-D7CAC1400D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656000"/>
            <a:ext cx="11041200" cy="404346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sz="2000" dirty="0">
              <a:latin typeface="Arial"/>
              <a:cs typeface="Arial"/>
            </a:endParaRPr>
          </a:p>
          <a:p>
            <a:pPr marL="0" indent="0">
              <a:buNone/>
            </a:pPr>
            <a:r>
              <a:rPr lang="nl-NL" sz="2000" dirty="0">
                <a:latin typeface="Arial"/>
                <a:cs typeface="Arial"/>
              </a:rPr>
              <a:t>Long fibers are more </a:t>
            </a:r>
            <a:r>
              <a:rPr lang="nl-NL" sz="2000" dirty="0" err="1">
                <a:latin typeface="Arial"/>
                <a:cs typeface="Arial"/>
              </a:rPr>
              <a:t>toxic</a:t>
            </a:r>
            <a:r>
              <a:rPr lang="nl-NL" sz="2000" dirty="0">
                <a:latin typeface="Arial"/>
                <a:cs typeface="Arial"/>
              </a:rPr>
              <a:t> </a:t>
            </a:r>
            <a:r>
              <a:rPr lang="nl-NL" sz="2000" dirty="0" err="1">
                <a:latin typeface="Arial"/>
                <a:cs typeface="Arial"/>
              </a:rPr>
              <a:t>than</a:t>
            </a:r>
            <a:r>
              <a:rPr lang="nl-NL" sz="2000" dirty="0">
                <a:latin typeface="Arial"/>
                <a:cs typeface="Arial"/>
              </a:rPr>
              <a:t> short </a:t>
            </a:r>
            <a:r>
              <a:rPr lang="nl-NL" sz="2000" dirty="0" err="1">
                <a:latin typeface="Arial"/>
                <a:cs typeface="Arial"/>
              </a:rPr>
              <a:t>ones</a:t>
            </a:r>
            <a:endParaRPr lang="nl-NL" sz="2000" dirty="0">
              <a:cs typeface="Arial" charset="0"/>
            </a:endParaRPr>
          </a:p>
          <a:p>
            <a:pPr marL="0" indent="0">
              <a:buNone/>
            </a:pPr>
            <a:r>
              <a:rPr lang="nl-NL" sz="2000" dirty="0" err="1">
                <a:latin typeface="Arial"/>
                <a:cs typeface="Arial"/>
              </a:rPr>
              <a:t>Stay</a:t>
            </a:r>
            <a:r>
              <a:rPr lang="nl-NL" sz="2000" dirty="0">
                <a:latin typeface="Arial"/>
                <a:cs typeface="Arial"/>
              </a:rPr>
              <a:t> </a:t>
            </a:r>
            <a:r>
              <a:rPr lang="nl-NL" sz="2000" dirty="0" err="1">
                <a:latin typeface="Arial"/>
                <a:cs typeface="Arial"/>
              </a:rPr>
              <a:t>longer</a:t>
            </a:r>
            <a:r>
              <a:rPr lang="nl-NL" sz="2000" dirty="0">
                <a:latin typeface="Arial"/>
                <a:cs typeface="Arial"/>
              </a:rPr>
              <a:t> in </a:t>
            </a:r>
            <a:r>
              <a:rPr lang="nl-NL" sz="2000" dirty="0" err="1">
                <a:latin typeface="Arial"/>
                <a:cs typeface="Arial"/>
              </a:rPr>
              <a:t>the</a:t>
            </a:r>
            <a:r>
              <a:rPr lang="nl-NL" sz="2000" dirty="0">
                <a:latin typeface="Arial"/>
                <a:cs typeface="Arial"/>
              </a:rPr>
              <a:t> body (81% </a:t>
            </a:r>
            <a:r>
              <a:rPr lang="nl-NL" sz="2000" dirty="0" err="1">
                <a:latin typeface="Arial"/>
                <a:cs typeface="Arial"/>
              </a:rPr>
              <a:t>after</a:t>
            </a:r>
            <a:r>
              <a:rPr lang="nl-NL" sz="2000" dirty="0">
                <a:latin typeface="Arial"/>
                <a:cs typeface="Arial"/>
              </a:rPr>
              <a:t> 60 </a:t>
            </a:r>
            <a:r>
              <a:rPr lang="nl-NL" sz="2000" dirty="0" err="1">
                <a:latin typeface="Arial"/>
                <a:cs typeface="Arial"/>
              </a:rPr>
              <a:t>days</a:t>
            </a:r>
            <a:r>
              <a:rPr lang="nl-NL" sz="2000" dirty="0">
                <a:latin typeface="Arial"/>
                <a:cs typeface="Arial"/>
              </a:rPr>
              <a:t>)</a:t>
            </a:r>
          </a:p>
          <a:p>
            <a:pPr marL="0" indent="0">
              <a:buNone/>
            </a:pPr>
            <a:r>
              <a:rPr lang="nl-NL" sz="2000" dirty="0" err="1">
                <a:latin typeface="Arial"/>
                <a:cs typeface="Arial"/>
              </a:rPr>
              <a:t>Can</a:t>
            </a:r>
            <a:r>
              <a:rPr lang="nl-NL" sz="2000" dirty="0">
                <a:latin typeface="Arial"/>
                <a:cs typeface="Arial"/>
              </a:rPr>
              <a:t> </a:t>
            </a:r>
            <a:r>
              <a:rPr lang="nl-NL" sz="2000" dirty="0" err="1">
                <a:latin typeface="Arial"/>
                <a:cs typeface="Arial"/>
              </a:rPr>
              <a:t>penetrate</a:t>
            </a:r>
            <a:r>
              <a:rPr lang="nl-NL" sz="2000" dirty="0">
                <a:latin typeface="Arial"/>
                <a:cs typeface="Arial"/>
              </a:rPr>
              <a:t> </a:t>
            </a:r>
            <a:r>
              <a:rPr lang="nl-NL" sz="2000" dirty="0" err="1">
                <a:latin typeface="Arial"/>
                <a:cs typeface="Arial"/>
              </a:rPr>
              <a:t>celmembrane</a:t>
            </a:r>
            <a:endParaRPr lang="nl-NL" sz="2000" dirty="0">
              <a:latin typeface="Arial"/>
              <a:cs typeface="Arial"/>
            </a:endParaRPr>
          </a:p>
          <a:p>
            <a:pPr marL="0" indent="0">
              <a:lnSpc>
                <a:spcPct val="150000"/>
              </a:lnSpc>
              <a:buNone/>
            </a:pPr>
            <a:endParaRPr lang="nl-NL" sz="2000" dirty="0">
              <a:latin typeface="Arial"/>
              <a:cs typeface="Arial"/>
            </a:endParaRPr>
          </a:p>
          <a:p>
            <a:pPr marL="0" indent="0">
              <a:buNone/>
            </a:pPr>
            <a:r>
              <a:rPr lang="nl-NL" sz="2000" dirty="0">
                <a:latin typeface="Arial"/>
                <a:cs typeface="Arial"/>
              </a:rPr>
              <a:t>Carbon nanotubes </a:t>
            </a:r>
            <a:r>
              <a:rPr lang="nl-NL" sz="2000" dirty="0" err="1">
                <a:latin typeface="Arial"/>
                <a:cs typeface="Arial"/>
              </a:rPr>
              <a:t>can</a:t>
            </a:r>
            <a:r>
              <a:rPr lang="nl-NL" sz="2000" dirty="0">
                <a:latin typeface="Arial"/>
                <a:cs typeface="Arial"/>
              </a:rPr>
              <a:t> </a:t>
            </a:r>
            <a:r>
              <a:rPr lang="nl-NL" sz="2000" dirty="0" err="1">
                <a:latin typeface="Arial"/>
                <a:cs typeface="Arial"/>
              </a:rPr>
              <a:t>be</a:t>
            </a:r>
            <a:r>
              <a:rPr lang="nl-NL" sz="2000" dirty="0">
                <a:latin typeface="Arial"/>
                <a:cs typeface="Arial"/>
              </a:rPr>
              <a:t> </a:t>
            </a:r>
            <a:r>
              <a:rPr lang="nl-NL" sz="2000" dirty="0" err="1">
                <a:latin typeface="Arial"/>
                <a:cs typeface="Arial"/>
              </a:rPr>
              <a:t>toxic</a:t>
            </a:r>
            <a:endParaRPr lang="nl-NL" sz="2000" dirty="0">
              <a:latin typeface="Arial"/>
              <a:cs typeface="Arial"/>
            </a:endParaRPr>
          </a:p>
          <a:p>
            <a:pPr marL="0" indent="0">
              <a:buNone/>
            </a:pPr>
            <a:endParaRPr lang="nl-NL" sz="2000" dirty="0">
              <a:latin typeface="Arial"/>
              <a:cs typeface="Arial"/>
            </a:endParaRPr>
          </a:p>
          <a:p>
            <a:pPr marL="0" indent="0">
              <a:buNone/>
            </a:pPr>
            <a:endParaRPr lang="nl-BE" sz="2000" dirty="0"/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F9AF6A87-507F-4E2E-8A2A-840080D13776}"/>
              </a:ext>
            </a:extLst>
          </p:cNvPr>
          <p:cNvSpPr txBox="1"/>
          <p:nvPr/>
        </p:nvSpPr>
        <p:spPr>
          <a:xfrm>
            <a:off x="159798" y="58771"/>
            <a:ext cx="58326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200" dirty="0">
                <a:solidFill>
                  <a:srgbClr val="1D8DB0"/>
                </a:solidFill>
              </a:rPr>
              <a:t>J. </a:t>
            </a:r>
            <a:r>
              <a:rPr lang="nl-BE" sz="1200" dirty="0" err="1">
                <a:solidFill>
                  <a:srgbClr val="1D8DB0"/>
                </a:solidFill>
              </a:rPr>
              <a:t>Neirynck</a:t>
            </a:r>
            <a:r>
              <a:rPr lang="nl-BE" sz="1200" dirty="0">
                <a:solidFill>
                  <a:srgbClr val="1D8DB0"/>
                </a:solidFill>
              </a:rPr>
              <a:t>, F. Van </a:t>
            </a:r>
            <a:r>
              <a:rPr lang="nl-BE" sz="1200" dirty="0" err="1">
                <a:solidFill>
                  <a:srgbClr val="1D8DB0"/>
                </a:solidFill>
              </a:rPr>
              <a:t>Eecke</a:t>
            </a:r>
            <a:r>
              <a:rPr lang="nl-BE" sz="1200" dirty="0">
                <a:solidFill>
                  <a:srgbClr val="1D8DB0"/>
                </a:solidFill>
              </a:rPr>
              <a:t> &amp; R. Vrielynck</a:t>
            </a:r>
          </a:p>
        </p:txBody>
      </p:sp>
      <p:sp>
        <p:nvSpPr>
          <p:cNvPr id="11" name="Tekstvak 10">
            <a:extLst>
              <a:ext uri="{FF2B5EF4-FFF2-40B4-BE49-F238E27FC236}">
                <a16:creationId xmlns:a16="http://schemas.microsoft.com/office/drawing/2014/main" id="{02C83A39-3DA1-4516-B834-3C3D5F8552F0}"/>
              </a:ext>
            </a:extLst>
          </p:cNvPr>
          <p:cNvSpPr txBox="1"/>
          <p:nvPr/>
        </p:nvSpPr>
        <p:spPr>
          <a:xfrm>
            <a:off x="576000" y="6356412"/>
            <a:ext cx="10351364" cy="3154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450" dirty="0" err="1">
                <a:solidFill>
                  <a:schemeClr val="bg1"/>
                </a:solidFill>
              </a:rPr>
              <a:t>Introduction</a:t>
            </a:r>
            <a:r>
              <a:rPr lang="nl-BE" sz="1450" dirty="0">
                <a:solidFill>
                  <a:schemeClr val="bg1"/>
                </a:solidFill>
              </a:rPr>
              <a:t>	</a:t>
            </a:r>
            <a:r>
              <a:rPr lang="nl-BE" sz="1450" b="1" dirty="0">
                <a:solidFill>
                  <a:schemeClr val="bg1"/>
                </a:solidFill>
              </a:rPr>
              <a:t>	Framework</a:t>
            </a:r>
            <a:r>
              <a:rPr lang="nl-BE" sz="1450" dirty="0">
                <a:solidFill>
                  <a:schemeClr val="bg1"/>
                </a:solidFill>
              </a:rPr>
              <a:t>		</a:t>
            </a:r>
            <a:r>
              <a:rPr lang="nl-BE" sz="1450" dirty="0" err="1">
                <a:solidFill>
                  <a:schemeClr val="bg1"/>
                </a:solidFill>
              </a:rPr>
              <a:t>Techniques</a:t>
            </a:r>
            <a:r>
              <a:rPr lang="nl-BE" sz="1450" dirty="0">
                <a:solidFill>
                  <a:schemeClr val="bg1"/>
                </a:solidFill>
              </a:rPr>
              <a:t> &amp; </a:t>
            </a:r>
            <a:r>
              <a:rPr lang="nl-BE" sz="1450" dirty="0" err="1">
                <a:solidFill>
                  <a:schemeClr val="bg1"/>
                </a:solidFill>
              </a:rPr>
              <a:t>Results</a:t>
            </a:r>
            <a:r>
              <a:rPr lang="nl-BE" sz="1450" dirty="0">
                <a:solidFill>
                  <a:schemeClr val="bg1"/>
                </a:solidFill>
              </a:rPr>
              <a:t>			Summary</a:t>
            </a:r>
          </a:p>
        </p:txBody>
      </p:sp>
      <p:sp>
        <p:nvSpPr>
          <p:cNvPr id="2" name="Tekstvak 1">
            <a:extLst>
              <a:ext uri="{FF2B5EF4-FFF2-40B4-BE49-F238E27FC236}">
                <a16:creationId xmlns:a16="http://schemas.microsoft.com/office/drawing/2014/main" id="{D44F9BC9-EDC7-4B43-9C27-B00079502858}"/>
              </a:ext>
            </a:extLst>
          </p:cNvPr>
          <p:cNvSpPr txBox="1"/>
          <p:nvPr/>
        </p:nvSpPr>
        <p:spPr>
          <a:xfrm>
            <a:off x="0" y="5866389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b="1" dirty="0">
                <a:cs typeface="Arial"/>
              </a:rPr>
              <a:t>Source: </a:t>
            </a:r>
            <a:r>
              <a:rPr lang="nl-NL" sz="1200" dirty="0" err="1">
                <a:cs typeface="Arial"/>
              </a:rPr>
              <a:t>Buzea</a:t>
            </a:r>
            <a:r>
              <a:rPr lang="nl-NL" sz="1200" dirty="0">
                <a:cs typeface="Arial"/>
              </a:rPr>
              <a:t>, </a:t>
            </a:r>
            <a:r>
              <a:rPr lang="nl-NL" sz="1200" dirty="0" err="1">
                <a:cs typeface="Arial"/>
              </a:rPr>
              <a:t>Cristina</a:t>
            </a:r>
            <a:r>
              <a:rPr lang="nl-NL" sz="1200" dirty="0">
                <a:cs typeface="Arial"/>
              </a:rPr>
              <a:t>, Ivan I. </a:t>
            </a:r>
            <a:r>
              <a:rPr lang="nl-NL" sz="1200" dirty="0" err="1">
                <a:cs typeface="Arial"/>
              </a:rPr>
              <a:t>Pacheco</a:t>
            </a:r>
            <a:r>
              <a:rPr lang="nl-NL" sz="1200" dirty="0">
                <a:cs typeface="Arial"/>
              </a:rPr>
              <a:t>, </a:t>
            </a:r>
            <a:r>
              <a:rPr lang="nl-NL" sz="1200" dirty="0" err="1">
                <a:cs typeface="Arial"/>
              </a:rPr>
              <a:t>and</a:t>
            </a:r>
            <a:r>
              <a:rPr lang="nl-NL" sz="1200" dirty="0">
                <a:cs typeface="Arial"/>
              </a:rPr>
              <a:t> Kevin Robbie. "</a:t>
            </a:r>
            <a:r>
              <a:rPr lang="nl-NL" sz="1200" dirty="0" err="1">
                <a:cs typeface="Arial"/>
              </a:rPr>
              <a:t>Nanomaterials</a:t>
            </a:r>
            <a:r>
              <a:rPr lang="nl-NL" sz="1200" dirty="0">
                <a:cs typeface="Arial"/>
              </a:rPr>
              <a:t> </a:t>
            </a:r>
            <a:r>
              <a:rPr lang="nl-NL" sz="1200" dirty="0" err="1">
                <a:cs typeface="Arial"/>
              </a:rPr>
              <a:t>and</a:t>
            </a:r>
            <a:r>
              <a:rPr lang="nl-NL" sz="1200" dirty="0">
                <a:cs typeface="Arial"/>
              </a:rPr>
              <a:t> </a:t>
            </a:r>
            <a:r>
              <a:rPr lang="nl-NL" sz="1200" dirty="0" err="1">
                <a:cs typeface="Arial"/>
              </a:rPr>
              <a:t>nanoparticles</a:t>
            </a:r>
            <a:r>
              <a:rPr lang="nl-NL" sz="1200" dirty="0">
                <a:cs typeface="Arial"/>
              </a:rPr>
              <a:t>: sources </a:t>
            </a:r>
            <a:r>
              <a:rPr lang="nl-NL" sz="1200" dirty="0" err="1">
                <a:cs typeface="Arial"/>
              </a:rPr>
              <a:t>and</a:t>
            </a:r>
            <a:r>
              <a:rPr lang="nl-NL" sz="1200" dirty="0">
                <a:cs typeface="Arial"/>
              </a:rPr>
              <a:t> </a:t>
            </a:r>
            <a:r>
              <a:rPr lang="nl-NL" sz="1200" dirty="0" err="1">
                <a:cs typeface="Arial"/>
              </a:rPr>
              <a:t>toxicity</a:t>
            </a:r>
            <a:r>
              <a:rPr lang="nl-NL" sz="1200" dirty="0">
                <a:cs typeface="Arial"/>
              </a:rPr>
              <a:t>." </a:t>
            </a:r>
            <a:r>
              <a:rPr lang="nl-NL" sz="1200" i="1" dirty="0" err="1">
                <a:cs typeface="Arial"/>
              </a:rPr>
              <a:t>Biointerphases</a:t>
            </a:r>
            <a:r>
              <a:rPr lang="nl-NL" sz="1200" dirty="0">
                <a:cs typeface="Arial"/>
              </a:rPr>
              <a:t> 2.4 (2007): MR17-MR71</a:t>
            </a:r>
            <a:r>
              <a:rPr lang="nl-NL" dirty="0">
                <a:cs typeface="Arial"/>
              </a:rPr>
              <a:t>.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969167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dianummer 23">
            <a:extLst>
              <a:ext uri="{FF2B5EF4-FFF2-40B4-BE49-F238E27FC236}">
                <a16:creationId xmlns:a16="http://schemas.microsoft.com/office/drawing/2014/main" id="{E7BA9955-551E-4B72-9196-84FDFE874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4000" y="-126730"/>
            <a:ext cx="648000" cy="648000"/>
          </a:xfrm>
        </p:spPr>
        <p:txBody>
          <a:bodyPr/>
          <a:lstStyle/>
          <a:p>
            <a:fld id="{CF179DAE-D0A6-40C3-B8BC-6A97C268D03A}" type="slidenum">
              <a:rPr lang="nl-NL" sz="1200" smtClean="0">
                <a:solidFill>
                  <a:srgbClr val="1D8DB0"/>
                </a:solidFill>
              </a:rPr>
              <a:pPr/>
              <a:t>15</a:t>
            </a:fld>
            <a:r>
              <a:rPr lang="nl-NL" sz="1200" dirty="0">
                <a:solidFill>
                  <a:srgbClr val="1D8DB0"/>
                </a:solidFill>
              </a:rPr>
              <a:t>/51</a:t>
            </a:r>
          </a:p>
        </p:txBody>
      </p:sp>
      <p:sp>
        <p:nvSpPr>
          <p:cNvPr id="9" name="Titel 4">
            <a:extLst>
              <a:ext uri="{FF2B5EF4-FFF2-40B4-BE49-F238E27FC236}">
                <a16:creationId xmlns:a16="http://schemas.microsoft.com/office/drawing/2014/main" id="{32C054A8-9043-41C9-BA29-6C11E3B87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263" y="336550"/>
            <a:ext cx="11041062" cy="1152525"/>
          </a:xfrm>
        </p:spPr>
        <p:txBody>
          <a:bodyPr/>
          <a:lstStyle/>
          <a:p>
            <a:r>
              <a:rPr lang="nl-NL" dirty="0">
                <a:cs typeface="Arial"/>
              </a:rPr>
              <a:t>Adaptation </a:t>
            </a:r>
            <a:r>
              <a:rPr lang="nl-NL" dirty="0" err="1">
                <a:cs typeface="Arial"/>
              </a:rPr>
              <a:t>to</a:t>
            </a:r>
            <a:r>
              <a:rPr lang="nl-NL" dirty="0">
                <a:cs typeface="Arial"/>
              </a:rPr>
              <a:t> </a:t>
            </a:r>
            <a:r>
              <a:rPr lang="nl-NL" dirty="0" err="1">
                <a:cs typeface="Arial"/>
              </a:rPr>
              <a:t>nanoparticles</a:t>
            </a:r>
            <a:endParaRPr lang="nl-BE" dirty="0"/>
          </a:p>
        </p:txBody>
      </p:sp>
      <p:sp>
        <p:nvSpPr>
          <p:cNvPr id="8" name="Tijdelijke aanduiding voor inhoud 1">
            <a:extLst>
              <a:ext uri="{FF2B5EF4-FFF2-40B4-BE49-F238E27FC236}">
                <a16:creationId xmlns:a16="http://schemas.microsoft.com/office/drawing/2014/main" id="{FD48FE27-13D3-407C-9CF5-D7CAC1400D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656000"/>
            <a:ext cx="11041200" cy="404346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sz="2000" dirty="0">
              <a:latin typeface="Arial"/>
              <a:cs typeface="Arial"/>
            </a:endParaRPr>
          </a:p>
          <a:p>
            <a:pPr marL="0" indent="0">
              <a:buNone/>
            </a:pPr>
            <a:r>
              <a:rPr lang="nl-NL" sz="2000" dirty="0" err="1">
                <a:latin typeface="Arial"/>
                <a:cs typeface="Arial"/>
              </a:rPr>
              <a:t>When</a:t>
            </a:r>
            <a:r>
              <a:rPr lang="nl-NL" sz="2000" dirty="0">
                <a:latin typeface="Arial"/>
                <a:cs typeface="Arial"/>
              </a:rPr>
              <a:t> first </a:t>
            </a:r>
            <a:r>
              <a:rPr lang="nl-NL" sz="2000" dirty="0" err="1">
                <a:latin typeface="Arial"/>
                <a:cs typeface="Arial"/>
              </a:rPr>
              <a:t>exposed</a:t>
            </a:r>
            <a:r>
              <a:rPr lang="nl-NL" sz="2000" dirty="0">
                <a:latin typeface="Arial"/>
                <a:cs typeface="Arial"/>
              </a:rPr>
              <a:t> </a:t>
            </a:r>
            <a:r>
              <a:rPr lang="nl-NL" sz="2000" dirty="0" err="1">
                <a:latin typeface="Arial"/>
                <a:cs typeface="Arial"/>
              </a:rPr>
              <a:t>to</a:t>
            </a:r>
            <a:r>
              <a:rPr lang="nl-NL" sz="2000" dirty="0">
                <a:latin typeface="Arial"/>
                <a:cs typeface="Arial"/>
              </a:rPr>
              <a:t> low doses of </a:t>
            </a:r>
            <a:r>
              <a:rPr lang="nl-NL" sz="2000" dirty="0" err="1">
                <a:latin typeface="Arial"/>
                <a:cs typeface="Arial"/>
              </a:rPr>
              <a:t>toxic</a:t>
            </a:r>
            <a:r>
              <a:rPr lang="nl-NL" sz="2000" dirty="0">
                <a:latin typeface="Arial"/>
                <a:cs typeface="Arial"/>
              </a:rPr>
              <a:t> </a:t>
            </a:r>
            <a:r>
              <a:rPr lang="nl-NL" sz="2000" dirty="0" err="1">
                <a:latin typeface="Arial"/>
                <a:cs typeface="Arial"/>
              </a:rPr>
              <a:t>nanoparticles</a:t>
            </a:r>
            <a:r>
              <a:rPr lang="nl-NL" sz="2000" dirty="0">
                <a:latin typeface="Arial"/>
                <a:cs typeface="Arial"/>
              </a:rPr>
              <a:t> </a:t>
            </a:r>
            <a:r>
              <a:rPr lang="nl-NL" sz="2000" dirty="0" err="1">
                <a:latin typeface="Arial"/>
                <a:cs typeface="Arial"/>
              </a:rPr>
              <a:t>for</a:t>
            </a:r>
            <a:r>
              <a:rPr lang="nl-NL" sz="2000" dirty="0">
                <a:latin typeface="Arial"/>
                <a:cs typeface="Arial"/>
              </a:rPr>
              <a:t> a </a:t>
            </a:r>
            <a:r>
              <a:rPr lang="nl-NL" sz="2000" dirty="0" err="1">
                <a:latin typeface="Arial"/>
                <a:cs typeface="Arial"/>
              </a:rPr>
              <a:t>period</a:t>
            </a:r>
            <a:r>
              <a:rPr lang="nl-NL" sz="2000" dirty="0">
                <a:latin typeface="Arial"/>
                <a:cs typeface="Arial"/>
              </a:rPr>
              <a:t> of time, </a:t>
            </a:r>
            <a:r>
              <a:rPr lang="nl-NL" sz="2000" dirty="0" err="1">
                <a:latin typeface="Arial"/>
                <a:cs typeface="Arial"/>
              </a:rPr>
              <a:t>there</a:t>
            </a:r>
            <a:r>
              <a:rPr lang="nl-NL" sz="2000" dirty="0">
                <a:latin typeface="Arial"/>
                <a:cs typeface="Arial"/>
              </a:rPr>
              <a:t> is </a:t>
            </a:r>
            <a:r>
              <a:rPr lang="nl-NL" sz="2000" dirty="0" err="1">
                <a:latin typeface="Arial"/>
                <a:cs typeface="Arial"/>
              </a:rPr>
              <a:t>not</a:t>
            </a:r>
            <a:r>
              <a:rPr lang="nl-NL" sz="2000" dirty="0">
                <a:latin typeface="Arial"/>
                <a:cs typeface="Arial"/>
              </a:rPr>
              <a:t> </a:t>
            </a:r>
            <a:r>
              <a:rPr lang="nl-NL" sz="2000" dirty="0" err="1">
                <a:latin typeface="Arial"/>
                <a:cs typeface="Arial"/>
              </a:rPr>
              <a:t>such</a:t>
            </a:r>
            <a:r>
              <a:rPr lang="nl-NL" sz="2000" dirty="0">
                <a:latin typeface="Arial"/>
                <a:cs typeface="Arial"/>
              </a:rPr>
              <a:t> a heavy </a:t>
            </a:r>
            <a:r>
              <a:rPr lang="nl-NL" sz="2000" dirty="0" err="1">
                <a:latin typeface="Arial"/>
                <a:cs typeface="Arial"/>
              </a:rPr>
              <a:t>reaction</a:t>
            </a:r>
            <a:r>
              <a:rPr lang="nl-NL" sz="2000" dirty="0">
                <a:latin typeface="Arial"/>
                <a:cs typeface="Arial"/>
              </a:rPr>
              <a:t> </a:t>
            </a:r>
            <a:r>
              <a:rPr lang="nl-NL" sz="2000" dirty="0" err="1">
                <a:latin typeface="Arial"/>
                <a:cs typeface="Arial"/>
              </a:rPr>
              <a:t>to</a:t>
            </a:r>
            <a:r>
              <a:rPr lang="nl-NL" sz="2000" dirty="0">
                <a:latin typeface="Arial"/>
                <a:cs typeface="Arial"/>
              </a:rPr>
              <a:t> a high </a:t>
            </a:r>
            <a:r>
              <a:rPr lang="nl-NL" sz="2000" dirty="0" err="1">
                <a:latin typeface="Arial"/>
                <a:cs typeface="Arial"/>
              </a:rPr>
              <a:t>dose</a:t>
            </a:r>
            <a:endParaRPr lang="nl-NL" sz="2000" dirty="0"/>
          </a:p>
          <a:p>
            <a:pPr marL="0" indent="0">
              <a:buNone/>
            </a:pPr>
            <a:endParaRPr lang="nl-NL" sz="2000" dirty="0">
              <a:latin typeface="Arial"/>
              <a:cs typeface="Arial"/>
            </a:endParaRPr>
          </a:p>
          <a:p>
            <a:pPr marL="0" indent="0">
              <a:buNone/>
            </a:pPr>
            <a:r>
              <a:rPr lang="nl-NL" sz="2000" dirty="0" err="1">
                <a:latin typeface="Arial"/>
                <a:cs typeface="Arial"/>
              </a:rPr>
              <a:t>Habituation</a:t>
            </a:r>
            <a:r>
              <a:rPr lang="nl-NL" sz="2000" dirty="0">
                <a:latin typeface="Arial"/>
                <a:cs typeface="Arial"/>
              </a:rPr>
              <a:t> </a:t>
            </a:r>
            <a:r>
              <a:rPr lang="nl-NL" sz="2000" dirty="0" err="1">
                <a:latin typeface="Arial"/>
                <a:cs typeface="Arial"/>
              </a:rPr>
              <a:t>to</a:t>
            </a:r>
            <a:r>
              <a:rPr lang="nl-NL" sz="2000" dirty="0">
                <a:latin typeface="Arial"/>
                <a:cs typeface="Arial"/>
              </a:rPr>
              <a:t> </a:t>
            </a:r>
            <a:r>
              <a:rPr lang="nl-NL" sz="2000" dirty="0" err="1">
                <a:latin typeface="Arial"/>
                <a:cs typeface="Arial"/>
              </a:rPr>
              <a:t>the</a:t>
            </a:r>
            <a:r>
              <a:rPr lang="nl-NL" sz="2000" dirty="0">
                <a:latin typeface="Arial"/>
                <a:cs typeface="Arial"/>
              </a:rPr>
              <a:t> </a:t>
            </a:r>
            <a:r>
              <a:rPr lang="nl-NL" sz="2000" dirty="0" err="1">
                <a:latin typeface="Arial"/>
                <a:cs typeface="Arial"/>
              </a:rPr>
              <a:t>nanoparticles</a:t>
            </a:r>
            <a:endParaRPr lang="nl-NL" sz="2000" dirty="0">
              <a:latin typeface="Arial"/>
              <a:cs typeface="Arial"/>
            </a:endParaRPr>
          </a:p>
          <a:p>
            <a:pPr marL="0" indent="0">
              <a:buNone/>
            </a:pPr>
            <a:endParaRPr lang="nl-NL" sz="2000" dirty="0">
              <a:latin typeface="Arial"/>
              <a:cs typeface="Arial"/>
            </a:endParaRPr>
          </a:p>
          <a:p>
            <a:pPr marL="0" indent="0">
              <a:buNone/>
            </a:pPr>
            <a:r>
              <a:rPr lang="nl-NL" sz="2000" dirty="0">
                <a:latin typeface="Arial"/>
                <a:cs typeface="Arial"/>
              </a:rPr>
              <a:t>White </a:t>
            </a:r>
            <a:r>
              <a:rPr lang="nl-NL" sz="2000" dirty="0" err="1">
                <a:latin typeface="Arial"/>
                <a:cs typeface="Arial"/>
              </a:rPr>
              <a:t>bloodcells</a:t>
            </a:r>
            <a:r>
              <a:rPr lang="nl-NL" sz="2000" dirty="0">
                <a:latin typeface="Arial"/>
                <a:cs typeface="Arial"/>
              </a:rPr>
              <a:t> </a:t>
            </a:r>
            <a:r>
              <a:rPr lang="nl-NL" sz="2000" dirty="0" err="1">
                <a:latin typeface="Arial"/>
                <a:cs typeface="Arial"/>
              </a:rPr>
              <a:t>fight</a:t>
            </a:r>
            <a:r>
              <a:rPr lang="nl-NL" sz="2000" dirty="0">
                <a:latin typeface="Arial"/>
                <a:cs typeface="Arial"/>
              </a:rPr>
              <a:t> more </a:t>
            </a:r>
            <a:r>
              <a:rPr lang="nl-NL" sz="2000" dirty="0" err="1">
                <a:latin typeface="Arial"/>
                <a:cs typeface="Arial"/>
              </a:rPr>
              <a:t>effectively</a:t>
            </a:r>
            <a:r>
              <a:rPr lang="nl-NL" sz="2000" dirty="0">
                <a:latin typeface="Arial"/>
                <a:cs typeface="Arial"/>
              </a:rPr>
              <a:t> </a:t>
            </a:r>
            <a:r>
              <a:rPr lang="nl-NL" sz="2000" dirty="0" err="1">
                <a:latin typeface="Arial"/>
                <a:cs typeface="Arial"/>
              </a:rPr>
              <a:t>against</a:t>
            </a:r>
            <a:r>
              <a:rPr lang="nl-NL" sz="2000" dirty="0">
                <a:latin typeface="Arial"/>
                <a:cs typeface="Arial"/>
              </a:rPr>
              <a:t> </a:t>
            </a:r>
            <a:r>
              <a:rPr lang="nl-NL" sz="2000" dirty="0" err="1">
                <a:latin typeface="Arial"/>
                <a:cs typeface="Arial"/>
              </a:rPr>
              <a:t>the</a:t>
            </a:r>
            <a:r>
              <a:rPr lang="nl-NL" sz="2000" dirty="0">
                <a:latin typeface="Arial"/>
                <a:cs typeface="Arial"/>
              </a:rPr>
              <a:t> </a:t>
            </a:r>
            <a:r>
              <a:rPr lang="nl-NL" sz="2000" dirty="0" err="1">
                <a:latin typeface="Arial"/>
                <a:cs typeface="Arial"/>
              </a:rPr>
              <a:t>nanoparticles</a:t>
            </a:r>
            <a:endParaRPr lang="nl-NL" sz="2000" dirty="0">
              <a:latin typeface="Arial"/>
              <a:cs typeface="Arial"/>
            </a:endParaRPr>
          </a:p>
          <a:p>
            <a:pPr marL="0" indent="0">
              <a:buNone/>
            </a:pPr>
            <a:endParaRPr lang="nl-NL" sz="2000" dirty="0">
              <a:latin typeface="Arial"/>
              <a:cs typeface="Arial"/>
            </a:endParaRPr>
          </a:p>
          <a:p>
            <a:pPr marL="0" indent="0">
              <a:buNone/>
            </a:pPr>
            <a:endParaRPr lang="nl-BE" sz="2000" dirty="0"/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F9AF6A87-507F-4E2E-8A2A-840080D13776}"/>
              </a:ext>
            </a:extLst>
          </p:cNvPr>
          <p:cNvSpPr txBox="1"/>
          <p:nvPr/>
        </p:nvSpPr>
        <p:spPr>
          <a:xfrm>
            <a:off x="159798" y="58771"/>
            <a:ext cx="58326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200" dirty="0">
                <a:solidFill>
                  <a:srgbClr val="1D8DB0"/>
                </a:solidFill>
              </a:rPr>
              <a:t>J. </a:t>
            </a:r>
            <a:r>
              <a:rPr lang="nl-BE" sz="1200" dirty="0" err="1">
                <a:solidFill>
                  <a:srgbClr val="1D8DB0"/>
                </a:solidFill>
              </a:rPr>
              <a:t>Neirynck</a:t>
            </a:r>
            <a:r>
              <a:rPr lang="nl-BE" sz="1200" dirty="0">
                <a:solidFill>
                  <a:srgbClr val="1D8DB0"/>
                </a:solidFill>
              </a:rPr>
              <a:t>, F. Van </a:t>
            </a:r>
            <a:r>
              <a:rPr lang="nl-BE" sz="1200" dirty="0" err="1">
                <a:solidFill>
                  <a:srgbClr val="1D8DB0"/>
                </a:solidFill>
              </a:rPr>
              <a:t>Eecke</a:t>
            </a:r>
            <a:r>
              <a:rPr lang="nl-BE" sz="1200" dirty="0">
                <a:solidFill>
                  <a:srgbClr val="1D8DB0"/>
                </a:solidFill>
              </a:rPr>
              <a:t> &amp; R. Vrielynck</a:t>
            </a:r>
          </a:p>
        </p:txBody>
      </p:sp>
      <p:sp>
        <p:nvSpPr>
          <p:cNvPr id="11" name="Tekstvak 10">
            <a:extLst>
              <a:ext uri="{FF2B5EF4-FFF2-40B4-BE49-F238E27FC236}">
                <a16:creationId xmlns:a16="http://schemas.microsoft.com/office/drawing/2014/main" id="{02C83A39-3DA1-4516-B834-3C3D5F8552F0}"/>
              </a:ext>
            </a:extLst>
          </p:cNvPr>
          <p:cNvSpPr txBox="1"/>
          <p:nvPr/>
        </p:nvSpPr>
        <p:spPr>
          <a:xfrm>
            <a:off x="576000" y="6356412"/>
            <a:ext cx="10351364" cy="3154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450" dirty="0" err="1">
                <a:solidFill>
                  <a:schemeClr val="bg1"/>
                </a:solidFill>
              </a:rPr>
              <a:t>Introduction</a:t>
            </a:r>
            <a:r>
              <a:rPr lang="nl-BE" sz="1450" dirty="0">
                <a:solidFill>
                  <a:schemeClr val="bg1"/>
                </a:solidFill>
              </a:rPr>
              <a:t>	</a:t>
            </a:r>
            <a:r>
              <a:rPr lang="nl-BE" sz="1450" b="1" dirty="0">
                <a:solidFill>
                  <a:schemeClr val="bg1"/>
                </a:solidFill>
              </a:rPr>
              <a:t>	Framework</a:t>
            </a:r>
            <a:r>
              <a:rPr lang="nl-BE" sz="1450" dirty="0">
                <a:solidFill>
                  <a:schemeClr val="bg1"/>
                </a:solidFill>
              </a:rPr>
              <a:t>		</a:t>
            </a:r>
            <a:r>
              <a:rPr lang="nl-BE" sz="1450" dirty="0" err="1">
                <a:solidFill>
                  <a:schemeClr val="bg1"/>
                </a:solidFill>
              </a:rPr>
              <a:t>Techniques</a:t>
            </a:r>
            <a:r>
              <a:rPr lang="nl-BE" sz="1450" dirty="0">
                <a:solidFill>
                  <a:schemeClr val="bg1"/>
                </a:solidFill>
              </a:rPr>
              <a:t> &amp; </a:t>
            </a:r>
            <a:r>
              <a:rPr lang="nl-BE" sz="1450" dirty="0" err="1">
                <a:solidFill>
                  <a:schemeClr val="bg1"/>
                </a:solidFill>
              </a:rPr>
              <a:t>Results</a:t>
            </a:r>
            <a:r>
              <a:rPr lang="nl-BE" sz="1450" dirty="0">
                <a:solidFill>
                  <a:schemeClr val="bg1"/>
                </a:solidFill>
              </a:rPr>
              <a:t>			Summary</a:t>
            </a:r>
          </a:p>
        </p:txBody>
      </p:sp>
      <p:sp>
        <p:nvSpPr>
          <p:cNvPr id="2" name="Tekstvak 1">
            <a:extLst>
              <a:ext uri="{FF2B5EF4-FFF2-40B4-BE49-F238E27FC236}">
                <a16:creationId xmlns:a16="http://schemas.microsoft.com/office/drawing/2014/main" id="{D44F9BC9-EDC7-4B43-9C27-B00079502858}"/>
              </a:ext>
            </a:extLst>
          </p:cNvPr>
          <p:cNvSpPr txBox="1"/>
          <p:nvPr/>
        </p:nvSpPr>
        <p:spPr>
          <a:xfrm>
            <a:off x="0" y="5866389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b="1" dirty="0">
                <a:cs typeface="Arial"/>
              </a:rPr>
              <a:t>Source: </a:t>
            </a:r>
            <a:r>
              <a:rPr lang="nl-NL" sz="1200" dirty="0" err="1">
                <a:cs typeface="Arial"/>
              </a:rPr>
              <a:t>Buzea</a:t>
            </a:r>
            <a:r>
              <a:rPr lang="nl-NL" sz="1200" dirty="0">
                <a:cs typeface="Arial"/>
              </a:rPr>
              <a:t>, </a:t>
            </a:r>
            <a:r>
              <a:rPr lang="nl-NL" sz="1200" dirty="0" err="1">
                <a:cs typeface="Arial"/>
              </a:rPr>
              <a:t>Cristina</a:t>
            </a:r>
            <a:r>
              <a:rPr lang="nl-NL" sz="1200" dirty="0">
                <a:cs typeface="Arial"/>
              </a:rPr>
              <a:t>, Ivan I. </a:t>
            </a:r>
            <a:r>
              <a:rPr lang="nl-NL" sz="1200" dirty="0" err="1">
                <a:cs typeface="Arial"/>
              </a:rPr>
              <a:t>Pacheco</a:t>
            </a:r>
            <a:r>
              <a:rPr lang="nl-NL" sz="1200" dirty="0">
                <a:cs typeface="Arial"/>
              </a:rPr>
              <a:t>, </a:t>
            </a:r>
            <a:r>
              <a:rPr lang="nl-NL" sz="1200" dirty="0" err="1">
                <a:cs typeface="Arial"/>
              </a:rPr>
              <a:t>and</a:t>
            </a:r>
            <a:r>
              <a:rPr lang="nl-NL" sz="1200" dirty="0">
                <a:cs typeface="Arial"/>
              </a:rPr>
              <a:t> Kevin Robbie. "</a:t>
            </a:r>
            <a:r>
              <a:rPr lang="nl-NL" sz="1200" dirty="0" err="1">
                <a:cs typeface="Arial"/>
              </a:rPr>
              <a:t>Nanomaterials</a:t>
            </a:r>
            <a:r>
              <a:rPr lang="nl-NL" sz="1200" dirty="0">
                <a:cs typeface="Arial"/>
              </a:rPr>
              <a:t> </a:t>
            </a:r>
            <a:r>
              <a:rPr lang="nl-NL" sz="1200" dirty="0" err="1">
                <a:cs typeface="Arial"/>
              </a:rPr>
              <a:t>and</a:t>
            </a:r>
            <a:r>
              <a:rPr lang="nl-NL" sz="1200" dirty="0">
                <a:cs typeface="Arial"/>
              </a:rPr>
              <a:t> </a:t>
            </a:r>
            <a:r>
              <a:rPr lang="nl-NL" sz="1200" dirty="0" err="1">
                <a:cs typeface="Arial"/>
              </a:rPr>
              <a:t>nanoparticles</a:t>
            </a:r>
            <a:r>
              <a:rPr lang="nl-NL" sz="1200" dirty="0">
                <a:cs typeface="Arial"/>
              </a:rPr>
              <a:t>: sources </a:t>
            </a:r>
            <a:r>
              <a:rPr lang="nl-NL" sz="1200" dirty="0" err="1">
                <a:cs typeface="Arial"/>
              </a:rPr>
              <a:t>and</a:t>
            </a:r>
            <a:r>
              <a:rPr lang="nl-NL" sz="1200" dirty="0">
                <a:cs typeface="Arial"/>
              </a:rPr>
              <a:t> </a:t>
            </a:r>
            <a:r>
              <a:rPr lang="nl-NL" sz="1200" dirty="0" err="1">
                <a:cs typeface="Arial"/>
              </a:rPr>
              <a:t>toxicity</a:t>
            </a:r>
            <a:r>
              <a:rPr lang="nl-NL" sz="1200" dirty="0">
                <a:cs typeface="Arial"/>
              </a:rPr>
              <a:t>." </a:t>
            </a:r>
            <a:r>
              <a:rPr lang="nl-NL" sz="1200" i="1" dirty="0" err="1">
                <a:cs typeface="Arial"/>
              </a:rPr>
              <a:t>Biointerphases</a:t>
            </a:r>
            <a:r>
              <a:rPr lang="nl-NL" sz="1200" dirty="0">
                <a:cs typeface="Arial"/>
              </a:rPr>
              <a:t> 2.4 (2007): MR17-MR71</a:t>
            </a:r>
            <a:r>
              <a:rPr lang="nl-NL" dirty="0">
                <a:cs typeface="Arial"/>
              </a:rPr>
              <a:t>.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073736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D63153C1-6CC0-48A1-8AE3-C32D7E976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3" y="410596"/>
            <a:ext cx="8333999" cy="757800"/>
          </a:xfrm>
        </p:spPr>
        <p:txBody>
          <a:bodyPr/>
          <a:lstStyle/>
          <a:p>
            <a:r>
              <a:rPr lang="nl-BE" dirty="0" err="1"/>
              <a:t>Outline</a:t>
            </a:r>
            <a:endParaRPr lang="nl-BE" dirty="0"/>
          </a:p>
        </p:txBody>
      </p:sp>
      <p:sp>
        <p:nvSpPr>
          <p:cNvPr id="6" name="Tijdelijke aanduiding voor tekst 5">
            <a:extLst>
              <a:ext uri="{FF2B5EF4-FFF2-40B4-BE49-F238E27FC236}">
                <a16:creationId xmlns:a16="http://schemas.microsoft.com/office/drawing/2014/main" id="{79DB00FA-ACEC-471C-A04F-F78D53111C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002" y="1922165"/>
            <a:ext cx="8333999" cy="4971147"/>
          </a:xfrm>
        </p:spPr>
        <p:txBody>
          <a:bodyPr>
            <a:normAutofit/>
          </a:bodyPr>
          <a:lstStyle/>
          <a:p>
            <a:r>
              <a:rPr lang="nl-BE" sz="2000" dirty="0" err="1"/>
              <a:t>Introduction</a:t>
            </a:r>
            <a:r>
              <a:rPr lang="nl-BE" sz="2000" dirty="0"/>
              <a:t>: </a:t>
            </a:r>
            <a:r>
              <a:rPr lang="nl-BE" sz="2000" dirty="0" err="1"/>
              <a:t>What</a:t>
            </a:r>
            <a:r>
              <a:rPr lang="nl-BE" sz="2000" dirty="0"/>
              <a:t> is </a:t>
            </a:r>
            <a:r>
              <a:rPr lang="nl-BE" sz="2000" dirty="0" err="1"/>
              <a:t>toxicity</a:t>
            </a:r>
            <a:r>
              <a:rPr lang="nl-BE" sz="2000" dirty="0"/>
              <a:t>?</a:t>
            </a:r>
          </a:p>
          <a:p>
            <a:endParaRPr lang="nl-BE" sz="2000" dirty="0"/>
          </a:p>
          <a:p>
            <a:r>
              <a:rPr lang="nl-BE" sz="2000" dirty="0"/>
              <a:t>Parameters </a:t>
            </a:r>
            <a:r>
              <a:rPr lang="nl-BE" sz="2000" dirty="0" err="1"/>
              <a:t>influencing</a:t>
            </a:r>
            <a:r>
              <a:rPr lang="nl-BE" sz="2000" dirty="0"/>
              <a:t> </a:t>
            </a:r>
            <a:r>
              <a:rPr lang="nl-BE" sz="2000" dirty="0" err="1"/>
              <a:t>toxicity</a:t>
            </a:r>
            <a:endParaRPr lang="nl-BE" sz="2000" dirty="0"/>
          </a:p>
          <a:p>
            <a:endParaRPr lang="nl-BE" sz="2000" dirty="0"/>
          </a:p>
          <a:p>
            <a:r>
              <a:rPr lang="nl-BE" sz="2000" b="1" dirty="0"/>
              <a:t>Exposure of </a:t>
            </a:r>
            <a:r>
              <a:rPr lang="nl-BE" sz="2000" b="1" dirty="0" err="1"/>
              <a:t>nanoparticles</a:t>
            </a:r>
            <a:endParaRPr lang="nl-BE" sz="2000" b="1" dirty="0"/>
          </a:p>
          <a:p>
            <a:endParaRPr lang="nl-BE" sz="2000" b="1" dirty="0"/>
          </a:p>
          <a:p>
            <a:r>
              <a:rPr lang="nl-BE" sz="2000" dirty="0" err="1"/>
              <a:t>Testing</a:t>
            </a:r>
            <a:r>
              <a:rPr lang="nl-BE" sz="2000" dirty="0"/>
              <a:t> </a:t>
            </a:r>
            <a:r>
              <a:rPr lang="nl-BE" sz="2000" dirty="0" err="1"/>
              <a:t>nanotoxicity</a:t>
            </a:r>
            <a:endParaRPr lang="nl-BE" sz="2000" dirty="0"/>
          </a:p>
          <a:p>
            <a:endParaRPr lang="nl-BE" sz="2000" dirty="0"/>
          </a:p>
          <a:p>
            <a:r>
              <a:rPr lang="nl-BE" sz="2000" dirty="0" err="1"/>
              <a:t>Areas</a:t>
            </a:r>
            <a:r>
              <a:rPr lang="nl-BE" sz="2000" dirty="0"/>
              <a:t> </a:t>
            </a:r>
            <a:r>
              <a:rPr lang="nl-BE" sz="2000" dirty="0" err="1"/>
              <a:t>studied</a:t>
            </a:r>
            <a:r>
              <a:rPr lang="nl-BE" sz="2000" dirty="0"/>
              <a:t> </a:t>
            </a:r>
            <a:r>
              <a:rPr lang="nl-BE" sz="2000" dirty="0" err="1"/>
              <a:t>for</a:t>
            </a:r>
            <a:r>
              <a:rPr lang="nl-BE" sz="2000" dirty="0"/>
              <a:t> </a:t>
            </a:r>
            <a:r>
              <a:rPr lang="nl-BE" sz="2000" dirty="0" err="1"/>
              <a:t>nanotoxicity</a:t>
            </a:r>
            <a:endParaRPr lang="nl-BE" sz="2000" dirty="0"/>
          </a:p>
          <a:p>
            <a:endParaRPr lang="nl-BE" sz="2000" dirty="0"/>
          </a:p>
          <a:p>
            <a:endParaRPr lang="nl-BE" sz="2000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</p:txBody>
      </p:sp>
      <p:sp>
        <p:nvSpPr>
          <p:cNvPr id="24" name="Tijdelijke aanduiding voor dianummer 23">
            <a:extLst>
              <a:ext uri="{FF2B5EF4-FFF2-40B4-BE49-F238E27FC236}">
                <a16:creationId xmlns:a16="http://schemas.microsoft.com/office/drawing/2014/main" id="{03BF1E8A-EE8F-482B-8B9B-1F699BC78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4000" y="-126730"/>
            <a:ext cx="648000" cy="648000"/>
          </a:xfrm>
        </p:spPr>
        <p:txBody>
          <a:bodyPr/>
          <a:lstStyle/>
          <a:p>
            <a:fld id="{CF179DAE-D0A6-40C3-B8BC-6A97C268D03A}" type="slidenum">
              <a:rPr lang="nl-NL" sz="1200" smtClean="0">
                <a:solidFill>
                  <a:srgbClr val="1D8DB0"/>
                </a:solidFill>
              </a:rPr>
              <a:pPr/>
              <a:t>16</a:t>
            </a:fld>
            <a:r>
              <a:rPr lang="nl-NL" sz="1200" dirty="0">
                <a:solidFill>
                  <a:srgbClr val="1D8DB0"/>
                </a:solidFill>
              </a:rPr>
              <a:t>/51</a:t>
            </a:r>
          </a:p>
        </p:txBody>
      </p:sp>
      <p:sp>
        <p:nvSpPr>
          <p:cNvPr id="28" name="Tekstvak 27">
            <a:extLst>
              <a:ext uri="{FF2B5EF4-FFF2-40B4-BE49-F238E27FC236}">
                <a16:creationId xmlns:a16="http://schemas.microsoft.com/office/drawing/2014/main" id="{737CD768-E77B-41B3-B812-6842D629316A}"/>
              </a:ext>
            </a:extLst>
          </p:cNvPr>
          <p:cNvSpPr txBox="1"/>
          <p:nvPr/>
        </p:nvSpPr>
        <p:spPr>
          <a:xfrm>
            <a:off x="159798" y="58771"/>
            <a:ext cx="58326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200" dirty="0">
                <a:solidFill>
                  <a:srgbClr val="1D8DB0"/>
                </a:solidFill>
              </a:rPr>
              <a:t>J. </a:t>
            </a:r>
            <a:r>
              <a:rPr lang="nl-BE" sz="1200" dirty="0" err="1">
                <a:solidFill>
                  <a:srgbClr val="1D8DB0"/>
                </a:solidFill>
              </a:rPr>
              <a:t>Neirynck</a:t>
            </a:r>
            <a:r>
              <a:rPr lang="nl-BE" sz="1200" dirty="0">
                <a:solidFill>
                  <a:srgbClr val="1D8DB0"/>
                </a:solidFill>
              </a:rPr>
              <a:t>, F. Van </a:t>
            </a:r>
            <a:r>
              <a:rPr lang="nl-BE" sz="1200" dirty="0" err="1">
                <a:solidFill>
                  <a:srgbClr val="1D8DB0"/>
                </a:solidFill>
              </a:rPr>
              <a:t>Eecke</a:t>
            </a:r>
            <a:r>
              <a:rPr lang="nl-BE" sz="1200" dirty="0">
                <a:solidFill>
                  <a:srgbClr val="1D8DB0"/>
                </a:solidFill>
              </a:rPr>
              <a:t> &amp; R. Vrielynck</a:t>
            </a:r>
          </a:p>
        </p:txBody>
      </p:sp>
      <p:sp>
        <p:nvSpPr>
          <p:cNvPr id="7" name="Tijdelijke aanduiding voor tekst 5">
            <a:extLst>
              <a:ext uri="{FF2B5EF4-FFF2-40B4-BE49-F238E27FC236}">
                <a16:creationId xmlns:a16="http://schemas.microsoft.com/office/drawing/2014/main" id="{34B236D0-1ACE-49C8-AD6E-55497D8F3C35}"/>
              </a:ext>
            </a:extLst>
          </p:cNvPr>
          <p:cNvSpPr txBox="1">
            <a:spLocks/>
          </p:cNvSpPr>
          <p:nvPr/>
        </p:nvSpPr>
        <p:spPr>
          <a:xfrm>
            <a:off x="6669765" y="1922165"/>
            <a:ext cx="8333999" cy="497114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/>
              <a:buNone/>
              <a:defRPr sz="2400" kern="1200" baseline="0">
                <a:solidFill>
                  <a:srgbClr val="005E77"/>
                </a:solidFill>
                <a:latin typeface="Arial" charset="0"/>
                <a:ea typeface="+mn-ea"/>
                <a:cs typeface="+mn-cs"/>
              </a:defRPr>
            </a:lvl1pPr>
            <a:lvl2pPr marL="457189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Arial" charset="0"/>
                <a:ea typeface="+mn-ea"/>
                <a:cs typeface="+mn-cs"/>
              </a:defRPr>
            </a:lvl2pPr>
            <a:lvl3pPr marL="914377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None/>
              <a:defRPr sz="1800" kern="1200" baseline="0">
                <a:solidFill>
                  <a:schemeClr val="tx1">
                    <a:tint val="75000"/>
                  </a:schemeClr>
                </a:solidFill>
                <a:latin typeface="Arial" charset="0"/>
                <a:ea typeface="+mn-ea"/>
                <a:cs typeface="+mn-cs"/>
              </a:defRPr>
            </a:lvl3pPr>
            <a:lvl4pPr marL="1371566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Arial" charset="0"/>
                <a:ea typeface="+mn-ea"/>
                <a:cs typeface="+mn-cs"/>
              </a:defRPr>
            </a:lvl4pPr>
            <a:lvl5pPr marL="1828754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Arial" charset="0"/>
                <a:ea typeface="+mn-ea"/>
                <a:cs typeface="+mn-cs"/>
              </a:defRPr>
            </a:lvl5pPr>
            <a:lvl6pPr marL="2285943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131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32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509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BE" sz="2000" dirty="0"/>
              <a:t>Application: </a:t>
            </a:r>
            <a:r>
              <a:rPr lang="nl-BE" sz="2000" dirty="0" err="1"/>
              <a:t>Genotoxicity</a:t>
            </a:r>
            <a:endParaRPr lang="nl-BE" sz="2000" dirty="0"/>
          </a:p>
          <a:p>
            <a:endParaRPr lang="nl-BE" sz="2000" dirty="0"/>
          </a:p>
          <a:p>
            <a:r>
              <a:rPr lang="nl-BE" sz="2000" dirty="0"/>
              <a:t>Application: CNT </a:t>
            </a:r>
            <a:r>
              <a:rPr lang="nl-BE" sz="2000" dirty="0" err="1"/>
              <a:t>toxicity</a:t>
            </a:r>
            <a:endParaRPr lang="nl-BE" sz="2000" dirty="0"/>
          </a:p>
          <a:p>
            <a:endParaRPr lang="nl-BE" sz="2000" dirty="0"/>
          </a:p>
          <a:p>
            <a:r>
              <a:rPr lang="nl-BE" sz="2000" dirty="0" err="1"/>
              <a:t>Modelling</a:t>
            </a:r>
            <a:r>
              <a:rPr lang="nl-BE" sz="2000" dirty="0"/>
              <a:t> of </a:t>
            </a:r>
            <a:r>
              <a:rPr lang="nl-BE" sz="2000" dirty="0" err="1"/>
              <a:t>nanotoxity</a:t>
            </a:r>
            <a:endParaRPr lang="nl-BE" sz="2000" dirty="0"/>
          </a:p>
          <a:p>
            <a:endParaRPr lang="nl-BE" sz="2000" dirty="0"/>
          </a:p>
          <a:p>
            <a:r>
              <a:rPr lang="nl-BE" sz="2000" dirty="0"/>
              <a:t>Nanofood</a:t>
            </a:r>
          </a:p>
          <a:p>
            <a:endParaRPr lang="nl-BE" sz="2000" dirty="0"/>
          </a:p>
          <a:p>
            <a:r>
              <a:rPr lang="nl-BE" sz="2000" dirty="0" err="1"/>
              <a:t>Conclusion</a:t>
            </a:r>
            <a:endParaRPr lang="nl-BE" sz="2000" dirty="0"/>
          </a:p>
          <a:p>
            <a:endParaRPr lang="nl-BE" sz="2000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9875699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dianummer 23">
            <a:extLst>
              <a:ext uri="{FF2B5EF4-FFF2-40B4-BE49-F238E27FC236}">
                <a16:creationId xmlns:a16="http://schemas.microsoft.com/office/drawing/2014/main" id="{E7BA9955-551E-4B72-9196-84FDFE874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4000" y="-126730"/>
            <a:ext cx="648000" cy="648000"/>
          </a:xfrm>
        </p:spPr>
        <p:txBody>
          <a:bodyPr/>
          <a:lstStyle/>
          <a:p>
            <a:fld id="{CF179DAE-D0A6-40C3-B8BC-6A97C268D03A}" type="slidenum">
              <a:rPr lang="nl-NL" sz="1200" smtClean="0">
                <a:solidFill>
                  <a:srgbClr val="1D8DB0"/>
                </a:solidFill>
              </a:rPr>
              <a:pPr/>
              <a:t>17</a:t>
            </a:fld>
            <a:r>
              <a:rPr lang="nl-NL" sz="1200" dirty="0">
                <a:solidFill>
                  <a:srgbClr val="1D8DB0"/>
                </a:solidFill>
              </a:rPr>
              <a:t>/51</a:t>
            </a:r>
          </a:p>
        </p:txBody>
      </p:sp>
      <p:sp>
        <p:nvSpPr>
          <p:cNvPr id="9" name="Titel 4">
            <a:extLst>
              <a:ext uri="{FF2B5EF4-FFF2-40B4-BE49-F238E27FC236}">
                <a16:creationId xmlns:a16="http://schemas.microsoft.com/office/drawing/2014/main" id="{32C054A8-9043-41C9-BA29-6C11E3B87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263" y="336550"/>
            <a:ext cx="11041062" cy="1152525"/>
          </a:xfrm>
        </p:spPr>
        <p:txBody>
          <a:bodyPr/>
          <a:lstStyle/>
          <a:p>
            <a:r>
              <a:rPr lang="nl-BE" dirty="0"/>
              <a:t>Exposure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nanoscale</a:t>
            </a:r>
            <a:r>
              <a:rPr lang="nl-BE" dirty="0"/>
              <a:t> </a:t>
            </a:r>
            <a:r>
              <a:rPr lang="nl-BE" dirty="0" err="1"/>
              <a:t>materials</a:t>
            </a:r>
            <a:endParaRPr lang="nl-BE" dirty="0"/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F9AF6A87-507F-4E2E-8A2A-840080D13776}"/>
              </a:ext>
            </a:extLst>
          </p:cNvPr>
          <p:cNvSpPr txBox="1"/>
          <p:nvPr/>
        </p:nvSpPr>
        <p:spPr>
          <a:xfrm>
            <a:off x="159798" y="58771"/>
            <a:ext cx="58326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200" dirty="0">
                <a:solidFill>
                  <a:srgbClr val="1D8DB0"/>
                </a:solidFill>
              </a:rPr>
              <a:t>J. </a:t>
            </a:r>
            <a:r>
              <a:rPr lang="nl-BE" sz="1200" dirty="0" err="1">
                <a:solidFill>
                  <a:srgbClr val="1D8DB0"/>
                </a:solidFill>
              </a:rPr>
              <a:t>Neirynck</a:t>
            </a:r>
            <a:r>
              <a:rPr lang="nl-BE" sz="1200" dirty="0">
                <a:solidFill>
                  <a:srgbClr val="1D8DB0"/>
                </a:solidFill>
              </a:rPr>
              <a:t>, F. Van </a:t>
            </a:r>
            <a:r>
              <a:rPr lang="nl-BE" sz="1200" dirty="0" err="1">
                <a:solidFill>
                  <a:srgbClr val="1D8DB0"/>
                </a:solidFill>
              </a:rPr>
              <a:t>Eecke</a:t>
            </a:r>
            <a:r>
              <a:rPr lang="nl-BE" sz="1200" dirty="0">
                <a:solidFill>
                  <a:srgbClr val="1D8DB0"/>
                </a:solidFill>
              </a:rPr>
              <a:t> &amp; R. Vrielynck</a:t>
            </a:r>
          </a:p>
        </p:txBody>
      </p:sp>
      <p:sp>
        <p:nvSpPr>
          <p:cNvPr id="11" name="Tekstvak 10">
            <a:extLst>
              <a:ext uri="{FF2B5EF4-FFF2-40B4-BE49-F238E27FC236}">
                <a16:creationId xmlns:a16="http://schemas.microsoft.com/office/drawing/2014/main" id="{02C83A39-3DA1-4516-B834-3C3D5F8552F0}"/>
              </a:ext>
            </a:extLst>
          </p:cNvPr>
          <p:cNvSpPr txBox="1"/>
          <p:nvPr/>
        </p:nvSpPr>
        <p:spPr>
          <a:xfrm>
            <a:off x="576000" y="6356412"/>
            <a:ext cx="10351364" cy="3154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450" dirty="0" err="1">
                <a:solidFill>
                  <a:schemeClr val="bg1"/>
                </a:solidFill>
              </a:rPr>
              <a:t>Introduction</a:t>
            </a:r>
            <a:r>
              <a:rPr lang="nl-BE" sz="1450" dirty="0">
                <a:solidFill>
                  <a:schemeClr val="bg1"/>
                </a:solidFill>
              </a:rPr>
              <a:t>	</a:t>
            </a:r>
            <a:r>
              <a:rPr lang="nl-BE" sz="1450" b="1" dirty="0">
                <a:solidFill>
                  <a:schemeClr val="bg1"/>
                </a:solidFill>
              </a:rPr>
              <a:t>	Framework</a:t>
            </a:r>
            <a:r>
              <a:rPr lang="nl-BE" sz="1450" dirty="0">
                <a:solidFill>
                  <a:schemeClr val="bg1"/>
                </a:solidFill>
              </a:rPr>
              <a:t>		</a:t>
            </a:r>
            <a:r>
              <a:rPr lang="nl-BE" sz="1450" dirty="0" err="1">
                <a:solidFill>
                  <a:schemeClr val="bg1"/>
                </a:solidFill>
              </a:rPr>
              <a:t>Techniques</a:t>
            </a:r>
            <a:r>
              <a:rPr lang="nl-BE" sz="1450" dirty="0">
                <a:solidFill>
                  <a:schemeClr val="bg1"/>
                </a:solidFill>
              </a:rPr>
              <a:t> &amp; </a:t>
            </a:r>
            <a:r>
              <a:rPr lang="nl-BE" sz="1450" dirty="0" err="1">
                <a:solidFill>
                  <a:schemeClr val="bg1"/>
                </a:solidFill>
              </a:rPr>
              <a:t>Results</a:t>
            </a:r>
            <a:r>
              <a:rPr lang="nl-BE" sz="1450" dirty="0">
                <a:solidFill>
                  <a:schemeClr val="bg1"/>
                </a:solidFill>
              </a:rPr>
              <a:t>			Summary</a:t>
            </a:r>
          </a:p>
        </p:txBody>
      </p:sp>
      <p:sp>
        <p:nvSpPr>
          <p:cNvPr id="3" name="Rechthoek 2">
            <a:extLst>
              <a:ext uri="{FF2B5EF4-FFF2-40B4-BE49-F238E27FC236}">
                <a16:creationId xmlns:a16="http://schemas.microsoft.com/office/drawing/2014/main" id="{5AEB4CE9-0427-4004-B868-5BA47FEDDC00}"/>
              </a:ext>
            </a:extLst>
          </p:cNvPr>
          <p:cNvSpPr/>
          <p:nvPr/>
        </p:nvSpPr>
        <p:spPr>
          <a:xfrm>
            <a:off x="1162756" y="2283699"/>
            <a:ext cx="4007336" cy="2290601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000" dirty="0" err="1">
                <a:solidFill>
                  <a:srgbClr val="2F4D5D"/>
                </a:solidFill>
              </a:rPr>
              <a:t>Inhalation</a:t>
            </a:r>
            <a:endParaRPr lang="nl-BE" sz="2000" dirty="0">
              <a:solidFill>
                <a:srgbClr val="2F4D5D"/>
              </a:solidFill>
            </a:endParaRPr>
          </a:p>
          <a:p>
            <a:pPr algn="ctr"/>
            <a:endParaRPr lang="nl-BE" sz="2000" dirty="0">
              <a:solidFill>
                <a:srgbClr val="2F4D5D"/>
              </a:solidFill>
            </a:endParaRPr>
          </a:p>
          <a:p>
            <a:pPr algn="ctr"/>
            <a:r>
              <a:rPr lang="nl-BE" sz="2000" dirty="0">
                <a:solidFill>
                  <a:srgbClr val="2F4D5D"/>
                </a:solidFill>
              </a:rPr>
              <a:t>Oral </a:t>
            </a:r>
            <a:r>
              <a:rPr lang="nl-BE" sz="2000" dirty="0" err="1">
                <a:solidFill>
                  <a:srgbClr val="2F4D5D"/>
                </a:solidFill>
              </a:rPr>
              <a:t>ingestion</a:t>
            </a:r>
            <a:endParaRPr lang="nl-BE" sz="2000" dirty="0">
              <a:solidFill>
                <a:srgbClr val="2F4D5D"/>
              </a:solidFill>
            </a:endParaRPr>
          </a:p>
          <a:p>
            <a:pPr algn="ctr"/>
            <a:endParaRPr lang="nl-BE" sz="2000" dirty="0">
              <a:solidFill>
                <a:srgbClr val="2F4D5D"/>
              </a:solidFill>
            </a:endParaRPr>
          </a:p>
          <a:p>
            <a:pPr algn="ctr"/>
            <a:r>
              <a:rPr lang="nl-BE" sz="2000" dirty="0">
                <a:solidFill>
                  <a:srgbClr val="2F4D5D"/>
                </a:solidFill>
              </a:rPr>
              <a:t>Skin contact</a:t>
            </a:r>
            <a:endParaRPr lang="nl-BE" sz="2400" dirty="0">
              <a:solidFill>
                <a:srgbClr val="2F4D5D"/>
              </a:solidFill>
            </a:endParaRPr>
          </a:p>
        </p:txBody>
      </p:sp>
      <p:pic>
        <p:nvPicPr>
          <p:cNvPr id="1026" name="Picture 2" descr="Afbeeldingsresultaat voor human body">
            <a:extLst>
              <a:ext uri="{FF2B5EF4-FFF2-40B4-BE49-F238E27FC236}">
                <a16:creationId xmlns:a16="http://schemas.microsoft.com/office/drawing/2014/main" id="{772AA3BB-EB46-4719-9719-E8FDB5E2839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91" b="1801"/>
          <a:stretch/>
        </p:blipFill>
        <p:spPr bwMode="auto">
          <a:xfrm>
            <a:off x="5482639" y="1268192"/>
            <a:ext cx="6709361" cy="4929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Rechte verbindingslijn 13">
            <a:extLst>
              <a:ext uri="{FF2B5EF4-FFF2-40B4-BE49-F238E27FC236}">
                <a16:creationId xmlns:a16="http://schemas.microsoft.com/office/drawing/2014/main" id="{0800D068-F31C-4F44-BA2F-B4ECC6E66916}"/>
              </a:ext>
            </a:extLst>
          </p:cNvPr>
          <p:cNvCxnSpPr/>
          <p:nvPr/>
        </p:nvCxnSpPr>
        <p:spPr>
          <a:xfrm flipV="1">
            <a:off x="5170092" y="2146023"/>
            <a:ext cx="3667227" cy="6632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Rechte verbindingslijn 17">
            <a:extLst>
              <a:ext uri="{FF2B5EF4-FFF2-40B4-BE49-F238E27FC236}">
                <a16:creationId xmlns:a16="http://schemas.microsoft.com/office/drawing/2014/main" id="{AE8A43CC-E1AB-4B3C-8473-6BEEAE8F7343}"/>
              </a:ext>
            </a:extLst>
          </p:cNvPr>
          <p:cNvCxnSpPr>
            <a:cxnSpLocks/>
          </p:cNvCxnSpPr>
          <p:nvPr/>
        </p:nvCxnSpPr>
        <p:spPr>
          <a:xfrm flipV="1">
            <a:off x="5170092" y="2235998"/>
            <a:ext cx="3793286" cy="12031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Rechte verbindingslijn 21">
            <a:extLst>
              <a:ext uri="{FF2B5EF4-FFF2-40B4-BE49-F238E27FC236}">
                <a16:creationId xmlns:a16="http://schemas.microsoft.com/office/drawing/2014/main" id="{3FF3BD87-0130-4FDC-A74A-23DEA394C2E4}"/>
              </a:ext>
            </a:extLst>
          </p:cNvPr>
          <p:cNvCxnSpPr/>
          <p:nvPr/>
        </p:nvCxnSpPr>
        <p:spPr>
          <a:xfrm flipV="1">
            <a:off x="5170092" y="3680178"/>
            <a:ext cx="2664397" cy="3685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kstvak 11">
            <a:extLst>
              <a:ext uri="{FF2B5EF4-FFF2-40B4-BE49-F238E27FC236}">
                <a16:creationId xmlns:a16="http://schemas.microsoft.com/office/drawing/2014/main" id="{4F0E413E-FBDB-41B4-BF2A-E5F4B271125C}"/>
              </a:ext>
            </a:extLst>
          </p:cNvPr>
          <p:cNvSpPr txBox="1"/>
          <p:nvPr/>
        </p:nvSpPr>
        <p:spPr>
          <a:xfrm>
            <a:off x="0" y="5776077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b="1" dirty="0">
                <a:cs typeface="Arial"/>
              </a:rPr>
              <a:t>Source: </a:t>
            </a:r>
            <a:r>
              <a:rPr lang="nl-NL" sz="1200" dirty="0" err="1">
                <a:cs typeface="Arial"/>
              </a:rPr>
              <a:t>Armstead</a:t>
            </a:r>
            <a:r>
              <a:rPr lang="nl-NL" sz="1200" dirty="0">
                <a:cs typeface="Arial"/>
              </a:rPr>
              <a:t>, A. L., &amp; Li, B. (2016). </a:t>
            </a:r>
            <a:r>
              <a:rPr lang="nl-NL" sz="1200" dirty="0" err="1">
                <a:cs typeface="Arial"/>
              </a:rPr>
              <a:t>Nanotoxicity</a:t>
            </a:r>
            <a:r>
              <a:rPr lang="nl-NL" sz="1200" dirty="0">
                <a:cs typeface="Arial"/>
              </a:rPr>
              <a:t>: </a:t>
            </a:r>
            <a:r>
              <a:rPr lang="nl-NL" sz="1200" dirty="0" err="1">
                <a:cs typeface="Arial"/>
              </a:rPr>
              <a:t>emerging</a:t>
            </a:r>
            <a:r>
              <a:rPr lang="nl-NL" sz="1200" dirty="0">
                <a:cs typeface="Arial"/>
              </a:rPr>
              <a:t> concerns </a:t>
            </a:r>
            <a:r>
              <a:rPr lang="nl-NL" sz="1200" dirty="0" err="1">
                <a:cs typeface="Arial"/>
              </a:rPr>
              <a:t>regarding</a:t>
            </a:r>
            <a:r>
              <a:rPr lang="nl-NL" sz="1200" dirty="0">
                <a:cs typeface="Arial"/>
              </a:rPr>
              <a:t> </a:t>
            </a:r>
            <a:r>
              <a:rPr lang="nl-NL" sz="1200" dirty="0" err="1">
                <a:cs typeface="Arial"/>
              </a:rPr>
              <a:t>nanomaterial</a:t>
            </a:r>
            <a:r>
              <a:rPr lang="nl-NL" sz="1200" dirty="0">
                <a:cs typeface="Arial"/>
              </a:rPr>
              <a:t> </a:t>
            </a:r>
            <a:r>
              <a:rPr lang="nl-NL" sz="1200" dirty="0" err="1">
                <a:cs typeface="Arial"/>
              </a:rPr>
              <a:t>safety</a:t>
            </a:r>
            <a:r>
              <a:rPr lang="nl-NL" sz="1200" dirty="0">
                <a:cs typeface="Arial"/>
              </a:rPr>
              <a:t> </a:t>
            </a:r>
            <a:r>
              <a:rPr lang="nl-NL" sz="1200" dirty="0" err="1">
                <a:cs typeface="Arial"/>
              </a:rPr>
              <a:t>and</a:t>
            </a:r>
            <a:r>
              <a:rPr lang="nl-NL" sz="1200" dirty="0">
                <a:cs typeface="Arial"/>
              </a:rPr>
              <a:t> </a:t>
            </a:r>
            <a:r>
              <a:rPr lang="nl-NL" sz="1200" dirty="0" err="1">
                <a:cs typeface="Arial"/>
              </a:rPr>
              <a:t>occupational</a:t>
            </a:r>
            <a:r>
              <a:rPr lang="nl-NL" sz="1200" dirty="0">
                <a:cs typeface="Arial"/>
              </a:rPr>
              <a:t> hard metal (WC-Co) </a:t>
            </a:r>
            <a:r>
              <a:rPr lang="nl-NL" sz="1200" dirty="0" err="1">
                <a:cs typeface="Arial"/>
              </a:rPr>
              <a:t>nanoparticle</a:t>
            </a:r>
            <a:r>
              <a:rPr lang="nl-NL" sz="1200" dirty="0">
                <a:cs typeface="Arial"/>
              </a:rPr>
              <a:t> exposure. International </a:t>
            </a:r>
            <a:r>
              <a:rPr lang="nl-NL" sz="1200" dirty="0" err="1">
                <a:cs typeface="Arial"/>
              </a:rPr>
              <a:t>journal</a:t>
            </a:r>
            <a:r>
              <a:rPr lang="nl-NL" sz="1200" dirty="0">
                <a:cs typeface="Arial"/>
              </a:rPr>
              <a:t> of </a:t>
            </a:r>
            <a:r>
              <a:rPr lang="nl-NL" sz="1200" dirty="0" err="1">
                <a:cs typeface="Arial"/>
              </a:rPr>
              <a:t>nanomedicine</a:t>
            </a:r>
            <a:r>
              <a:rPr lang="nl-NL" sz="1200" dirty="0">
                <a:cs typeface="Arial"/>
              </a:rPr>
              <a:t>, 11, 6421–6433. doi:10.2147/IJN.S121238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287604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dianummer 23">
            <a:extLst>
              <a:ext uri="{FF2B5EF4-FFF2-40B4-BE49-F238E27FC236}">
                <a16:creationId xmlns:a16="http://schemas.microsoft.com/office/drawing/2014/main" id="{E7BA9955-551E-4B72-9196-84FDFE874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4000" y="-126730"/>
            <a:ext cx="648000" cy="648000"/>
          </a:xfrm>
        </p:spPr>
        <p:txBody>
          <a:bodyPr/>
          <a:lstStyle/>
          <a:p>
            <a:fld id="{CF179DAE-D0A6-40C3-B8BC-6A97C268D03A}" type="slidenum">
              <a:rPr lang="nl-NL" sz="1200" smtClean="0">
                <a:solidFill>
                  <a:srgbClr val="1D8DB0"/>
                </a:solidFill>
              </a:rPr>
              <a:pPr/>
              <a:t>18</a:t>
            </a:fld>
            <a:r>
              <a:rPr lang="nl-NL" sz="1200" dirty="0">
                <a:solidFill>
                  <a:srgbClr val="1D8DB0"/>
                </a:solidFill>
              </a:rPr>
              <a:t>/51</a:t>
            </a:r>
          </a:p>
        </p:txBody>
      </p:sp>
      <p:sp>
        <p:nvSpPr>
          <p:cNvPr id="9" name="Titel 4">
            <a:extLst>
              <a:ext uri="{FF2B5EF4-FFF2-40B4-BE49-F238E27FC236}">
                <a16:creationId xmlns:a16="http://schemas.microsoft.com/office/drawing/2014/main" id="{32C054A8-9043-41C9-BA29-6C11E3B87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263" y="336550"/>
            <a:ext cx="11041062" cy="1152525"/>
          </a:xfrm>
        </p:spPr>
        <p:txBody>
          <a:bodyPr/>
          <a:lstStyle/>
          <a:p>
            <a:r>
              <a:rPr lang="nl-BE" dirty="0"/>
              <a:t>Exposure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nanoscale</a:t>
            </a:r>
            <a:r>
              <a:rPr lang="nl-BE" dirty="0"/>
              <a:t> </a:t>
            </a:r>
            <a:r>
              <a:rPr lang="nl-BE" dirty="0" err="1"/>
              <a:t>materials</a:t>
            </a:r>
            <a:endParaRPr lang="nl-BE" dirty="0"/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F9AF6A87-507F-4E2E-8A2A-840080D13776}"/>
              </a:ext>
            </a:extLst>
          </p:cNvPr>
          <p:cNvSpPr txBox="1"/>
          <p:nvPr/>
        </p:nvSpPr>
        <p:spPr>
          <a:xfrm>
            <a:off x="159798" y="58771"/>
            <a:ext cx="58326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200" dirty="0">
                <a:solidFill>
                  <a:srgbClr val="1D8DB0"/>
                </a:solidFill>
              </a:rPr>
              <a:t>J. </a:t>
            </a:r>
            <a:r>
              <a:rPr lang="nl-BE" sz="1200" dirty="0" err="1">
                <a:solidFill>
                  <a:srgbClr val="1D8DB0"/>
                </a:solidFill>
              </a:rPr>
              <a:t>Neirynck</a:t>
            </a:r>
            <a:r>
              <a:rPr lang="nl-BE" sz="1200" dirty="0">
                <a:solidFill>
                  <a:srgbClr val="1D8DB0"/>
                </a:solidFill>
              </a:rPr>
              <a:t>, F. Van </a:t>
            </a:r>
            <a:r>
              <a:rPr lang="nl-BE" sz="1200" dirty="0" err="1">
                <a:solidFill>
                  <a:srgbClr val="1D8DB0"/>
                </a:solidFill>
              </a:rPr>
              <a:t>Eecke</a:t>
            </a:r>
            <a:r>
              <a:rPr lang="nl-BE" sz="1200" dirty="0">
                <a:solidFill>
                  <a:srgbClr val="1D8DB0"/>
                </a:solidFill>
              </a:rPr>
              <a:t> &amp; R. Vrielynck</a:t>
            </a:r>
          </a:p>
        </p:txBody>
      </p:sp>
      <p:sp>
        <p:nvSpPr>
          <p:cNvPr id="11" name="Tekstvak 10">
            <a:extLst>
              <a:ext uri="{FF2B5EF4-FFF2-40B4-BE49-F238E27FC236}">
                <a16:creationId xmlns:a16="http://schemas.microsoft.com/office/drawing/2014/main" id="{02C83A39-3DA1-4516-B834-3C3D5F8552F0}"/>
              </a:ext>
            </a:extLst>
          </p:cNvPr>
          <p:cNvSpPr txBox="1"/>
          <p:nvPr/>
        </p:nvSpPr>
        <p:spPr>
          <a:xfrm>
            <a:off x="576000" y="6356412"/>
            <a:ext cx="10351364" cy="3154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450" dirty="0" err="1">
                <a:solidFill>
                  <a:schemeClr val="bg1"/>
                </a:solidFill>
              </a:rPr>
              <a:t>Introduction</a:t>
            </a:r>
            <a:r>
              <a:rPr lang="nl-BE" sz="1450" dirty="0">
                <a:solidFill>
                  <a:schemeClr val="bg1"/>
                </a:solidFill>
              </a:rPr>
              <a:t>	</a:t>
            </a:r>
            <a:r>
              <a:rPr lang="nl-BE" sz="1450" b="1" dirty="0">
                <a:solidFill>
                  <a:schemeClr val="bg1"/>
                </a:solidFill>
              </a:rPr>
              <a:t>	Framework</a:t>
            </a:r>
            <a:r>
              <a:rPr lang="nl-BE" sz="1450" dirty="0">
                <a:solidFill>
                  <a:schemeClr val="bg1"/>
                </a:solidFill>
              </a:rPr>
              <a:t>		</a:t>
            </a:r>
            <a:r>
              <a:rPr lang="nl-BE" sz="1450" dirty="0" err="1">
                <a:solidFill>
                  <a:schemeClr val="bg1"/>
                </a:solidFill>
              </a:rPr>
              <a:t>Techniques</a:t>
            </a:r>
            <a:r>
              <a:rPr lang="nl-BE" sz="1450" dirty="0">
                <a:solidFill>
                  <a:schemeClr val="bg1"/>
                </a:solidFill>
              </a:rPr>
              <a:t> &amp; </a:t>
            </a:r>
            <a:r>
              <a:rPr lang="nl-BE" sz="1450" dirty="0" err="1">
                <a:solidFill>
                  <a:schemeClr val="bg1"/>
                </a:solidFill>
              </a:rPr>
              <a:t>Results</a:t>
            </a:r>
            <a:r>
              <a:rPr lang="nl-BE" sz="1450" dirty="0">
                <a:solidFill>
                  <a:schemeClr val="bg1"/>
                </a:solidFill>
              </a:rPr>
              <a:t>			Summary</a:t>
            </a:r>
          </a:p>
        </p:txBody>
      </p:sp>
      <p:sp>
        <p:nvSpPr>
          <p:cNvPr id="3" name="Rechthoek 2">
            <a:extLst>
              <a:ext uri="{FF2B5EF4-FFF2-40B4-BE49-F238E27FC236}">
                <a16:creationId xmlns:a16="http://schemas.microsoft.com/office/drawing/2014/main" id="{5AEB4CE9-0427-4004-B868-5BA47FEDDC00}"/>
              </a:ext>
            </a:extLst>
          </p:cNvPr>
          <p:cNvSpPr/>
          <p:nvPr/>
        </p:nvSpPr>
        <p:spPr>
          <a:xfrm>
            <a:off x="1128888" y="1745032"/>
            <a:ext cx="2495155" cy="2290601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000" dirty="0" err="1">
                <a:solidFill>
                  <a:srgbClr val="2F4D5D"/>
                </a:solidFill>
              </a:rPr>
              <a:t>Inhalation</a:t>
            </a:r>
            <a:endParaRPr lang="nl-BE" sz="2000" dirty="0">
              <a:solidFill>
                <a:srgbClr val="2F4D5D"/>
              </a:solidFill>
            </a:endParaRPr>
          </a:p>
          <a:p>
            <a:pPr algn="ctr"/>
            <a:endParaRPr lang="nl-BE" sz="2000" dirty="0">
              <a:solidFill>
                <a:srgbClr val="2F4D5D"/>
              </a:solidFill>
            </a:endParaRPr>
          </a:p>
          <a:p>
            <a:pPr algn="ctr"/>
            <a:r>
              <a:rPr lang="nl-BE" sz="2000" dirty="0">
                <a:solidFill>
                  <a:srgbClr val="2F4D5D"/>
                </a:solidFill>
              </a:rPr>
              <a:t>Oral </a:t>
            </a:r>
            <a:r>
              <a:rPr lang="nl-BE" sz="2000" dirty="0" err="1">
                <a:solidFill>
                  <a:srgbClr val="2F4D5D"/>
                </a:solidFill>
              </a:rPr>
              <a:t>ingestion</a:t>
            </a:r>
            <a:endParaRPr lang="nl-BE" sz="2000" dirty="0">
              <a:solidFill>
                <a:srgbClr val="2F4D5D"/>
              </a:solidFill>
            </a:endParaRPr>
          </a:p>
          <a:p>
            <a:pPr algn="ctr"/>
            <a:endParaRPr lang="nl-BE" sz="2000" dirty="0">
              <a:solidFill>
                <a:srgbClr val="2F4D5D"/>
              </a:solidFill>
            </a:endParaRPr>
          </a:p>
          <a:p>
            <a:pPr algn="ctr"/>
            <a:r>
              <a:rPr lang="nl-BE" sz="2000" dirty="0">
                <a:solidFill>
                  <a:srgbClr val="2F4D5D"/>
                </a:solidFill>
              </a:rPr>
              <a:t>Skin contact</a:t>
            </a:r>
            <a:endParaRPr lang="nl-BE" sz="2400" dirty="0">
              <a:solidFill>
                <a:srgbClr val="2F4D5D"/>
              </a:solidFill>
            </a:endParaRPr>
          </a:p>
        </p:txBody>
      </p:sp>
      <p:sp>
        <p:nvSpPr>
          <p:cNvPr id="2" name="Rechthoek 1">
            <a:extLst>
              <a:ext uri="{FF2B5EF4-FFF2-40B4-BE49-F238E27FC236}">
                <a16:creationId xmlns:a16="http://schemas.microsoft.com/office/drawing/2014/main" id="{97ABBE16-63A4-4A48-8F51-F412B9AC25F6}"/>
              </a:ext>
            </a:extLst>
          </p:cNvPr>
          <p:cNvSpPr/>
          <p:nvPr/>
        </p:nvSpPr>
        <p:spPr>
          <a:xfrm rot="16200000">
            <a:off x="-371743" y="2693038"/>
            <a:ext cx="2290601" cy="39458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b="1" dirty="0"/>
              <a:t>EXTERNAL</a:t>
            </a:r>
          </a:p>
        </p:txBody>
      </p:sp>
      <p:sp>
        <p:nvSpPr>
          <p:cNvPr id="12" name="Rechthoek 11">
            <a:extLst>
              <a:ext uri="{FF2B5EF4-FFF2-40B4-BE49-F238E27FC236}">
                <a16:creationId xmlns:a16="http://schemas.microsoft.com/office/drawing/2014/main" id="{D8571694-97C8-40C0-835C-8DF2D500E45B}"/>
              </a:ext>
            </a:extLst>
          </p:cNvPr>
          <p:cNvSpPr/>
          <p:nvPr/>
        </p:nvSpPr>
        <p:spPr>
          <a:xfrm rot="16200000">
            <a:off x="-40500" y="4723667"/>
            <a:ext cx="1627590" cy="39458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b="1" dirty="0"/>
              <a:t>INTERNAL</a:t>
            </a:r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02732855-A85C-49D9-9917-3FBD1A7701FB}"/>
              </a:ext>
            </a:extLst>
          </p:cNvPr>
          <p:cNvSpPr/>
          <p:nvPr/>
        </p:nvSpPr>
        <p:spPr>
          <a:xfrm>
            <a:off x="1128888" y="4107166"/>
            <a:ext cx="2495155" cy="1627591"/>
          </a:xfrm>
          <a:prstGeom prst="rect">
            <a:avLst/>
          </a:prstGeom>
          <a:solidFill>
            <a:srgbClr val="DCE7F0"/>
          </a:solidFill>
          <a:ln>
            <a:solidFill>
              <a:srgbClr val="DCE7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000" dirty="0">
                <a:solidFill>
                  <a:srgbClr val="2F4D5D"/>
                </a:solidFill>
              </a:rPr>
              <a:t>Direct exposure</a:t>
            </a:r>
          </a:p>
        </p:txBody>
      </p:sp>
      <p:sp>
        <p:nvSpPr>
          <p:cNvPr id="15" name="Rechthoek 14">
            <a:extLst>
              <a:ext uri="{FF2B5EF4-FFF2-40B4-BE49-F238E27FC236}">
                <a16:creationId xmlns:a16="http://schemas.microsoft.com/office/drawing/2014/main" id="{A906B962-4E98-44F9-8F7B-1C0415D7E7BC}"/>
              </a:ext>
            </a:extLst>
          </p:cNvPr>
          <p:cNvSpPr/>
          <p:nvPr/>
        </p:nvSpPr>
        <p:spPr>
          <a:xfrm>
            <a:off x="5232391" y="2246489"/>
            <a:ext cx="2495155" cy="3488268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000" dirty="0" err="1">
                <a:solidFill>
                  <a:srgbClr val="2F4D5D"/>
                </a:solidFill>
              </a:rPr>
              <a:t>Toxicity</a:t>
            </a:r>
            <a:endParaRPr lang="nl-BE" sz="2000" dirty="0">
              <a:solidFill>
                <a:srgbClr val="2F4D5D"/>
              </a:solidFill>
            </a:endParaRPr>
          </a:p>
          <a:p>
            <a:pPr algn="ctr"/>
            <a:endParaRPr lang="nl-BE" sz="2000" dirty="0">
              <a:solidFill>
                <a:srgbClr val="2F4D5D"/>
              </a:solidFill>
            </a:endParaRPr>
          </a:p>
          <a:p>
            <a:pPr algn="ctr"/>
            <a:r>
              <a:rPr lang="nl-BE" sz="2000" dirty="0" err="1">
                <a:solidFill>
                  <a:srgbClr val="2F4D5D"/>
                </a:solidFill>
              </a:rPr>
              <a:t>Oxidative</a:t>
            </a:r>
            <a:r>
              <a:rPr lang="nl-BE" sz="2000" dirty="0">
                <a:solidFill>
                  <a:srgbClr val="2F4D5D"/>
                </a:solidFill>
              </a:rPr>
              <a:t> stress</a:t>
            </a:r>
          </a:p>
          <a:p>
            <a:pPr algn="ctr"/>
            <a:endParaRPr lang="nl-BE" sz="1600" dirty="0">
              <a:solidFill>
                <a:srgbClr val="2F4D5D"/>
              </a:solidFill>
            </a:endParaRPr>
          </a:p>
          <a:p>
            <a:pPr algn="ctr"/>
            <a:r>
              <a:rPr lang="nl-BE" sz="2000" dirty="0">
                <a:solidFill>
                  <a:srgbClr val="2F4D5D"/>
                </a:solidFill>
              </a:rPr>
              <a:t>DNA </a:t>
            </a:r>
            <a:r>
              <a:rPr lang="nl-BE" sz="2000" dirty="0" err="1">
                <a:solidFill>
                  <a:srgbClr val="2F4D5D"/>
                </a:solidFill>
              </a:rPr>
              <a:t>damage</a:t>
            </a:r>
            <a:endParaRPr lang="nl-BE" sz="2000" dirty="0">
              <a:solidFill>
                <a:srgbClr val="2F4D5D"/>
              </a:solidFill>
            </a:endParaRPr>
          </a:p>
          <a:p>
            <a:pPr algn="ctr"/>
            <a:endParaRPr lang="nl-BE" sz="2000" dirty="0">
              <a:solidFill>
                <a:srgbClr val="2F4D5D"/>
              </a:solidFill>
            </a:endParaRPr>
          </a:p>
          <a:p>
            <a:pPr algn="ctr"/>
            <a:r>
              <a:rPr lang="nl-BE" sz="2000" dirty="0" err="1">
                <a:solidFill>
                  <a:srgbClr val="2F4D5D"/>
                </a:solidFill>
              </a:rPr>
              <a:t>Inflammation</a:t>
            </a:r>
            <a:endParaRPr lang="nl-BE" sz="2000" dirty="0">
              <a:solidFill>
                <a:srgbClr val="2F4D5D"/>
              </a:solidFill>
            </a:endParaRPr>
          </a:p>
        </p:txBody>
      </p:sp>
      <p:sp>
        <p:nvSpPr>
          <p:cNvPr id="16" name="Rechthoek 15">
            <a:extLst>
              <a:ext uri="{FF2B5EF4-FFF2-40B4-BE49-F238E27FC236}">
                <a16:creationId xmlns:a16="http://schemas.microsoft.com/office/drawing/2014/main" id="{AD21F86D-7A98-4789-A798-A4132C631E47}"/>
              </a:ext>
            </a:extLst>
          </p:cNvPr>
          <p:cNvSpPr/>
          <p:nvPr/>
        </p:nvSpPr>
        <p:spPr>
          <a:xfrm>
            <a:off x="5232390" y="1744910"/>
            <a:ext cx="2495155" cy="39458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b="1" dirty="0"/>
              <a:t>PRIMARY EFFECTS</a:t>
            </a:r>
          </a:p>
        </p:txBody>
      </p:sp>
      <p:sp>
        <p:nvSpPr>
          <p:cNvPr id="17" name="Rechthoek 16">
            <a:extLst>
              <a:ext uri="{FF2B5EF4-FFF2-40B4-BE49-F238E27FC236}">
                <a16:creationId xmlns:a16="http://schemas.microsoft.com/office/drawing/2014/main" id="{CDBC8B29-BF30-4CB2-92AE-F0E5052C38F2}"/>
              </a:ext>
            </a:extLst>
          </p:cNvPr>
          <p:cNvSpPr/>
          <p:nvPr/>
        </p:nvSpPr>
        <p:spPr>
          <a:xfrm>
            <a:off x="8782756" y="2243521"/>
            <a:ext cx="2839297" cy="3488268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000" dirty="0">
                <a:solidFill>
                  <a:srgbClr val="2F4D5D"/>
                </a:solidFill>
              </a:rPr>
              <a:t>Tissue &amp; </a:t>
            </a:r>
            <a:r>
              <a:rPr lang="nl-BE" sz="2000" dirty="0" err="1">
                <a:solidFill>
                  <a:srgbClr val="2F4D5D"/>
                </a:solidFill>
              </a:rPr>
              <a:t>organ</a:t>
            </a:r>
            <a:r>
              <a:rPr lang="nl-BE" sz="2000" dirty="0">
                <a:solidFill>
                  <a:srgbClr val="2F4D5D"/>
                </a:solidFill>
              </a:rPr>
              <a:t> </a:t>
            </a:r>
            <a:r>
              <a:rPr lang="nl-BE" sz="2000" dirty="0" err="1">
                <a:solidFill>
                  <a:srgbClr val="2F4D5D"/>
                </a:solidFill>
              </a:rPr>
              <a:t>deposition</a:t>
            </a:r>
            <a:endParaRPr lang="nl-BE" sz="2000" dirty="0">
              <a:solidFill>
                <a:srgbClr val="2F4D5D"/>
              </a:solidFill>
            </a:endParaRPr>
          </a:p>
          <a:p>
            <a:pPr algn="ctr"/>
            <a:endParaRPr lang="nl-BE" sz="2000" dirty="0">
              <a:solidFill>
                <a:srgbClr val="2F4D5D"/>
              </a:solidFill>
            </a:endParaRPr>
          </a:p>
          <a:p>
            <a:pPr algn="ctr"/>
            <a:r>
              <a:rPr lang="nl-BE" sz="2000" dirty="0" err="1">
                <a:solidFill>
                  <a:srgbClr val="2F4D5D"/>
                </a:solidFill>
              </a:rPr>
              <a:t>Systematic</a:t>
            </a:r>
            <a:r>
              <a:rPr lang="nl-BE" sz="2000" dirty="0">
                <a:solidFill>
                  <a:srgbClr val="2F4D5D"/>
                </a:solidFill>
              </a:rPr>
              <a:t> </a:t>
            </a:r>
            <a:r>
              <a:rPr lang="nl-BE" sz="2000" dirty="0" err="1">
                <a:solidFill>
                  <a:srgbClr val="2F4D5D"/>
                </a:solidFill>
              </a:rPr>
              <a:t>inflammation</a:t>
            </a:r>
            <a:endParaRPr lang="nl-BE" sz="2000" dirty="0">
              <a:solidFill>
                <a:srgbClr val="2F4D5D"/>
              </a:solidFill>
            </a:endParaRPr>
          </a:p>
          <a:p>
            <a:pPr algn="ctr"/>
            <a:endParaRPr lang="nl-BE" sz="2000" dirty="0">
              <a:solidFill>
                <a:srgbClr val="2F4D5D"/>
              </a:solidFill>
            </a:endParaRPr>
          </a:p>
          <a:p>
            <a:pPr algn="ctr"/>
            <a:r>
              <a:rPr lang="nl-BE" sz="2000" dirty="0" err="1">
                <a:solidFill>
                  <a:srgbClr val="2F4D5D"/>
                </a:solidFill>
              </a:rPr>
              <a:t>Altered</a:t>
            </a:r>
            <a:r>
              <a:rPr lang="nl-BE" sz="2000" dirty="0">
                <a:solidFill>
                  <a:srgbClr val="2F4D5D"/>
                </a:solidFill>
              </a:rPr>
              <a:t> </a:t>
            </a:r>
            <a:r>
              <a:rPr lang="nl-BE" sz="2000" dirty="0" err="1">
                <a:solidFill>
                  <a:srgbClr val="2F4D5D"/>
                </a:solidFill>
              </a:rPr>
              <a:t>functionality</a:t>
            </a:r>
            <a:endParaRPr lang="nl-BE" sz="2000" dirty="0">
              <a:solidFill>
                <a:srgbClr val="2F4D5D"/>
              </a:solidFill>
            </a:endParaRPr>
          </a:p>
        </p:txBody>
      </p:sp>
      <p:sp>
        <p:nvSpPr>
          <p:cNvPr id="19" name="Rechthoek 18">
            <a:extLst>
              <a:ext uri="{FF2B5EF4-FFF2-40B4-BE49-F238E27FC236}">
                <a16:creationId xmlns:a16="http://schemas.microsoft.com/office/drawing/2014/main" id="{9AA91CF9-44A3-46A6-B68B-FFE84DEFA06C}"/>
              </a:ext>
            </a:extLst>
          </p:cNvPr>
          <p:cNvSpPr/>
          <p:nvPr/>
        </p:nvSpPr>
        <p:spPr>
          <a:xfrm>
            <a:off x="8782756" y="1738573"/>
            <a:ext cx="2839297" cy="39458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b="1" dirty="0"/>
              <a:t>SECONDARY EFFECTS</a:t>
            </a:r>
          </a:p>
        </p:txBody>
      </p:sp>
      <p:cxnSp>
        <p:nvCxnSpPr>
          <p:cNvPr id="8" name="Rechte verbindingslijn 7">
            <a:extLst>
              <a:ext uri="{FF2B5EF4-FFF2-40B4-BE49-F238E27FC236}">
                <a16:creationId xmlns:a16="http://schemas.microsoft.com/office/drawing/2014/main" id="{664FBCBC-EC8E-4858-9B4C-0DDC4CA154A1}"/>
              </a:ext>
            </a:extLst>
          </p:cNvPr>
          <p:cNvCxnSpPr>
            <a:stCxn id="3" idx="3"/>
            <a:endCxn id="15" idx="1"/>
          </p:cNvCxnSpPr>
          <p:nvPr/>
        </p:nvCxnSpPr>
        <p:spPr>
          <a:xfrm>
            <a:off x="3624043" y="2890333"/>
            <a:ext cx="1608348" cy="11002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Rechte verbindingslijn 19">
            <a:extLst>
              <a:ext uri="{FF2B5EF4-FFF2-40B4-BE49-F238E27FC236}">
                <a16:creationId xmlns:a16="http://schemas.microsoft.com/office/drawing/2014/main" id="{DB60D550-A4F0-48AE-8F4A-A123EB4D1221}"/>
              </a:ext>
            </a:extLst>
          </p:cNvPr>
          <p:cNvCxnSpPr>
            <a:stCxn id="4" idx="3"/>
            <a:endCxn id="15" idx="1"/>
          </p:cNvCxnSpPr>
          <p:nvPr/>
        </p:nvCxnSpPr>
        <p:spPr>
          <a:xfrm flipV="1">
            <a:off x="3624043" y="3990623"/>
            <a:ext cx="1608348" cy="9303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Rechte verbindingslijn 22">
            <a:extLst>
              <a:ext uri="{FF2B5EF4-FFF2-40B4-BE49-F238E27FC236}">
                <a16:creationId xmlns:a16="http://schemas.microsoft.com/office/drawing/2014/main" id="{E8D4B27C-997D-4EC3-B5B0-CB4B316361BD}"/>
              </a:ext>
            </a:extLst>
          </p:cNvPr>
          <p:cNvCxnSpPr>
            <a:stCxn id="15" idx="3"/>
            <a:endCxn id="17" idx="1"/>
          </p:cNvCxnSpPr>
          <p:nvPr/>
        </p:nvCxnSpPr>
        <p:spPr>
          <a:xfrm flipV="1">
            <a:off x="7727546" y="3987655"/>
            <a:ext cx="1055210" cy="29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kstvak 26">
            <a:extLst>
              <a:ext uri="{FF2B5EF4-FFF2-40B4-BE49-F238E27FC236}">
                <a16:creationId xmlns:a16="http://schemas.microsoft.com/office/drawing/2014/main" id="{3C587F11-8EE3-45B7-853E-AE288B3288DF}"/>
              </a:ext>
            </a:extLst>
          </p:cNvPr>
          <p:cNvSpPr txBox="1"/>
          <p:nvPr/>
        </p:nvSpPr>
        <p:spPr>
          <a:xfrm>
            <a:off x="0" y="5776077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b="1" dirty="0">
                <a:cs typeface="Arial"/>
              </a:rPr>
              <a:t>Source: </a:t>
            </a:r>
            <a:r>
              <a:rPr lang="nl-NL" sz="1200" dirty="0" err="1">
                <a:cs typeface="Arial"/>
              </a:rPr>
              <a:t>Armstead</a:t>
            </a:r>
            <a:r>
              <a:rPr lang="nl-NL" sz="1200" dirty="0">
                <a:cs typeface="Arial"/>
              </a:rPr>
              <a:t>, A. L., &amp; Li, B. (2016). </a:t>
            </a:r>
            <a:r>
              <a:rPr lang="nl-NL" sz="1200" dirty="0" err="1">
                <a:cs typeface="Arial"/>
              </a:rPr>
              <a:t>Nanotoxicity</a:t>
            </a:r>
            <a:r>
              <a:rPr lang="nl-NL" sz="1200" dirty="0">
                <a:cs typeface="Arial"/>
              </a:rPr>
              <a:t>: </a:t>
            </a:r>
            <a:r>
              <a:rPr lang="nl-NL" sz="1200" dirty="0" err="1">
                <a:cs typeface="Arial"/>
              </a:rPr>
              <a:t>emerging</a:t>
            </a:r>
            <a:r>
              <a:rPr lang="nl-NL" sz="1200" dirty="0">
                <a:cs typeface="Arial"/>
              </a:rPr>
              <a:t> concerns </a:t>
            </a:r>
            <a:r>
              <a:rPr lang="nl-NL" sz="1200" dirty="0" err="1">
                <a:cs typeface="Arial"/>
              </a:rPr>
              <a:t>regarding</a:t>
            </a:r>
            <a:r>
              <a:rPr lang="nl-NL" sz="1200" dirty="0">
                <a:cs typeface="Arial"/>
              </a:rPr>
              <a:t> </a:t>
            </a:r>
            <a:r>
              <a:rPr lang="nl-NL" sz="1200" dirty="0" err="1">
                <a:cs typeface="Arial"/>
              </a:rPr>
              <a:t>nanomaterial</a:t>
            </a:r>
            <a:r>
              <a:rPr lang="nl-NL" sz="1200" dirty="0">
                <a:cs typeface="Arial"/>
              </a:rPr>
              <a:t> </a:t>
            </a:r>
            <a:r>
              <a:rPr lang="nl-NL" sz="1200" dirty="0" err="1">
                <a:cs typeface="Arial"/>
              </a:rPr>
              <a:t>safety</a:t>
            </a:r>
            <a:r>
              <a:rPr lang="nl-NL" sz="1200" dirty="0">
                <a:cs typeface="Arial"/>
              </a:rPr>
              <a:t> </a:t>
            </a:r>
            <a:r>
              <a:rPr lang="nl-NL" sz="1200" dirty="0" err="1">
                <a:cs typeface="Arial"/>
              </a:rPr>
              <a:t>and</a:t>
            </a:r>
            <a:r>
              <a:rPr lang="nl-NL" sz="1200" dirty="0">
                <a:cs typeface="Arial"/>
              </a:rPr>
              <a:t> </a:t>
            </a:r>
            <a:r>
              <a:rPr lang="nl-NL" sz="1200" dirty="0" err="1">
                <a:cs typeface="Arial"/>
              </a:rPr>
              <a:t>occupational</a:t>
            </a:r>
            <a:r>
              <a:rPr lang="nl-NL" sz="1200" dirty="0">
                <a:cs typeface="Arial"/>
              </a:rPr>
              <a:t> hard metal (WC-Co) </a:t>
            </a:r>
            <a:r>
              <a:rPr lang="nl-NL" sz="1200" dirty="0" err="1">
                <a:cs typeface="Arial"/>
              </a:rPr>
              <a:t>nanoparticle</a:t>
            </a:r>
            <a:r>
              <a:rPr lang="nl-NL" sz="1200" dirty="0">
                <a:cs typeface="Arial"/>
              </a:rPr>
              <a:t> exposure. International </a:t>
            </a:r>
            <a:r>
              <a:rPr lang="nl-NL" sz="1200" dirty="0" err="1">
                <a:cs typeface="Arial"/>
              </a:rPr>
              <a:t>journal</a:t>
            </a:r>
            <a:r>
              <a:rPr lang="nl-NL" sz="1200" dirty="0">
                <a:cs typeface="Arial"/>
              </a:rPr>
              <a:t> of </a:t>
            </a:r>
            <a:r>
              <a:rPr lang="nl-NL" sz="1200" dirty="0" err="1">
                <a:cs typeface="Arial"/>
              </a:rPr>
              <a:t>nanomedicine</a:t>
            </a:r>
            <a:r>
              <a:rPr lang="nl-NL" sz="1200" dirty="0">
                <a:cs typeface="Arial"/>
              </a:rPr>
              <a:t>, 11, 6421–6433. doi:10.2147/IJN.S121238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787247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" grpId="0" animBg="1"/>
      <p:bldP spid="12" grpId="0" animBg="1"/>
      <p:bldP spid="4" grpId="0" animBg="1"/>
      <p:bldP spid="15" grpId="0" animBg="1"/>
      <p:bldP spid="16" grpId="0" animBg="1"/>
      <p:bldP spid="17" grpId="0" animBg="1"/>
      <p:bldP spid="1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D63153C1-6CC0-48A1-8AE3-C32D7E976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3" y="410596"/>
            <a:ext cx="8333999" cy="757800"/>
          </a:xfrm>
        </p:spPr>
        <p:txBody>
          <a:bodyPr/>
          <a:lstStyle/>
          <a:p>
            <a:r>
              <a:rPr lang="nl-BE" dirty="0" err="1"/>
              <a:t>Outline</a:t>
            </a:r>
            <a:endParaRPr lang="nl-BE" dirty="0"/>
          </a:p>
        </p:txBody>
      </p:sp>
      <p:sp>
        <p:nvSpPr>
          <p:cNvPr id="6" name="Tijdelijke aanduiding voor tekst 5">
            <a:extLst>
              <a:ext uri="{FF2B5EF4-FFF2-40B4-BE49-F238E27FC236}">
                <a16:creationId xmlns:a16="http://schemas.microsoft.com/office/drawing/2014/main" id="{79DB00FA-ACEC-471C-A04F-F78D53111C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002" y="1922165"/>
            <a:ext cx="8333999" cy="4971147"/>
          </a:xfrm>
        </p:spPr>
        <p:txBody>
          <a:bodyPr>
            <a:normAutofit/>
          </a:bodyPr>
          <a:lstStyle/>
          <a:p>
            <a:r>
              <a:rPr lang="nl-BE" sz="2000" dirty="0" err="1"/>
              <a:t>Introduction</a:t>
            </a:r>
            <a:r>
              <a:rPr lang="nl-BE" sz="2000" dirty="0"/>
              <a:t>: </a:t>
            </a:r>
            <a:r>
              <a:rPr lang="nl-BE" sz="2000" dirty="0" err="1"/>
              <a:t>What</a:t>
            </a:r>
            <a:r>
              <a:rPr lang="nl-BE" sz="2000" dirty="0"/>
              <a:t> is </a:t>
            </a:r>
            <a:r>
              <a:rPr lang="nl-BE" sz="2000" dirty="0" err="1"/>
              <a:t>toxicity</a:t>
            </a:r>
            <a:r>
              <a:rPr lang="nl-BE" sz="2000" dirty="0"/>
              <a:t>?</a:t>
            </a:r>
          </a:p>
          <a:p>
            <a:endParaRPr lang="nl-BE" sz="2000" dirty="0"/>
          </a:p>
          <a:p>
            <a:r>
              <a:rPr lang="nl-BE" sz="2000" dirty="0"/>
              <a:t>Parameters </a:t>
            </a:r>
            <a:r>
              <a:rPr lang="nl-BE" sz="2000" dirty="0" err="1"/>
              <a:t>influencing</a:t>
            </a:r>
            <a:r>
              <a:rPr lang="nl-BE" sz="2000" dirty="0"/>
              <a:t> </a:t>
            </a:r>
            <a:r>
              <a:rPr lang="nl-BE" sz="2000" dirty="0" err="1"/>
              <a:t>toxicity</a:t>
            </a:r>
            <a:endParaRPr lang="nl-BE" sz="2000" dirty="0"/>
          </a:p>
          <a:p>
            <a:endParaRPr lang="nl-BE" sz="2000" dirty="0"/>
          </a:p>
          <a:p>
            <a:r>
              <a:rPr lang="nl-BE" sz="2000" dirty="0"/>
              <a:t>Exposure of </a:t>
            </a:r>
            <a:r>
              <a:rPr lang="nl-BE" sz="2000" dirty="0" err="1"/>
              <a:t>nanoparticles</a:t>
            </a:r>
            <a:endParaRPr lang="nl-BE" sz="2000" dirty="0"/>
          </a:p>
          <a:p>
            <a:endParaRPr lang="nl-BE" sz="2000" b="1" dirty="0"/>
          </a:p>
          <a:p>
            <a:r>
              <a:rPr lang="nl-BE" sz="2000" b="1" dirty="0" err="1"/>
              <a:t>Testing</a:t>
            </a:r>
            <a:r>
              <a:rPr lang="nl-BE" sz="2000" b="1" dirty="0"/>
              <a:t> </a:t>
            </a:r>
            <a:r>
              <a:rPr lang="nl-BE" sz="2000" b="1" dirty="0" err="1"/>
              <a:t>nanotoxicity</a:t>
            </a:r>
            <a:endParaRPr lang="nl-BE" sz="2000" b="1" dirty="0"/>
          </a:p>
          <a:p>
            <a:endParaRPr lang="nl-BE" sz="2000" dirty="0"/>
          </a:p>
          <a:p>
            <a:r>
              <a:rPr lang="nl-BE" sz="2000" dirty="0" err="1"/>
              <a:t>Areas</a:t>
            </a:r>
            <a:r>
              <a:rPr lang="nl-BE" sz="2000" dirty="0"/>
              <a:t> </a:t>
            </a:r>
            <a:r>
              <a:rPr lang="nl-BE" sz="2000" dirty="0" err="1"/>
              <a:t>studied</a:t>
            </a:r>
            <a:r>
              <a:rPr lang="nl-BE" sz="2000" dirty="0"/>
              <a:t> </a:t>
            </a:r>
            <a:r>
              <a:rPr lang="nl-BE" sz="2000" dirty="0" err="1"/>
              <a:t>for</a:t>
            </a:r>
            <a:r>
              <a:rPr lang="nl-BE" sz="2000" dirty="0"/>
              <a:t> </a:t>
            </a:r>
            <a:r>
              <a:rPr lang="nl-BE" sz="2000" dirty="0" err="1"/>
              <a:t>nanotoxicity</a:t>
            </a:r>
            <a:endParaRPr lang="nl-BE" sz="2000" dirty="0"/>
          </a:p>
          <a:p>
            <a:endParaRPr lang="nl-BE" sz="2000" dirty="0"/>
          </a:p>
          <a:p>
            <a:endParaRPr lang="nl-BE" sz="2000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</p:txBody>
      </p:sp>
      <p:sp>
        <p:nvSpPr>
          <p:cNvPr id="24" name="Tijdelijke aanduiding voor dianummer 23">
            <a:extLst>
              <a:ext uri="{FF2B5EF4-FFF2-40B4-BE49-F238E27FC236}">
                <a16:creationId xmlns:a16="http://schemas.microsoft.com/office/drawing/2014/main" id="{03BF1E8A-EE8F-482B-8B9B-1F699BC78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4000" y="-126730"/>
            <a:ext cx="648000" cy="648000"/>
          </a:xfrm>
        </p:spPr>
        <p:txBody>
          <a:bodyPr/>
          <a:lstStyle/>
          <a:p>
            <a:fld id="{CF179DAE-D0A6-40C3-B8BC-6A97C268D03A}" type="slidenum">
              <a:rPr lang="nl-NL" sz="1200" smtClean="0">
                <a:solidFill>
                  <a:srgbClr val="1D8DB0"/>
                </a:solidFill>
              </a:rPr>
              <a:pPr/>
              <a:t>19</a:t>
            </a:fld>
            <a:r>
              <a:rPr lang="nl-NL" sz="1200" dirty="0">
                <a:solidFill>
                  <a:srgbClr val="1D8DB0"/>
                </a:solidFill>
              </a:rPr>
              <a:t>/51</a:t>
            </a:r>
          </a:p>
        </p:txBody>
      </p:sp>
      <p:sp>
        <p:nvSpPr>
          <p:cNvPr id="28" name="Tekstvak 27">
            <a:extLst>
              <a:ext uri="{FF2B5EF4-FFF2-40B4-BE49-F238E27FC236}">
                <a16:creationId xmlns:a16="http://schemas.microsoft.com/office/drawing/2014/main" id="{737CD768-E77B-41B3-B812-6842D629316A}"/>
              </a:ext>
            </a:extLst>
          </p:cNvPr>
          <p:cNvSpPr txBox="1"/>
          <p:nvPr/>
        </p:nvSpPr>
        <p:spPr>
          <a:xfrm>
            <a:off x="159798" y="58771"/>
            <a:ext cx="58326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200" dirty="0">
                <a:solidFill>
                  <a:srgbClr val="1D8DB0"/>
                </a:solidFill>
              </a:rPr>
              <a:t>J. </a:t>
            </a:r>
            <a:r>
              <a:rPr lang="nl-BE" sz="1200" dirty="0" err="1">
                <a:solidFill>
                  <a:srgbClr val="1D8DB0"/>
                </a:solidFill>
              </a:rPr>
              <a:t>Neirynck</a:t>
            </a:r>
            <a:r>
              <a:rPr lang="nl-BE" sz="1200" dirty="0">
                <a:solidFill>
                  <a:srgbClr val="1D8DB0"/>
                </a:solidFill>
              </a:rPr>
              <a:t>, F. Van </a:t>
            </a:r>
            <a:r>
              <a:rPr lang="nl-BE" sz="1200" dirty="0" err="1">
                <a:solidFill>
                  <a:srgbClr val="1D8DB0"/>
                </a:solidFill>
              </a:rPr>
              <a:t>Eecke</a:t>
            </a:r>
            <a:r>
              <a:rPr lang="nl-BE" sz="1200" dirty="0">
                <a:solidFill>
                  <a:srgbClr val="1D8DB0"/>
                </a:solidFill>
              </a:rPr>
              <a:t> &amp; R. Vrielynck</a:t>
            </a:r>
          </a:p>
        </p:txBody>
      </p:sp>
      <p:sp>
        <p:nvSpPr>
          <p:cNvPr id="7" name="Tijdelijke aanduiding voor tekst 5">
            <a:extLst>
              <a:ext uri="{FF2B5EF4-FFF2-40B4-BE49-F238E27FC236}">
                <a16:creationId xmlns:a16="http://schemas.microsoft.com/office/drawing/2014/main" id="{34B236D0-1ACE-49C8-AD6E-55497D8F3C35}"/>
              </a:ext>
            </a:extLst>
          </p:cNvPr>
          <p:cNvSpPr txBox="1">
            <a:spLocks/>
          </p:cNvSpPr>
          <p:nvPr/>
        </p:nvSpPr>
        <p:spPr>
          <a:xfrm>
            <a:off x="6669765" y="1922165"/>
            <a:ext cx="8333999" cy="497114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/>
              <a:buNone/>
              <a:defRPr sz="2400" kern="1200" baseline="0">
                <a:solidFill>
                  <a:srgbClr val="005E77"/>
                </a:solidFill>
                <a:latin typeface="Arial" charset="0"/>
                <a:ea typeface="+mn-ea"/>
                <a:cs typeface="+mn-cs"/>
              </a:defRPr>
            </a:lvl1pPr>
            <a:lvl2pPr marL="457189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Arial" charset="0"/>
                <a:ea typeface="+mn-ea"/>
                <a:cs typeface="+mn-cs"/>
              </a:defRPr>
            </a:lvl2pPr>
            <a:lvl3pPr marL="914377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None/>
              <a:defRPr sz="1800" kern="1200" baseline="0">
                <a:solidFill>
                  <a:schemeClr val="tx1">
                    <a:tint val="75000"/>
                  </a:schemeClr>
                </a:solidFill>
                <a:latin typeface="Arial" charset="0"/>
                <a:ea typeface="+mn-ea"/>
                <a:cs typeface="+mn-cs"/>
              </a:defRPr>
            </a:lvl3pPr>
            <a:lvl4pPr marL="1371566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Arial" charset="0"/>
                <a:ea typeface="+mn-ea"/>
                <a:cs typeface="+mn-cs"/>
              </a:defRPr>
            </a:lvl4pPr>
            <a:lvl5pPr marL="1828754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Arial" charset="0"/>
                <a:ea typeface="+mn-ea"/>
                <a:cs typeface="+mn-cs"/>
              </a:defRPr>
            </a:lvl5pPr>
            <a:lvl6pPr marL="2285943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131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32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509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BE" sz="2000" dirty="0"/>
              <a:t>Application: </a:t>
            </a:r>
            <a:r>
              <a:rPr lang="nl-BE" sz="2000" dirty="0" err="1"/>
              <a:t>Genotoxicity</a:t>
            </a:r>
            <a:endParaRPr lang="nl-BE" sz="2000" dirty="0"/>
          </a:p>
          <a:p>
            <a:endParaRPr lang="nl-BE" sz="2000" dirty="0"/>
          </a:p>
          <a:p>
            <a:r>
              <a:rPr lang="nl-BE" sz="2000" dirty="0"/>
              <a:t>Application: CNT </a:t>
            </a:r>
            <a:r>
              <a:rPr lang="nl-BE" sz="2000" dirty="0" err="1"/>
              <a:t>toxicity</a:t>
            </a:r>
            <a:endParaRPr lang="nl-BE" sz="2000" dirty="0"/>
          </a:p>
          <a:p>
            <a:endParaRPr lang="nl-BE" sz="2000" dirty="0"/>
          </a:p>
          <a:p>
            <a:r>
              <a:rPr lang="nl-BE" sz="2000" dirty="0" err="1"/>
              <a:t>Modelling</a:t>
            </a:r>
            <a:r>
              <a:rPr lang="nl-BE" sz="2000" dirty="0"/>
              <a:t> of </a:t>
            </a:r>
            <a:r>
              <a:rPr lang="nl-BE" sz="2000" dirty="0" err="1"/>
              <a:t>nanotoxity</a:t>
            </a:r>
            <a:endParaRPr lang="nl-BE" sz="2000" dirty="0"/>
          </a:p>
          <a:p>
            <a:endParaRPr lang="nl-BE" sz="2000" dirty="0"/>
          </a:p>
          <a:p>
            <a:r>
              <a:rPr lang="nl-BE" sz="2000" dirty="0"/>
              <a:t>Nanofood</a:t>
            </a:r>
          </a:p>
          <a:p>
            <a:endParaRPr lang="nl-BE" sz="2000" dirty="0"/>
          </a:p>
          <a:p>
            <a:r>
              <a:rPr lang="nl-BE" sz="2000" dirty="0" err="1"/>
              <a:t>Conclusion</a:t>
            </a:r>
            <a:endParaRPr lang="nl-BE" sz="2000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239736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D63153C1-6CC0-48A1-8AE3-C32D7E976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3" y="410596"/>
            <a:ext cx="8333999" cy="757800"/>
          </a:xfrm>
        </p:spPr>
        <p:txBody>
          <a:bodyPr/>
          <a:lstStyle/>
          <a:p>
            <a:r>
              <a:rPr lang="nl-BE" dirty="0" err="1"/>
              <a:t>Outline</a:t>
            </a:r>
            <a:endParaRPr lang="nl-BE" dirty="0"/>
          </a:p>
        </p:txBody>
      </p:sp>
      <p:sp>
        <p:nvSpPr>
          <p:cNvPr id="6" name="Tijdelijke aanduiding voor tekst 5">
            <a:extLst>
              <a:ext uri="{FF2B5EF4-FFF2-40B4-BE49-F238E27FC236}">
                <a16:creationId xmlns:a16="http://schemas.microsoft.com/office/drawing/2014/main" id="{79DB00FA-ACEC-471C-A04F-F78D53111C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002" y="1922165"/>
            <a:ext cx="8333999" cy="4971147"/>
          </a:xfrm>
        </p:spPr>
        <p:txBody>
          <a:bodyPr>
            <a:normAutofit/>
          </a:bodyPr>
          <a:lstStyle/>
          <a:p>
            <a:r>
              <a:rPr lang="nl-BE" sz="2000" dirty="0" err="1"/>
              <a:t>Introduction</a:t>
            </a:r>
            <a:r>
              <a:rPr lang="nl-BE" sz="2000" dirty="0"/>
              <a:t>: </a:t>
            </a:r>
            <a:r>
              <a:rPr lang="nl-BE" sz="2000" dirty="0" err="1"/>
              <a:t>What</a:t>
            </a:r>
            <a:r>
              <a:rPr lang="nl-BE" sz="2000" dirty="0"/>
              <a:t> is </a:t>
            </a:r>
            <a:r>
              <a:rPr lang="nl-BE" sz="2000" dirty="0" err="1"/>
              <a:t>toxicity</a:t>
            </a:r>
            <a:r>
              <a:rPr lang="nl-BE" sz="2000" dirty="0"/>
              <a:t>?</a:t>
            </a:r>
          </a:p>
          <a:p>
            <a:endParaRPr lang="nl-BE" sz="2000" dirty="0"/>
          </a:p>
          <a:p>
            <a:r>
              <a:rPr lang="nl-BE" sz="2000" dirty="0"/>
              <a:t>Parameters </a:t>
            </a:r>
            <a:r>
              <a:rPr lang="nl-BE" sz="2000" dirty="0" err="1"/>
              <a:t>influencing</a:t>
            </a:r>
            <a:r>
              <a:rPr lang="nl-BE" sz="2000" dirty="0"/>
              <a:t> </a:t>
            </a:r>
            <a:r>
              <a:rPr lang="nl-BE" sz="2000" dirty="0" err="1"/>
              <a:t>toxicity</a:t>
            </a:r>
            <a:endParaRPr lang="nl-BE" sz="2000" dirty="0"/>
          </a:p>
          <a:p>
            <a:endParaRPr lang="nl-BE" sz="2000" dirty="0"/>
          </a:p>
          <a:p>
            <a:r>
              <a:rPr lang="nl-BE" sz="2000" dirty="0"/>
              <a:t>Exposure of </a:t>
            </a:r>
            <a:r>
              <a:rPr lang="nl-BE" sz="2000" dirty="0" err="1"/>
              <a:t>nanoparticles</a:t>
            </a:r>
            <a:endParaRPr lang="nl-BE" sz="2000" dirty="0"/>
          </a:p>
          <a:p>
            <a:endParaRPr lang="nl-BE" sz="2000" b="1" dirty="0"/>
          </a:p>
          <a:p>
            <a:r>
              <a:rPr lang="nl-BE" sz="2000" dirty="0" err="1"/>
              <a:t>Testing</a:t>
            </a:r>
            <a:r>
              <a:rPr lang="nl-BE" sz="2000" dirty="0"/>
              <a:t> </a:t>
            </a:r>
            <a:r>
              <a:rPr lang="nl-BE" sz="2000" dirty="0" err="1"/>
              <a:t>nanotoxicity</a:t>
            </a:r>
            <a:endParaRPr lang="nl-BE" sz="2000" dirty="0"/>
          </a:p>
          <a:p>
            <a:endParaRPr lang="nl-BE" sz="2000" dirty="0"/>
          </a:p>
          <a:p>
            <a:r>
              <a:rPr lang="nl-BE" sz="2000" dirty="0" err="1"/>
              <a:t>Areas</a:t>
            </a:r>
            <a:r>
              <a:rPr lang="nl-BE" sz="2000" dirty="0"/>
              <a:t> </a:t>
            </a:r>
            <a:r>
              <a:rPr lang="nl-BE" sz="2000" dirty="0" err="1"/>
              <a:t>studied</a:t>
            </a:r>
            <a:r>
              <a:rPr lang="nl-BE" sz="2000" dirty="0"/>
              <a:t> </a:t>
            </a:r>
            <a:r>
              <a:rPr lang="nl-BE" sz="2000" dirty="0" err="1"/>
              <a:t>for</a:t>
            </a:r>
            <a:r>
              <a:rPr lang="nl-BE" sz="2000" dirty="0"/>
              <a:t> </a:t>
            </a:r>
            <a:r>
              <a:rPr lang="nl-BE" sz="2000" dirty="0" err="1"/>
              <a:t>nanotoxicity</a:t>
            </a:r>
            <a:endParaRPr lang="nl-BE" sz="2000" dirty="0"/>
          </a:p>
          <a:p>
            <a:endParaRPr lang="nl-BE" sz="2000" dirty="0"/>
          </a:p>
          <a:p>
            <a:endParaRPr lang="nl-BE" sz="2000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</p:txBody>
      </p:sp>
      <p:sp>
        <p:nvSpPr>
          <p:cNvPr id="24" name="Tijdelijke aanduiding voor dianummer 23">
            <a:extLst>
              <a:ext uri="{FF2B5EF4-FFF2-40B4-BE49-F238E27FC236}">
                <a16:creationId xmlns:a16="http://schemas.microsoft.com/office/drawing/2014/main" id="{03BF1E8A-EE8F-482B-8B9B-1F699BC78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4000" y="-126730"/>
            <a:ext cx="648000" cy="648000"/>
          </a:xfrm>
        </p:spPr>
        <p:txBody>
          <a:bodyPr/>
          <a:lstStyle/>
          <a:p>
            <a:fld id="{CF179DAE-D0A6-40C3-B8BC-6A97C268D03A}" type="slidenum">
              <a:rPr lang="nl-NL" sz="1200" smtClean="0">
                <a:solidFill>
                  <a:srgbClr val="1D8DB0"/>
                </a:solidFill>
              </a:rPr>
              <a:pPr/>
              <a:t>2</a:t>
            </a:fld>
            <a:r>
              <a:rPr lang="nl-NL" sz="1200" dirty="0">
                <a:solidFill>
                  <a:srgbClr val="1D8DB0"/>
                </a:solidFill>
              </a:rPr>
              <a:t>/51</a:t>
            </a:r>
          </a:p>
        </p:txBody>
      </p:sp>
      <p:sp>
        <p:nvSpPr>
          <p:cNvPr id="28" name="Tekstvak 27">
            <a:extLst>
              <a:ext uri="{FF2B5EF4-FFF2-40B4-BE49-F238E27FC236}">
                <a16:creationId xmlns:a16="http://schemas.microsoft.com/office/drawing/2014/main" id="{737CD768-E77B-41B3-B812-6842D629316A}"/>
              </a:ext>
            </a:extLst>
          </p:cNvPr>
          <p:cNvSpPr txBox="1"/>
          <p:nvPr/>
        </p:nvSpPr>
        <p:spPr>
          <a:xfrm>
            <a:off x="159798" y="58771"/>
            <a:ext cx="58326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200" dirty="0">
                <a:solidFill>
                  <a:srgbClr val="1D8DB0"/>
                </a:solidFill>
              </a:rPr>
              <a:t>J. </a:t>
            </a:r>
            <a:r>
              <a:rPr lang="nl-BE" sz="1200" dirty="0" err="1">
                <a:solidFill>
                  <a:srgbClr val="1D8DB0"/>
                </a:solidFill>
              </a:rPr>
              <a:t>Neirynck</a:t>
            </a:r>
            <a:r>
              <a:rPr lang="nl-BE" sz="1200" dirty="0">
                <a:solidFill>
                  <a:srgbClr val="1D8DB0"/>
                </a:solidFill>
              </a:rPr>
              <a:t>, F. Van </a:t>
            </a:r>
            <a:r>
              <a:rPr lang="nl-BE" sz="1200" dirty="0" err="1">
                <a:solidFill>
                  <a:srgbClr val="1D8DB0"/>
                </a:solidFill>
              </a:rPr>
              <a:t>Eecke</a:t>
            </a:r>
            <a:r>
              <a:rPr lang="nl-BE" sz="1200" dirty="0">
                <a:solidFill>
                  <a:srgbClr val="1D8DB0"/>
                </a:solidFill>
              </a:rPr>
              <a:t> &amp; R. Vrielynck</a:t>
            </a:r>
          </a:p>
        </p:txBody>
      </p:sp>
      <p:sp>
        <p:nvSpPr>
          <p:cNvPr id="7" name="Tijdelijke aanduiding voor tekst 5">
            <a:extLst>
              <a:ext uri="{FF2B5EF4-FFF2-40B4-BE49-F238E27FC236}">
                <a16:creationId xmlns:a16="http://schemas.microsoft.com/office/drawing/2014/main" id="{34B236D0-1ACE-49C8-AD6E-55497D8F3C35}"/>
              </a:ext>
            </a:extLst>
          </p:cNvPr>
          <p:cNvSpPr txBox="1">
            <a:spLocks/>
          </p:cNvSpPr>
          <p:nvPr/>
        </p:nvSpPr>
        <p:spPr>
          <a:xfrm>
            <a:off x="6669765" y="1922165"/>
            <a:ext cx="8333999" cy="497114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/>
              <a:buNone/>
              <a:defRPr sz="2400" kern="1200" baseline="0">
                <a:solidFill>
                  <a:srgbClr val="005E77"/>
                </a:solidFill>
                <a:latin typeface="Arial" charset="0"/>
                <a:ea typeface="+mn-ea"/>
                <a:cs typeface="+mn-cs"/>
              </a:defRPr>
            </a:lvl1pPr>
            <a:lvl2pPr marL="457189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Arial" charset="0"/>
                <a:ea typeface="+mn-ea"/>
                <a:cs typeface="+mn-cs"/>
              </a:defRPr>
            </a:lvl2pPr>
            <a:lvl3pPr marL="914377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None/>
              <a:defRPr sz="1800" kern="1200" baseline="0">
                <a:solidFill>
                  <a:schemeClr val="tx1">
                    <a:tint val="75000"/>
                  </a:schemeClr>
                </a:solidFill>
                <a:latin typeface="Arial" charset="0"/>
                <a:ea typeface="+mn-ea"/>
                <a:cs typeface="+mn-cs"/>
              </a:defRPr>
            </a:lvl3pPr>
            <a:lvl4pPr marL="1371566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Arial" charset="0"/>
                <a:ea typeface="+mn-ea"/>
                <a:cs typeface="+mn-cs"/>
              </a:defRPr>
            </a:lvl4pPr>
            <a:lvl5pPr marL="1828754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Arial" charset="0"/>
                <a:ea typeface="+mn-ea"/>
                <a:cs typeface="+mn-cs"/>
              </a:defRPr>
            </a:lvl5pPr>
            <a:lvl6pPr marL="2285943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131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32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509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BE" sz="2000" dirty="0"/>
              <a:t>Application: </a:t>
            </a:r>
            <a:r>
              <a:rPr lang="nl-BE" sz="2000" dirty="0" err="1"/>
              <a:t>Genotoxicity</a:t>
            </a:r>
            <a:endParaRPr lang="nl-BE" sz="2000" dirty="0"/>
          </a:p>
          <a:p>
            <a:endParaRPr lang="nl-BE" sz="2000" dirty="0"/>
          </a:p>
          <a:p>
            <a:r>
              <a:rPr lang="nl-BE" sz="2000" dirty="0"/>
              <a:t>Application: CNT </a:t>
            </a:r>
            <a:r>
              <a:rPr lang="nl-BE" sz="2000" dirty="0" err="1"/>
              <a:t>toxicity</a:t>
            </a:r>
            <a:endParaRPr lang="nl-BE" sz="2000" dirty="0"/>
          </a:p>
          <a:p>
            <a:endParaRPr lang="nl-BE" sz="2000" dirty="0"/>
          </a:p>
          <a:p>
            <a:r>
              <a:rPr lang="nl-BE" sz="2000" dirty="0" err="1"/>
              <a:t>Modelling</a:t>
            </a:r>
            <a:r>
              <a:rPr lang="nl-BE" sz="2000" dirty="0"/>
              <a:t> of </a:t>
            </a:r>
            <a:r>
              <a:rPr lang="nl-BE" sz="2000" dirty="0" err="1"/>
              <a:t>nanotoxity</a:t>
            </a:r>
            <a:endParaRPr lang="nl-BE" sz="2000" dirty="0"/>
          </a:p>
          <a:p>
            <a:endParaRPr lang="nl-BE" sz="2000" dirty="0"/>
          </a:p>
          <a:p>
            <a:r>
              <a:rPr lang="nl-BE" sz="2000" dirty="0"/>
              <a:t>Nanofood</a:t>
            </a:r>
          </a:p>
          <a:p>
            <a:endParaRPr lang="nl-BE" sz="2000" dirty="0"/>
          </a:p>
          <a:p>
            <a:r>
              <a:rPr lang="nl-BE" sz="2000" dirty="0" err="1"/>
              <a:t>Conclusion</a:t>
            </a:r>
            <a:endParaRPr lang="nl-BE" sz="2000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2008955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dianummer 23">
            <a:extLst>
              <a:ext uri="{FF2B5EF4-FFF2-40B4-BE49-F238E27FC236}">
                <a16:creationId xmlns:a16="http://schemas.microsoft.com/office/drawing/2014/main" id="{E7BA9955-551E-4B72-9196-84FDFE874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4000" y="-126730"/>
            <a:ext cx="648000" cy="648000"/>
          </a:xfrm>
        </p:spPr>
        <p:txBody>
          <a:bodyPr/>
          <a:lstStyle/>
          <a:p>
            <a:fld id="{CF179DAE-D0A6-40C3-B8BC-6A97C268D03A}" type="slidenum">
              <a:rPr lang="nl-NL" sz="1200" smtClean="0">
                <a:solidFill>
                  <a:srgbClr val="1D8DB0"/>
                </a:solidFill>
              </a:rPr>
              <a:pPr/>
              <a:t>20</a:t>
            </a:fld>
            <a:r>
              <a:rPr lang="nl-NL" sz="1200" dirty="0">
                <a:solidFill>
                  <a:srgbClr val="1D8DB0"/>
                </a:solidFill>
              </a:rPr>
              <a:t>/51</a:t>
            </a:r>
          </a:p>
        </p:txBody>
      </p:sp>
      <p:sp>
        <p:nvSpPr>
          <p:cNvPr id="9" name="Titel 4">
            <a:extLst>
              <a:ext uri="{FF2B5EF4-FFF2-40B4-BE49-F238E27FC236}">
                <a16:creationId xmlns:a16="http://schemas.microsoft.com/office/drawing/2014/main" id="{32C054A8-9043-41C9-BA29-6C11E3B87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263" y="336550"/>
            <a:ext cx="11041062" cy="1152525"/>
          </a:xfrm>
        </p:spPr>
        <p:txBody>
          <a:bodyPr/>
          <a:lstStyle/>
          <a:p>
            <a:r>
              <a:rPr lang="nl-BE" dirty="0"/>
              <a:t>Tests </a:t>
            </a:r>
            <a:r>
              <a:rPr lang="nl-BE" dirty="0" err="1"/>
              <a:t>for</a:t>
            </a:r>
            <a:r>
              <a:rPr lang="nl-BE" dirty="0"/>
              <a:t> </a:t>
            </a:r>
            <a:r>
              <a:rPr lang="nl-BE" dirty="0" err="1"/>
              <a:t>toxicity</a:t>
            </a:r>
            <a:endParaRPr lang="nl-BE" dirty="0"/>
          </a:p>
        </p:txBody>
      </p:sp>
      <p:sp>
        <p:nvSpPr>
          <p:cNvPr id="8" name="Tijdelijke aanduiding voor inhoud 1">
            <a:extLst>
              <a:ext uri="{FF2B5EF4-FFF2-40B4-BE49-F238E27FC236}">
                <a16:creationId xmlns:a16="http://schemas.microsoft.com/office/drawing/2014/main" id="{FD48FE27-13D3-407C-9CF5-D7CAC1400D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656000"/>
            <a:ext cx="11041200" cy="40434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BE" sz="2000" b="1" dirty="0" err="1"/>
              <a:t>Measurement</a:t>
            </a:r>
            <a:r>
              <a:rPr lang="nl-BE" sz="2000" b="1" dirty="0"/>
              <a:t> parameters:</a:t>
            </a:r>
          </a:p>
          <a:p>
            <a:pPr marL="0" indent="0">
              <a:buNone/>
            </a:pPr>
            <a:endParaRPr lang="nl-BE" sz="2000" dirty="0"/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F9AF6A87-507F-4E2E-8A2A-840080D13776}"/>
              </a:ext>
            </a:extLst>
          </p:cNvPr>
          <p:cNvSpPr txBox="1"/>
          <p:nvPr/>
        </p:nvSpPr>
        <p:spPr>
          <a:xfrm>
            <a:off x="159798" y="58771"/>
            <a:ext cx="58326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200" dirty="0">
                <a:solidFill>
                  <a:srgbClr val="1D8DB0"/>
                </a:solidFill>
              </a:rPr>
              <a:t>J. </a:t>
            </a:r>
            <a:r>
              <a:rPr lang="nl-BE" sz="1200" dirty="0" err="1">
                <a:solidFill>
                  <a:srgbClr val="1D8DB0"/>
                </a:solidFill>
              </a:rPr>
              <a:t>Neirynck</a:t>
            </a:r>
            <a:r>
              <a:rPr lang="nl-BE" sz="1200" dirty="0">
                <a:solidFill>
                  <a:srgbClr val="1D8DB0"/>
                </a:solidFill>
              </a:rPr>
              <a:t>, F. Van </a:t>
            </a:r>
            <a:r>
              <a:rPr lang="nl-BE" sz="1200" dirty="0" err="1">
                <a:solidFill>
                  <a:srgbClr val="1D8DB0"/>
                </a:solidFill>
              </a:rPr>
              <a:t>Eecke</a:t>
            </a:r>
            <a:r>
              <a:rPr lang="nl-BE" sz="1200" dirty="0">
                <a:solidFill>
                  <a:srgbClr val="1D8DB0"/>
                </a:solidFill>
              </a:rPr>
              <a:t> &amp; R. Vrielynck</a:t>
            </a:r>
          </a:p>
        </p:txBody>
      </p:sp>
      <p:sp>
        <p:nvSpPr>
          <p:cNvPr id="11" name="Tekstvak 10">
            <a:extLst>
              <a:ext uri="{FF2B5EF4-FFF2-40B4-BE49-F238E27FC236}">
                <a16:creationId xmlns:a16="http://schemas.microsoft.com/office/drawing/2014/main" id="{02C83A39-3DA1-4516-B834-3C3D5F8552F0}"/>
              </a:ext>
            </a:extLst>
          </p:cNvPr>
          <p:cNvSpPr txBox="1"/>
          <p:nvPr/>
        </p:nvSpPr>
        <p:spPr>
          <a:xfrm>
            <a:off x="576000" y="6356412"/>
            <a:ext cx="10351364" cy="3154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450" dirty="0" err="1">
                <a:solidFill>
                  <a:schemeClr val="bg1"/>
                </a:solidFill>
              </a:rPr>
              <a:t>Introduction</a:t>
            </a:r>
            <a:r>
              <a:rPr lang="nl-BE" sz="1450" dirty="0">
                <a:solidFill>
                  <a:schemeClr val="bg1"/>
                </a:solidFill>
              </a:rPr>
              <a:t>	</a:t>
            </a:r>
            <a:r>
              <a:rPr lang="nl-BE" sz="1450" b="1" dirty="0">
                <a:solidFill>
                  <a:schemeClr val="bg1"/>
                </a:solidFill>
              </a:rPr>
              <a:t>	Framework</a:t>
            </a:r>
            <a:r>
              <a:rPr lang="nl-BE" sz="1450" dirty="0">
                <a:solidFill>
                  <a:schemeClr val="bg1"/>
                </a:solidFill>
              </a:rPr>
              <a:t>		</a:t>
            </a:r>
            <a:r>
              <a:rPr lang="nl-BE" sz="1450" dirty="0" err="1">
                <a:solidFill>
                  <a:schemeClr val="bg1"/>
                </a:solidFill>
              </a:rPr>
              <a:t>Techniques</a:t>
            </a:r>
            <a:r>
              <a:rPr lang="nl-BE" sz="1450" dirty="0">
                <a:solidFill>
                  <a:schemeClr val="bg1"/>
                </a:solidFill>
              </a:rPr>
              <a:t> &amp; </a:t>
            </a:r>
            <a:r>
              <a:rPr lang="nl-BE" sz="1450" dirty="0" err="1">
                <a:solidFill>
                  <a:schemeClr val="bg1"/>
                </a:solidFill>
              </a:rPr>
              <a:t>Results</a:t>
            </a:r>
            <a:r>
              <a:rPr lang="nl-BE" sz="1450" dirty="0">
                <a:solidFill>
                  <a:schemeClr val="bg1"/>
                </a:solidFill>
              </a:rPr>
              <a:t>			Summary</a:t>
            </a:r>
          </a:p>
        </p:txBody>
      </p:sp>
      <p:sp>
        <p:nvSpPr>
          <p:cNvPr id="2" name="Rechthoek: afgeronde hoeken 1">
            <a:extLst>
              <a:ext uri="{FF2B5EF4-FFF2-40B4-BE49-F238E27FC236}">
                <a16:creationId xmlns:a16="http://schemas.microsoft.com/office/drawing/2014/main" id="{BE28EEE1-DA8B-4BAC-BFA8-2E6178196BDE}"/>
              </a:ext>
            </a:extLst>
          </p:cNvPr>
          <p:cNvSpPr/>
          <p:nvPr/>
        </p:nvSpPr>
        <p:spPr>
          <a:xfrm>
            <a:off x="1004711" y="2246489"/>
            <a:ext cx="4730045" cy="1478844"/>
          </a:xfrm>
          <a:prstGeom prst="roundRect">
            <a:avLst/>
          </a:prstGeom>
          <a:solidFill>
            <a:schemeClr val="bg2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000" b="1" dirty="0" err="1">
                <a:solidFill>
                  <a:srgbClr val="2F4D5D"/>
                </a:solidFill>
              </a:rPr>
              <a:t>duration</a:t>
            </a:r>
            <a:r>
              <a:rPr lang="nl-BE" sz="2000" b="1" dirty="0">
                <a:solidFill>
                  <a:srgbClr val="2F4D5D"/>
                </a:solidFill>
              </a:rPr>
              <a:t> &amp; route</a:t>
            </a:r>
          </a:p>
          <a:p>
            <a:pPr algn="ctr"/>
            <a:r>
              <a:rPr lang="nl-BE" sz="2000" dirty="0">
                <a:solidFill>
                  <a:srgbClr val="2F4D5D"/>
                </a:solidFill>
              </a:rPr>
              <a:t>of exposure</a:t>
            </a:r>
          </a:p>
        </p:txBody>
      </p:sp>
      <p:sp>
        <p:nvSpPr>
          <p:cNvPr id="12" name="Rechthoek: afgeronde hoeken 11">
            <a:extLst>
              <a:ext uri="{FF2B5EF4-FFF2-40B4-BE49-F238E27FC236}">
                <a16:creationId xmlns:a16="http://schemas.microsoft.com/office/drawing/2014/main" id="{31731E15-2006-410A-A829-55CCA84D8285}"/>
              </a:ext>
            </a:extLst>
          </p:cNvPr>
          <p:cNvSpPr/>
          <p:nvPr/>
        </p:nvSpPr>
        <p:spPr>
          <a:xfrm>
            <a:off x="6457244" y="2246489"/>
            <a:ext cx="4730045" cy="1478844"/>
          </a:xfrm>
          <a:prstGeom prst="roundRect">
            <a:avLst/>
          </a:prstGeom>
          <a:solidFill>
            <a:schemeClr val="bg2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000" b="1" dirty="0" err="1">
                <a:solidFill>
                  <a:srgbClr val="2F4D5D"/>
                </a:solidFill>
              </a:rPr>
              <a:t>dosage</a:t>
            </a:r>
            <a:r>
              <a:rPr lang="nl-BE" sz="2000" b="1" dirty="0">
                <a:solidFill>
                  <a:srgbClr val="2F4D5D"/>
                </a:solidFill>
              </a:rPr>
              <a:t> &amp; </a:t>
            </a:r>
            <a:r>
              <a:rPr lang="nl-BE" sz="2000" b="1" dirty="0" err="1">
                <a:solidFill>
                  <a:srgbClr val="2F4D5D"/>
                </a:solidFill>
              </a:rPr>
              <a:t>composition</a:t>
            </a:r>
            <a:endParaRPr lang="nl-BE" sz="2000" b="1" dirty="0">
              <a:solidFill>
                <a:srgbClr val="2F4D5D"/>
              </a:solidFill>
            </a:endParaRPr>
          </a:p>
          <a:p>
            <a:pPr algn="ctr"/>
            <a:r>
              <a:rPr lang="nl-BE" sz="2000" dirty="0">
                <a:solidFill>
                  <a:srgbClr val="2F4D5D"/>
                </a:solidFill>
              </a:rPr>
              <a:t>of test </a:t>
            </a:r>
            <a:r>
              <a:rPr lang="nl-BE" sz="2000" dirty="0" err="1">
                <a:solidFill>
                  <a:srgbClr val="2F4D5D"/>
                </a:solidFill>
              </a:rPr>
              <a:t>material</a:t>
            </a:r>
            <a:endParaRPr lang="nl-BE" sz="2000" dirty="0">
              <a:solidFill>
                <a:srgbClr val="2F4D5D"/>
              </a:solidFill>
            </a:endParaRPr>
          </a:p>
        </p:txBody>
      </p:sp>
      <p:sp>
        <p:nvSpPr>
          <p:cNvPr id="13" name="Rechthoek: afgeronde hoeken 12">
            <a:extLst>
              <a:ext uri="{FF2B5EF4-FFF2-40B4-BE49-F238E27FC236}">
                <a16:creationId xmlns:a16="http://schemas.microsoft.com/office/drawing/2014/main" id="{8D70946D-FAC8-48F3-B7F3-98B3A3E66912}"/>
              </a:ext>
            </a:extLst>
          </p:cNvPr>
          <p:cNvSpPr/>
          <p:nvPr/>
        </p:nvSpPr>
        <p:spPr>
          <a:xfrm>
            <a:off x="1004710" y="3825505"/>
            <a:ext cx="4730045" cy="1478844"/>
          </a:xfrm>
          <a:prstGeom prst="roundRect">
            <a:avLst/>
          </a:prstGeom>
          <a:solidFill>
            <a:schemeClr val="bg2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000" b="1" dirty="0" err="1">
                <a:solidFill>
                  <a:srgbClr val="2F4D5D"/>
                </a:solidFill>
              </a:rPr>
              <a:t>reference</a:t>
            </a:r>
            <a:r>
              <a:rPr lang="nl-BE" sz="2000" b="1" dirty="0">
                <a:solidFill>
                  <a:srgbClr val="2F4D5D"/>
                </a:solidFill>
              </a:rPr>
              <a:t> </a:t>
            </a:r>
            <a:r>
              <a:rPr lang="nl-BE" sz="2000" b="1" dirty="0" err="1">
                <a:solidFill>
                  <a:srgbClr val="2F4D5D"/>
                </a:solidFill>
              </a:rPr>
              <a:t>material</a:t>
            </a:r>
            <a:r>
              <a:rPr lang="nl-BE" sz="2000" b="1" dirty="0">
                <a:solidFill>
                  <a:srgbClr val="2F4D5D"/>
                </a:solidFill>
              </a:rPr>
              <a:t> </a:t>
            </a:r>
            <a:r>
              <a:rPr lang="nl-BE" sz="2000" dirty="0" err="1">
                <a:solidFill>
                  <a:srgbClr val="2F4D5D"/>
                </a:solidFill>
              </a:rPr>
              <a:t>need</a:t>
            </a:r>
            <a:r>
              <a:rPr lang="nl-BE" sz="2000" dirty="0">
                <a:solidFill>
                  <a:srgbClr val="2F4D5D"/>
                </a:solidFill>
              </a:rPr>
              <a:t> </a:t>
            </a:r>
            <a:r>
              <a:rPr lang="nl-BE" sz="2000" dirty="0" err="1">
                <a:solidFill>
                  <a:srgbClr val="2F4D5D"/>
                </a:solidFill>
              </a:rPr>
              <a:t>to</a:t>
            </a:r>
            <a:r>
              <a:rPr lang="nl-BE" sz="2000" dirty="0">
                <a:solidFill>
                  <a:srgbClr val="2F4D5D"/>
                </a:solidFill>
              </a:rPr>
              <a:t> </a:t>
            </a:r>
            <a:r>
              <a:rPr lang="nl-BE" sz="2000" dirty="0" err="1">
                <a:solidFill>
                  <a:srgbClr val="2F4D5D"/>
                </a:solidFill>
              </a:rPr>
              <a:t>be</a:t>
            </a:r>
            <a:r>
              <a:rPr lang="nl-BE" sz="2000" dirty="0">
                <a:solidFill>
                  <a:srgbClr val="2F4D5D"/>
                </a:solidFill>
              </a:rPr>
              <a:t> </a:t>
            </a:r>
            <a:r>
              <a:rPr lang="nl-BE" sz="2000" dirty="0" err="1">
                <a:solidFill>
                  <a:srgbClr val="2F4D5D"/>
                </a:solidFill>
              </a:rPr>
              <a:t>provided</a:t>
            </a:r>
            <a:r>
              <a:rPr lang="nl-BE" sz="2000" dirty="0">
                <a:solidFill>
                  <a:srgbClr val="2F4D5D"/>
                </a:solidFill>
              </a:rPr>
              <a:t> </a:t>
            </a:r>
            <a:r>
              <a:rPr lang="nl-BE" sz="2000" dirty="0" err="1">
                <a:solidFill>
                  <a:srgbClr val="2F4D5D"/>
                </a:solidFill>
              </a:rPr>
              <a:t>to</a:t>
            </a:r>
            <a:r>
              <a:rPr lang="nl-BE" sz="2000" dirty="0">
                <a:solidFill>
                  <a:srgbClr val="2F4D5D"/>
                </a:solidFill>
              </a:rPr>
              <a:t> </a:t>
            </a:r>
            <a:r>
              <a:rPr lang="nl-BE" sz="2000" dirty="0" err="1">
                <a:solidFill>
                  <a:srgbClr val="2F4D5D"/>
                </a:solidFill>
              </a:rPr>
              <a:t>compare</a:t>
            </a:r>
            <a:endParaRPr lang="nl-BE" sz="2000" dirty="0">
              <a:solidFill>
                <a:srgbClr val="2F4D5D"/>
              </a:solidFill>
            </a:endParaRPr>
          </a:p>
        </p:txBody>
      </p:sp>
      <p:sp>
        <p:nvSpPr>
          <p:cNvPr id="14" name="Rechthoek: afgeronde hoeken 13">
            <a:extLst>
              <a:ext uri="{FF2B5EF4-FFF2-40B4-BE49-F238E27FC236}">
                <a16:creationId xmlns:a16="http://schemas.microsoft.com/office/drawing/2014/main" id="{0C83F8E2-488F-4448-BF98-0713B990EEC8}"/>
              </a:ext>
            </a:extLst>
          </p:cNvPr>
          <p:cNvSpPr/>
          <p:nvPr/>
        </p:nvSpPr>
        <p:spPr>
          <a:xfrm>
            <a:off x="6457243" y="3825505"/>
            <a:ext cx="4730045" cy="1478844"/>
          </a:xfrm>
          <a:prstGeom prst="roundRect">
            <a:avLst/>
          </a:prstGeom>
          <a:solidFill>
            <a:schemeClr val="bg2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000" dirty="0" err="1">
                <a:solidFill>
                  <a:srgbClr val="2F4D5D"/>
                </a:solidFill>
              </a:rPr>
              <a:t>what</a:t>
            </a:r>
            <a:r>
              <a:rPr lang="nl-BE" sz="2000" dirty="0">
                <a:solidFill>
                  <a:srgbClr val="2F4D5D"/>
                </a:solidFill>
              </a:rPr>
              <a:t> </a:t>
            </a:r>
            <a:r>
              <a:rPr lang="nl-BE" sz="2000" b="1" dirty="0" err="1">
                <a:solidFill>
                  <a:srgbClr val="2F4D5D"/>
                </a:solidFill>
              </a:rPr>
              <a:t>biological</a:t>
            </a:r>
            <a:r>
              <a:rPr lang="nl-BE" sz="2000" b="1" dirty="0">
                <a:solidFill>
                  <a:srgbClr val="2F4D5D"/>
                </a:solidFill>
              </a:rPr>
              <a:t> environment </a:t>
            </a:r>
            <a:r>
              <a:rPr lang="nl-BE" sz="2000" dirty="0">
                <a:solidFill>
                  <a:srgbClr val="2F4D5D"/>
                </a:solidFill>
              </a:rPr>
              <a:t>is </a:t>
            </a:r>
            <a:r>
              <a:rPr lang="nl-BE" sz="2000" dirty="0" err="1">
                <a:solidFill>
                  <a:srgbClr val="2F4D5D"/>
                </a:solidFill>
              </a:rPr>
              <a:t>used</a:t>
            </a:r>
            <a:r>
              <a:rPr lang="nl-BE" sz="2000" dirty="0">
                <a:solidFill>
                  <a:srgbClr val="2F4D5D"/>
                </a:solidFill>
              </a:rPr>
              <a:t>?</a:t>
            </a:r>
          </a:p>
        </p:txBody>
      </p:sp>
      <p:sp>
        <p:nvSpPr>
          <p:cNvPr id="3" name="Tekstvak 2">
            <a:extLst>
              <a:ext uri="{FF2B5EF4-FFF2-40B4-BE49-F238E27FC236}">
                <a16:creationId xmlns:a16="http://schemas.microsoft.com/office/drawing/2014/main" id="{51A0F02A-E4D8-4D27-8CB4-A35CC4FC93AF}"/>
              </a:ext>
            </a:extLst>
          </p:cNvPr>
          <p:cNvSpPr txBox="1"/>
          <p:nvPr/>
        </p:nvSpPr>
        <p:spPr>
          <a:xfrm>
            <a:off x="1004710" y="5362221"/>
            <a:ext cx="101825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2000" b="1" dirty="0"/>
              <a:t>Response</a:t>
            </a:r>
            <a:r>
              <a:rPr lang="nl-BE" sz="2000" dirty="0"/>
              <a:t> of </a:t>
            </a:r>
            <a:r>
              <a:rPr lang="nl-BE" sz="2000" dirty="0" err="1"/>
              <a:t>biological</a:t>
            </a:r>
            <a:r>
              <a:rPr lang="nl-BE" sz="2000" dirty="0"/>
              <a:t> environment </a:t>
            </a:r>
            <a:r>
              <a:rPr lang="nl-BE" sz="2000" dirty="0" err="1"/>
              <a:t>to</a:t>
            </a:r>
            <a:r>
              <a:rPr lang="nl-BE" sz="2000" dirty="0"/>
              <a:t> </a:t>
            </a:r>
            <a:r>
              <a:rPr lang="nl-BE" sz="2000" dirty="0" err="1"/>
              <a:t>the</a:t>
            </a:r>
            <a:r>
              <a:rPr lang="nl-BE" sz="2000" dirty="0"/>
              <a:t> </a:t>
            </a:r>
            <a:r>
              <a:rPr lang="nl-BE" sz="2000" dirty="0" err="1"/>
              <a:t>nanoparticles</a:t>
            </a:r>
            <a:r>
              <a:rPr lang="nl-BE" sz="2000" dirty="0"/>
              <a:t> </a:t>
            </a:r>
            <a:r>
              <a:rPr lang="nl-BE" sz="2000" dirty="0" err="1"/>
              <a:t>can</a:t>
            </a:r>
            <a:r>
              <a:rPr lang="nl-BE" sz="2000" dirty="0"/>
              <a:t> </a:t>
            </a:r>
            <a:r>
              <a:rPr lang="nl-BE" sz="2000" b="1" dirty="0" err="1"/>
              <a:t>extremely</a:t>
            </a:r>
            <a:r>
              <a:rPr lang="nl-BE" sz="2000" b="1" dirty="0"/>
              <a:t> </a:t>
            </a:r>
            <a:r>
              <a:rPr lang="nl-BE" sz="2000" b="1" dirty="0" err="1"/>
              <a:t>vary</a:t>
            </a:r>
            <a:r>
              <a:rPr lang="nl-BE" sz="2000" dirty="0"/>
              <a:t>!</a:t>
            </a:r>
          </a:p>
        </p:txBody>
      </p:sp>
      <p:sp>
        <p:nvSpPr>
          <p:cNvPr id="15" name="Tekstvak 14">
            <a:extLst>
              <a:ext uri="{FF2B5EF4-FFF2-40B4-BE49-F238E27FC236}">
                <a16:creationId xmlns:a16="http://schemas.microsoft.com/office/drawing/2014/main" id="{D723F290-6EFC-4EB7-AE6E-5F098BEE4A2A}"/>
              </a:ext>
            </a:extLst>
          </p:cNvPr>
          <p:cNvSpPr txBox="1"/>
          <p:nvPr/>
        </p:nvSpPr>
        <p:spPr>
          <a:xfrm>
            <a:off x="0" y="5824889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200" b="1" dirty="0"/>
              <a:t>Source:</a:t>
            </a:r>
            <a:r>
              <a:rPr lang="nl-BE" sz="1200" dirty="0"/>
              <a:t> </a:t>
            </a:r>
            <a:r>
              <a:rPr lang="nl-BE" sz="1200" dirty="0" err="1"/>
              <a:t>Bahadar</a:t>
            </a:r>
            <a:r>
              <a:rPr lang="nl-BE" sz="1200" dirty="0"/>
              <a:t>, H., </a:t>
            </a:r>
            <a:r>
              <a:rPr lang="nl-BE" sz="1200" dirty="0" err="1"/>
              <a:t>Maqbool</a:t>
            </a:r>
            <a:r>
              <a:rPr lang="nl-BE" sz="1200" dirty="0"/>
              <a:t>, F., </a:t>
            </a:r>
            <a:r>
              <a:rPr lang="nl-BE" sz="1200" dirty="0" err="1"/>
              <a:t>Niaz</a:t>
            </a:r>
            <a:r>
              <a:rPr lang="nl-BE" sz="1200" dirty="0"/>
              <a:t>, K., &amp; </a:t>
            </a:r>
            <a:r>
              <a:rPr lang="nl-BE" sz="1200" dirty="0" err="1"/>
              <a:t>Abdollahi</a:t>
            </a:r>
            <a:r>
              <a:rPr lang="nl-BE" sz="1200" dirty="0"/>
              <a:t>, M. (2016). </a:t>
            </a:r>
            <a:r>
              <a:rPr lang="nl-BE" sz="1200" dirty="0" err="1"/>
              <a:t>Toxicity</a:t>
            </a:r>
            <a:r>
              <a:rPr lang="nl-BE" sz="1200" dirty="0"/>
              <a:t> of </a:t>
            </a:r>
            <a:r>
              <a:rPr lang="nl-BE" sz="1200" dirty="0" err="1"/>
              <a:t>Nanoparticles</a:t>
            </a:r>
            <a:r>
              <a:rPr lang="nl-BE" sz="1200" dirty="0"/>
              <a:t> </a:t>
            </a:r>
            <a:r>
              <a:rPr lang="nl-BE" sz="1200" dirty="0" err="1"/>
              <a:t>and</a:t>
            </a:r>
            <a:r>
              <a:rPr lang="nl-BE" sz="1200" dirty="0"/>
              <a:t> </a:t>
            </a:r>
            <a:r>
              <a:rPr lang="nl-BE" sz="1200" dirty="0" err="1"/>
              <a:t>an</a:t>
            </a:r>
            <a:r>
              <a:rPr lang="nl-BE" sz="1200" dirty="0"/>
              <a:t> </a:t>
            </a:r>
            <a:r>
              <a:rPr lang="nl-BE" sz="1200" dirty="0" err="1"/>
              <a:t>Overview</a:t>
            </a:r>
            <a:r>
              <a:rPr lang="nl-BE" sz="1200" dirty="0"/>
              <a:t> of </a:t>
            </a:r>
            <a:r>
              <a:rPr lang="nl-BE" sz="1200" dirty="0" err="1"/>
              <a:t>Current</a:t>
            </a:r>
            <a:r>
              <a:rPr lang="nl-BE" sz="1200" dirty="0"/>
              <a:t> </a:t>
            </a:r>
            <a:r>
              <a:rPr lang="nl-BE" sz="1200" dirty="0" err="1"/>
              <a:t>Experimental</a:t>
            </a:r>
            <a:r>
              <a:rPr lang="nl-BE" sz="1200" dirty="0"/>
              <a:t> </a:t>
            </a:r>
            <a:r>
              <a:rPr lang="nl-BE" sz="1200" dirty="0" err="1"/>
              <a:t>Models</a:t>
            </a:r>
            <a:r>
              <a:rPr lang="nl-BE" sz="1200" dirty="0"/>
              <a:t>. </a:t>
            </a:r>
            <a:r>
              <a:rPr lang="nl-BE" sz="1200" i="1" dirty="0" err="1"/>
              <a:t>Iranian</a:t>
            </a:r>
            <a:r>
              <a:rPr lang="nl-BE" sz="1200" i="1" dirty="0"/>
              <a:t> </a:t>
            </a:r>
            <a:r>
              <a:rPr lang="nl-BE" sz="1200" i="1" dirty="0" err="1"/>
              <a:t>biomedical</a:t>
            </a:r>
            <a:r>
              <a:rPr lang="nl-BE" sz="1200" i="1" dirty="0"/>
              <a:t> </a:t>
            </a:r>
            <a:r>
              <a:rPr lang="nl-BE" sz="1200" i="1" dirty="0" err="1"/>
              <a:t>journal</a:t>
            </a:r>
            <a:r>
              <a:rPr lang="nl-BE" sz="1200" dirty="0"/>
              <a:t>, </a:t>
            </a:r>
            <a:r>
              <a:rPr lang="nl-BE" sz="1200" i="1" dirty="0"/>
              <a:t>20</a:t>
            </a:r>
            <a:r>
              <a:rPr lang="nl-BE" sz="1200" dirty="0"/>
              <a:t>(1), 1–11. doi:10.7508/ibj.2016.01.001</a:t>
            </a:r>
          </a:p>
        </p:txBody>
      </p:sp>
    </p:spTree>
    <p:extLst>
      <p:ext uri="{BB962C8B-B14F-4D97-AF65-F5344CB8AC3E}">
        <p14:creationId xmlns:p14="http://schemas.microsoft.com/office/powerpoint/2010/main" val="1604054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8" grpId="0" build="p"/>
      <p:bldP spid="2" grpId="0" animBg="1"/>
      <p:bldP spid="12" grpId="0" animBg="1"/>
      <p:bldP spid="13" grpId="0" animBg="1"/>
      <p:bldP spid="14" grpId="0" animBg="1"/>
      <p:bldP spid="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D63153C1-6CC0-48A1-8AE3-C32D7E976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3" y="410596"/>
            <a:ext cx="8333999" cy="757800"/>
          </a:xfrm>
        </p:spPr>
        <p:txBody>
          <a:bodyPr/>
          <a:lstStyle/>
          <a:p>
            <a:r>
              <a:rPr lang="nl-BE" dirty="0" err="1"/>
              <a:t>Outline</a:t>
            </a:r>
            <a:endParaRPr lang="nl-BE" dirty="0"/>
          </a:p>
        </p:txBody>
      </p:sp>
      <p:sp>
        <p:nvSpPr>
          <p:cNvPr id="6" name="Tijdelijke aanduiding voor tekst 5">
            <a:extLst>
              <a:ext uri="{FF2B5EF4-FFF2-40B4-BE49-F238E27FC236}">
                <a16:creationId xmlns:a16="http://schemas.microsoft.com/office/drawing/2014/main" id="{79DB00FA-ACEC-471C-A04F-F78D53111C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002" y="1922165"/>
            <a:ext cx="8333999" cy="4971147"/>
          </a:xfrm>
        </p:spPr>
        <p:txBody>
          <a:bodyPr>
            <a:normAutofit/>
          </a:bodyPr>
          <a:lstStyle/>
          <a:p>
            <a:r>
              <a:rPr lang="nl-BE" sz="2000" dirty="0" err="1"/>
              <a:t>Introduction</a:t>
            </a:r>
            <a:r>
              <a:rPr lang="nl-BE" sz="2000" dirty="0"/>
              <a:t>: </a:t>
            </a:r>
            <a:r>
              <a:rPr lang="nl-BE" sz="2000" dirty="0" err="1"/>
              <a:t>What</a:t>
            </a:r>
            <a:r>
              <a:rPr lang="nl-BE" sz="2000" dirty="0"/>
              <a:t> is </a:t>
            </a:r>
            <a:r>
              <a:rPr lang="nl-BE" sz="2000" dirty="0" err="1"/>
              <a:t>toxicity</a:t>
            </a:r>
            <a:r>
              <a:rPr lang="nl-BE" sz="2000" dirty="0"/>
              <a:t>?</a:t>
            </a:r>
          </a:p>
          <a:p>
            <a:endParaRPr lang="nl-BE" sz="2000" dirty="0"/>
          </a:p>
          <a:p>
            <a:r>
              <a:rPr lang="nl-BE" sz="2000" dirty="0"/>
              <a:t>Parameters </a:t>
            </a:r>
            <a:r>
              <a:rPr lang="nl-BE" sz="2000" dirty="0" err="1"/>
              <a:t>influencing</a:t>
            </a:r>
            <a:r>
              <a:rPr lang="nl-BE" sz="2000" dirty="0"/>
              <a:t> </a:t>
            </a:r>
            <a:r>
              <a:rPr lang="nl-BE" sz="2000" dirty="0" err="1"/>
              <a:t>toxicity</a:t>
            </a:r>
            <a:endParaRPr lang="nl-BE" sz="2000" dirty="0"/>
          </a:p>
          <a:p>
            <a:endParaRPr lang="nl-BE" sz="2000" dirty="0"/>
          </a:p>
          <a:p>
            <a:r>
              <a:rPr lang="nl-BE" sz="2000" dirty="0"/>
              <a:t>Exposure of </a:t>
            </a:r>
            <a:r>
              <a:rPr lang="nl-BE" sz="2000" dirty="0" err="1"/>
              <a:t>nanoparticles</a:t>
            </a:r>
            <a:endParaRPr lang="nl-BE" sz="2000" dirty="0"/>
          </a:p>
          <a:p>
            <a:endParaRPr lang="nl-BE" sz="2000" b="1" dirty="0"/>
          </a:p>
          <a:p>
            <a:r>
              <a:rPr lang="nl-BE" sz="2000" dirty="0" err="1"/>
              <a:t>Testing</a:t>
            </a:r>
            <a:r>
              <a:rPr lang="nl-BE" sz="2000" dirty="0"/>
              <a:t> </a:t>
            </a:r>
            <a:r>
              <a:rPr lang="nl-BE" sz="2000" dirty="0" err="1"/>
              <a:t>nanotoxicity</a:t>
            </a:r>
            <a:endParaRPr lang="nl-BE" sz="2000" dirty="0"/>
          </a:p>
          <a:p>
            <a:endParaRPr lang="nl-BE" sz="2000" dirty="0"/>
          </a:p>
          <a:p>
            <a:r>
              <a:rPr lang="nl-BE" sz="2000" b="1" dirty="0" err="1"/>
              <a:t>Areas</a:t>
            </a:r>
            <a:r>
              <a:rPr lang="nl-BE" sz="2000" b="1" dirty="0"/>
              <a:t> </a:t>
            </a:r>
            <a:r>
              <a:rPr lang="nl-BE" sz="2000" b="1" dirty="0" err="1"/>
              <a:t>studied</a:t>
            </a:r>
            <a:r>
              <a:rPr lang="nl-BE" sz="2000" b="1" dirty="0"/>
              <a:t> </a:t>
            </a:r>
            <a:r>
              <a:rPr lang="nl-BE" sz="2000" b="1" dirty="0" err="1"/>
              <a:t>for</a:t>
            </a:r>
            <a:r>
              <a:rPr lang="nl-BE" sz="2000" b="1" dirty="0"/>
              <a:t> </a:t>
            </a:r>
            <a:r>
              <a:rPr lang="nl-BE" sz="2000" b="1" dirty="0" err="1"/>
              <a:t>nanotoxicity</a:t>
            </a:r>
            <a:endParaRPr lang="nl-BE" sz="2000" b="1" dirty="0"/>
          </a:p>
          <a:p>
            <a:endParaRPr lang="nl-BE" sz="2000" dirty="0"/>
          </a:p>
          <a:p>
            <a:endParaRPr lang="nl-BE" sz="2000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</p:txBody>
      </p:sp>
      <p:sp>
        <p:nvSpPr>
          <p:cNvPr id="24" name="Tijdelijke aanduiding voor dianummer 23">
            <a:extLst>
              <a:ext uri="{FF2B5EF4-FFF2-40B4-BE49-F238E27FC236}">
                <a16:creationId xmlns:a16="http://schemas.microsoft.com/office/drawing/2014/main" id="{03BF1E8A-EE8F-482B-8B9B-1F699BC78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4000" y="-126730"/>
            <a:ext cx="648000" cy="648000"/>
          </a:xfrm>
        </p:spPr>
        <p:txBody>
          <a:bodyPr/>
          <a:lstStyle/>
          <a:p>
            <a:fld id="{CF179DAE-D0A6-40C3-B8BC-6A97C268D03A}" type="slidenum">
              <a:rPr lang="nl-NL" sz="1200" smtClean="0">
                <a:solidFill>
                  <a:srgbClr val="1D8DB0"/>
                </a:solidFill>
              </a:rPr>
              <a:pPr/>
              <a:t>21</a:t>
            </a:fld>
            <a:r>
              <a:rPr lang="nl-NL" sz="1200" dirty="0">
                <a:solidFill>
                  <a:srgbClr val="1D8DB0"/>
                </a:solidFill>
              </a:rPr>
              <a:t>/51</a:t>
            </a:r>
          </a:p>
        </p:txBody>
      </p:sp>
      <p:sp>
        <p:nvSpPr>
          <p:cNvPr id="28" name="Tekstvak 27">
            <a:extLst>
              <a:ext uri="{FF2B5EF4-FFF2-40B4-BE49-F238E27FC236}">
                <a16:creationId xmlns:a16="http://schemas.microsoft.com/office/drawing/2014/main" id="{737CD768-E77B-41B3-B812-6842D629316A}"/>
              </a:ext>
            </a:extLst>
          </p:cNvPr>
          <p:cNvSpPr txBox="1"/>
          <p:nvPr/>
        </p:nvSpPr>
        <p:spPr>
          <a:xfrm>
            <a:off x="159798" y="58771"/>
            <a:ext cx="58326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200" dirty="0">
                <a:solidFill>
                  <a:srgbClr val="1D8DB0"/>
                </a:solidFill>
              </a:rPr>
              <a:t>J. </a:t>
            </a:r>
            <a:r>
              <a:rPr lang="nl-BE" sz="1200" dirty="0" err="1">
                <a:solidFill>
                  <a:srgbClr val="1D8DB0"/>
                </a:solidFill>
              </a:rPr>
              <a:t>Neirynck</a:t>
            </a:r>
            <a:r>
              <a:rPr lang="nl-BE" sz="1200" dirty="0">
                <a:solidFill>
                  <a:srgbClr val="1D8DB0"/>
                </a:solidFill>
              </a:rPr>
              <a:t>, F. Van </a:t>
            </a:r>
            <a:r>
              <a:rPr lang="nl-BE" sz="1200" dirty="0" err="1">
                <a:solidFill>
                  <a:srgbClr val="1D8DB0"/>
                </a:solidFill>
              </a:rPr>
              <a:t>Eecke</a:t>
            </a:r>
            <a:r>
              <a:rPr lang="nl-BE" sz="1200" dirty="0">
                <a:solidFill>
                  <a:srgbClr val="1D8DB0"/>
                </a:solidFill>
              </a:rPr>
              <a:t> &amp; R. Vrielynck</a:t>
            </a:r>
          </a:p>
        </p:txBody>
      </p:sp>
      <p:sp>
        <p:nvSpPr>
          <p:cNvPr id="7" name="Tijdelijke aanduiding voor tekst 5">
            <a:extLst>
              <a:ext uri="{FF2B5EF4-FFF2-40B4-BE49-F238E27FC236}">
                <a16:creationId xmlns:a16="http://schemas.microsoft.com/office/drawing/2014/main" id="{34B236D0-1ACE-49C8-AD6E-55497D8F3C35}"/>
              </a:ext>
            </a:extLst>
          </p:cNvPr>
          <p:cNvSpPr txBox="1">
            <a:spLocks/>
          </p:cNvSpPr>
          <p:nvPr/>
        </p:nvSpPr>
        <p:spPr>
          <a:xfrm>
            <a:off x="6669765" y="1922165"/>
            <a:ext cx="8333999" cy="497114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/>
              <a:buNone/>
              <a:defRPr sz="2400" kern="1200" baseline="0">
                <a:solidFill>
                  <a:srgbClr val="005E77"/>
                </a:solidFill>
                <a:latin typeface="Arial" charset="0"/>
                <a:ea typeface="+mn-ea"/>
                <a:cs typeface="+mn-cs"/>
              </a:defRPr>
            </a:lvl1pPr>
            <a:lvl2pPr marL="457189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Arial" charset="0"/>
                <a:ea typeface="+mn-ea"/>
                <a:cs typeface="+mn-cs"/>
              </a:defRPr>
            </a:lvl2pPr>
            <a:lvl3pPr marL="914377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None/>
              <a:defRPr sz="1800" kern="1200" baseline="0">
                <a:solidFill>
                  <a:schemeClr val="tx1">
                    <a:tint val="75000"/>
                  </a:schemeClr>
                </a:solidFill>
                <a:latin typeface="Arial" charset="0"/>
                <a:ea typeface="+mn-ea"/>
                <a:cs typeface="+mn-cs"/>
              </a:defRPr>
            </a:lvl3pPr>
            <a:lvl4pPr marL="1371566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Arial" charset="0"/>
                <a:ea typeface="+mn-ea"/>
                <a:cs typeface="+mn-cs"/>
              </a:defRPr>
            </a:lvl4pPr>
            <a:lvl5pPr marL="1828754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Arial" charset="0"/>
                <a:ea typeface="+mn-ea"/>
                <a:cs typeface="+mn-cs"/>
              </a:defRPr>
            </a:lvl5pPr>
            <a:lvl6pPr marL="2285943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131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32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509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BE" sz="2000" dirty="0"/>
              <a:t>Application: </a:t>
            </a:r>
            <a:r>
              <a:rPr lang="nl-BE" sz="2000" dirty="0" err="1"/>
              <a:t>Genotoxicity</a:t>
            </a:r>
            <a:endParaRPr lang="nl-BE" sz="2000" dirty="0"/>
          </a:p>
          <a:p>
            <a:endParaRPr lang="nl-BE" sz="2000" dirty="0"/>
          </a:p>
          <a:p>
            <a:r>
              <a:rPr lang="nl-BE" sz="2000" dirty="0"/>
              <a:t>Application: CNT </a:t>
            </a:r>
            <a:r>
              <a:rPr lang="nl-BE" sz="2000" dirty="0" err="1"/>
              <a:t>toxicity</a:t>
            </a:r>
            <a:endParaRPr lang="nl-BE" sz="2000" dirty="0"/>
          </a:p>
          <a:p>
            <a:endParaRPr lang="nl-BE" sz="2000" dirty="0"/>
          </a:p>
          <a:p>
            <a:r>
              <a:rPr lang="nl-BE" sz="2000" dirty="0" err="1"/>
              <a:t>Modelling</a:t>
            </a:r>
            <a:r>
              <a:rPr lang="nl-BE" sz="2000" dirty="0"/>
              <a:t> of </a:t>
            </a:r>
            <a:r>
              <a:rPr lang="nl-BE" sz="2000" dirty="0" err="1"/>
              <a:t>nanotoxity</a:t>
            </a:r>
            <a:endParaRPr lang="nl-BE" sz="2000" dirty="0"/>
          </a:p>
          <a:p>
            <a:endParaRPr lang="nl-BE" sz="2000" dirty="0"/>
          </a:p>
          <a:p>
            <a:r>
              <a:rPr lang="nl-BE" sz="2000" dirty="0"/>
              <a:t>Nanofood</a:t>
            </a:r>
          </a:p>
          <a:p>
            <a:endParaRPr lang="nl-BE" sz="2000" dirty="0"/>
          </a:p>
          <a:p>
            <a:r>
              <a:rPr lang="nl-BE" sz="2000" dirty="0" err="1"/>
              <a:t>Conclusion</a:t>
            </a:r>
            <a:endParaRPr lang="nl-BE" sz="2000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8615270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dianummer 23">
            <a:extLst>
              <a:ext uri="{FF2B5EF4-FFF2-40B4-BE49-F238E27FC236}">
                <a16:creationId xmlns:a16="http://schemas.microsoft.com/office/drawing/2014/main" id="{E7BA9955-551E-4B72-9196-84FDFE874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4000" y="-126730"/>
            <a:ext cx="648000" cy="648000"/>
          </a:xfrm>
        </p:spPr>
        <p:txBody>
          <a:bodyPr/>
          <a:lstStyle/>
          <a:p>
            <a:fld id="{CF179DAE-D0A6-40C3-B8BC-6A97C268D03A}" type="slidenum">
              <a:rPr lang="nl-NL" sz="1200" smtClean="0">
                <a:solidFill>
                  <a:srgbClr val="1D8DB0"/>
                </a:solidFill>
              </a:rPr>
              <a:pPr/>
              <a:t>22</a:t>
            </a:fld>
            <a:r>
              <a:rPr lang="nl-NL" sz="1200" dirty="0">
                <a:solidFill>
                  <a:srgbClr val="1D8DB0"/>
                </a:solidFill>
              </a:rPr>
              <a:t>/51</a:t>
            </a:r>
          </a:p>
        </p:txBody>
      </p:sp>
      <p:sp>
        <p:nvSpPr>
          <p:cNvPr id="9" name="Titel 4">
            <a:extLst>
              <a:ext uri="{FF2B5EF4-FFF2-40B4-BE49-F238E27FC236}">
                <a16:creationId xmlns:a16="http://schemas.microsoft.com/office/drawing/2014/main" id="{32C054A8-9043-41C9-BA29-6C11E3B87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263" y="336550"/>
            <a:ext cx="11041062" cy="1152525"/>
          </a:xfrm>
        </p:spPr>
        <p:txBody>
          <a:bodyPr/>
          <a:lstStyle/>
          <a:p>
            <a:r>
              <a:rPr lang="en-US" dirty="0"/>
              <a:t>Areas studied for nanotoxicity </a:t>
            </a:r>
            <a:endParaRPr lang="nl-BE" dirty="0"/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F9AF6A87-507F-4E2E-8A2A-840080D13776}"/>
              </a:ext>
            </a:extLst>
          </p:cNvPr>
          <p:cNvSpPr txBox="1"/>
          <p:nvPr/>
        </p:nvSpPr>
        <p:spPr>
          <a:xfrm>
            <a:off x="159798" y="58771"/>
            <a:ext cx="58326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200" dirty="0">
                <a:solidFill>
                  <a:srgbClr val="1D8DB0"/>
                </a:solidFill>
              </a:rPr>
              <a:t>J. </a:t>
            </a:r>
            <a:r>
              <a:rPr lang="nl-BE" sz="1200" dirty="0" err="1">
                <a:solidFill>
                  <a:srgbClr val="1D8DB0"/>
                </a:solidFill>
              </a:rPr>
              <a:t>Neirynck</a:t>
            </a:r>
            <a:r>
              <a:rPr lang="nl-BE" sz="1200" dirty="0">
                <a:solidFill>
                  <a:srgbClr val="1D8DB0"/>
                </a:solidFill>
              </a:rPr>
              <a:t>, F. Van </a:t>
            </a:r>
            <a:r>
              <a:rPr lang="nl-BE" sz="1200" dirty="0" err="1">
                <a:solidFill>
                  <a:srgbClr val="1D8DB0"/>
                </a:solidFill>
              </a:rPr>
              <a:t>Eecke</a:t>
            </a:r>
            <a:r>
              <a:rPr lang="nl-BE" sz="1200" dirty="0">
                <a:solidFill>
                  <a:srgbClr val="1D8DB0"/>
                </a:solidFill>
              </a:rPr>
              <a:t> &amp; R. Vrielynck</a:t>
            </a:r>
          </a:p>
        </p:txBody>
      </p:sp>
      <p:sp>
        <p:nvSpPr>
          <p:cNvPr id="11" name="Tekstvak 10">
            <a:extLst>
              <a:ext uri="{FF2B5EF4-FFF2-40B4-BE49-F238E27FC236}">
                <a16:creationId xmlns:a16="http://schemas.microsoft.com/office/drawing/2014/main" id="{02C83A39-3DA1-4516-B834-3C3D5F8552F0}"/>
              </a:ext>
            </a:extLst>
          </p:cNvPr>
          <p:cNvSpPr txBox="1"/>
          <p:nvPr/>
        </p:nvSpPr>
        <p:spPr>
          <a:xfrm>
            <a:off x="576000" y="6356412"/>
            <a:ext cx="10351364" cy="3154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450" dirty="0" err="1">
                <a:solidFill>
                  <a:schemeClr val="bg1"/>
                </a:solidFill>
              </a:rPr>
              <a:t>Introduction</a:t>
            </a:r>
            <a:r>
              <a:rPr lang="nl-BE" sz="1450" dirty="0">
                <a:solidFill>
                  <a:schemeClr val="bg1"/>
                </a:solidFill>
              </a:rPr>
              <a:t>	</a:t>
            </a:r>
            <a:r>
              <a:rPr lang="nl-BE" sz="1450" b="1" dirty="0">
                <a:solidFill>
                  <a:schemeClr val="bg1"/>
                </a:solidFill>
              </a:rPr>
              <a:t>	Framework</a:t>
            </a:r>
            <a:r>
              <a:rPr lang="nl-BE" sz="1450" dirty="0">
                <a:solidFill>
                  <a:schemeClr val="bg1"/>
                </a:solidFill>
              </a:rPr>
              <a:t>		</a:t>
            </a:r>
            <a:r>
              <a:rPr lang="nl-BE" sz="1450" dirty="0" err="1">
                <a:solidFill>
                  <a:schemeClr val="bg1"/>
                </a:solidFill>
              </a:rPr>
              <a:t>Techniques</a:t>
            </a:r>
            <a:r>
              <a:rPr lang="nl-BE" sz="1450" dirty="0">
                <a:solidFill>
                  <a:schemeClr val="bg1"/>
                </a:solidFill>
              </a:rPr>
              <a:t> &amp; </a:t>
            </a:r>
            <a:r>
              <a:rPr lang="nl-BE" sz="1450" dirty="0" err="1">
                <a:solidFill>
                  <a:schemeClr val="bg1"/>
                </a:solidFill>
              </a:rPr>
              <a:t>Results</a:t>
            </a:r>
            <a:r>
              <a:rPr lang="nl-BE" sz="1450" dirty="0">
                <a:solidFill>
                  <a:schemeClr val="bg1"/>
                </a:solidFill>
              </a:rPr>
              <a:t>			Summary</a:t>
            </a:r>
          </a:p>
        </p:txBody>
      </p:sp>
      <p:sp>
        <p:nvSpPr>
          <p:cNvPr id="2" name="Tekstvak 1">
            <a:extLst>
              <a:ext uri="{FF2B5EF4-FFF2-40B4-BE49-F238E27FC236}">
                <a16:creationId xmlns:a16="http://schemas.microsoft.com/office/drawing/2014/main" id="{D44F9BC9-EDC7-4B43-9C27-B00079502858}"/>
              </a:ext>
            </a:extLst>
          </p:cNvPr>
          <p:cNvSpPr txBox="1"/>
          <p:nvPr/>
        </p:nvSpPr>
        <p:spPr>
          <a:xfrm>
            <a:off x="0" y="5866389"/>
            <a:ext cx="1219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b="1" dirty="0">
                <a:cs typeface="Arial"/>
              </a:rPr>
              <a:t>Source:</a:t>
            </a:r>
            <a:endParaRPr lang="nl-BE" dirty="0"/>
          </a:p>
        </p:txBody>
      </p:sp>
      <p:sp>
        <p:nvSpPr>
          <p:cNvPr id="12" name="Rechthoek: afgeronde hoeken 11">
            <a:extLst>
              <a:ext uri="{FF2B5EF4-FFF2-40B4-BE49-F238E27FC236}">
                <a16:creationId xmlns:a16="http://schemas.microsoft.com/office/drawing/2014/main" id="{E8E6574D-708B-472F-AEFD-EBE41668B4FA}"/>
              </a:ext>
            </a:extLst>
          </p:cNvPr>
          <p:cNvSpPr/>
          <p:nvPr/>
        </p:nvSpPr>
        <p:spPr>
          <a:xfrm>
            <a:off x="725214" y="1786758"/>
            <a:ext cx="4813738" cy="1642242"/>
          </a:xfrm>
          <a:prstGeom prst="roundRect">
            <a:avLst/>
          </a:prstGeom>
          <a:solidFill>
            <a:schemeClr val="bg2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000" b="1" dirty="0" err="1">
                <a:solidFill>
                  <a:srgbClr val="2F4D5D"/>
                </a:solidFill>
              </a:rPr>
              <a:t>Characterization</a:t>
            </a:r>
            <a:endParaRPr lang="nl-BE" sz="2000" b="1" dirty="0">
              <a:solidFill>
                <a:srgbClr val="2F4D5D"/>
              </a:solidFill>
            </a:endParaRPr>
          </a:p>
        </p:txBody>
      </p:sp>
      <p:sp>
        <p:nvSpPr>
          <p:cNvPr id="13" name="Rechthoek: afgeronde hoeken 12">
            <a:extLst>
              <a:ext uri="{FF2B5EF4-FFF2-40B4-BE49-F238E27FC236}">
                <a16:creationId xmlns:a16="http://schemas.microsoft.com/office/drawing/2014/main" id="{3799D467-96CA-45A5-9009-992EA846154A}"/>
              </a:ext>
            </a:extLst>
          </p:cNvPr>
          <p:cNvSpPr/>
          <p:nvPr/>
        </p:nvSpPr>
        <p:spPr>
          <a:xfrm>
            <a:off x="6096000" y="1786758"/>
            <a:ext cx="4813738" cy="1642242"/>
          </a:xfrm>
          <a:prstGeom prst="roundRect">
            <a:avLst/>
          </a:prstGeom>
          <a:solidFill>
            <a:schemeClr val="bg2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000" b="1" dirty="0">
                <a:solidFill>
                  <a:srgbClr val="2F4D5D"/>
                </a:solidFill>
              </a:rPr>
              <a:t>In Vitro </a:t>
            </a:r>
            <a:r>
              <a:rPr lang="nl-BE" sz="2000" b="1" dirty="0" err="1">
                <a:solidFill>
                  <a:srgbClr val="2F4D5D"/>
                </a:solidFill>
              </a:rPr>
              <a:t>Toxicity</a:t>
            </a:r>
            <a:endParaRPr lang="nl-BE" sz="2000" b="1" dirty="0">
              <a:solidFill>
                <a:srgbClr val="2F4D5D"/>
              </a:solidFill>
            </a:endParaRPr>
          </a:p>
        </p:txBody>
      </p:sp>
      <p:sp>
        <p:nvSpPr>
          <p:cNvPr id="14" name="Rechthoek: afgeronde hoeken 13">
            <a:extLst>
              <a:ext uri="{FF2B5EF4-FFF2-40B4-BE49-F238E27FC236}">
                <a16:creationId xmlns:a16="http://schemas.microsoft.com/office/drawing/2014/main" id="{3A92DD2F-E3B0-450F-BCAF-367CE46E4986}"/>
              </a:ext>
            </a:extLst>
          </p:cNvPr>
          <p:cNvSpPr/>
          <p:nvPr/>
        </p:nvSpPr>
        <p:spPr>
          <a:xfrm>
            <a:off x="725214" y="3919242"/>
            <a:ext cx="4813738" cy="1642241"/>
          </a:xfrm>
          <a:prstGeom prst="roundRect">
            <a:avLst/>
          </a:prstGeom>
          <a:solidFill>
            <a:schemeClr val="bg2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000" b="1" dirty="0">
                <a:solidFill>
                  <a:srgbClr val="2F4D5D"/>
                </a:solidFill>
              </a:rPr>
              <a:t>In Vivo </a:t>
            </a:r>
            <a:r>
              <a:rPr lang="nl-BE" sz="2000" b="1" dirty="0" err="1">
                <a:solidFill>
                  <a:srgbClr val="2F4D5D"/>
                </a:solidFill>
              </a:rPr>
              <a:t>Toxicity</a:t>
            </a:r>
            <a:endParaRPr lang="nl-BE" sz="2000" b="1" dirty="0">
              <a:solidFill>
                <a:srgbClr val="2F4D5D"/>
              </a:solidFill>
            </a:endParaRPr>
          </a:p>
        </p:txBody>
      </p:sp>
      <p:sp>
        <p:nvSpPr>
          <p:cNvPr id="15" name="Rechthoek: afgeronde hoeken 14">
            <a:extLst>
              <a:ext uri="{FF2B5EF4-FFF2-40B4-BE49-F238E27FC236}">
                <a16:creationId xmlns:a16="http://schemas.microsoft.com/office/drawing/2014/main" id="{DDB12733-5F98-4D25-A5FB-B8CDAE1BC519}"/>
              </a:ext>
            </a:extLst>
          </p:cNvPr>
          <p:cNvSpPr/>
          <p:nvPr/>
        </p:nvSpPr>
        <p:spPr>
          <a:xfrm>
            <a:off x="6096000" y="3919241"/>
            <a:ext cx="4813738" cy="1642241"/>
          </a:xfrm>
          <a:prstGeom prst="roundRect">
            <a:avLst/>
          </a:prstGeom>
          <a:solidFill>
            <a:schemeClr val="bg2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000" b="1" dirty="0" err="1">
                <a:solidFill>
                  <a:srgbClr val="2F4D5D"/>
                </a:solidFill>
              </a:rPr>
              <a:t>Predictive</a:t>
            </a:r>
            <a:r>
              <a:rPr lang="nl-BE" sz="2000" b="1" dirty="0">
                <a:solidFill>
                  <a:srgbClr val="2F4D5D"/>
                </a:solidFill>
              </a:rPr>
              <a:t> </a:t>
            </a:r>
            <a:r>
              <a:rPr lang="nl-BE" sz="2000" b="1" dirty="0" err="1">
                <a:solidFill>
                  <a:srgbClr val="2F4D5D"/>
                </a:solidFill>
              </a:rPr>
              <a:t>Modeling</a:t>
            </a:r>
            <a:endParaRPr lang="nl-BE" sz="2000" b="1" dirty="0">
              <a:solidFill>
                <a:srgbClr val="2F4D5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4158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" dur="1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2" dur="1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1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7" dur="1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" dur="1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0" dur="1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" dur="1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5" dur="1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8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" dur="1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3" dur="1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5" dur="1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6" dur="1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dianummer 23">
            <a:extLst>
              <a:ext uri="{FF2B5EF4-FFF2-40B4-BE49-F238E27FC236}">
                <a16:creationId xmlns:a16="http://schemas.microsoft.com/office/drawing/2014/main" id="{E7BA9955-551E-4B72-9196-84FDFE874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4000" y="-126730"/>
            <a:ext cx="648000" cy="648000"/>
          </a:xfrm>
        </p:spPr>
        <p:txBody>
          <a:bodyPr/>
          <a:lstStyle/>
          <a:p>
            <a:fld id="{CF179DAE-D0A6-40C3-B8BC-6A97C268D03A}" type="slidenum">
              <a:rPr lang="nl-NL" sz="1200" smtClean="0">
                <a:solidFill>
                  <a:srgbClr val="1D8DB0"/>
                </a:solidFill>
              </a:rPr>
              <a:pPr/>
              <a:t>23</a:t>
            </a:fld>
            <a:r>
              <a:rPr lang="nl-NL" sz="1200" dirty="0">
                <a:solidFill>
                  <a:srgbClr val="1D8DB0"/>
                </a:solidFill>
              </a:rPr>
              <a:t>/51</a:t>
            </a:r>
          </a:p>
        </p:txBody>
      </p:sp>
      <p:sp>
        <p:nvSpPr>
          <p:cNvPr id="9" name="Titel 4">
            <a:extLst>
              <a:ext uri="{FF2B5EF4-FFF2-40B4-BE49-F238E27FC236}">
                <a16:creationId xmlns:a16="http://schemas.microsoft.com/office/drawing/2014/main" id="{32C054A8-9043-41C9-BA29-6C11E3B87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263" y="336550"/>
            <a:ext cx="11041062" cy="1152525"/>
          </a:xfrm>
        </p:spPr>
        <p:txBody>
          <a:bodyPr/>
          <a:lstStyle/>
          <a:p>
            <a:r>
              <a:rPr lang="en-US" dirty="0"/>
              <a:t>Areas studied for nanotoxicity </a:t>
            </a:r>
            <a:endParaRPr lang="nl-BE" dirty="0"/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F9AF6A87-507F-4E2E-8A2A-840080D13776}"/>
              </a:ext>
            </a:extLst>
          </p:cNvPr>
          <p:cNvSpPr txBox="1"/>
          <p:nvPr/>
        </p:nvSpPr>
        <p:spPr>
          <a:xfrm>
            <a:off x="159798" y="58771"/>
            <a:ext cx="58326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200" dirty="0">
                <a:solidFill>
                  <a:srgbClr val="1D8DB0"/>
                </a:solidFill>
              </a:rPr>
              <a:t>J. </a:t>
            </a:r>
            <a:r>
              <a:rPr lang="nl-BE" sz="1200" dirty="0" err="1">
                <a:solidFill>
                  <a:srgbClr val="1D8DB0"/>
                </a:solidFill>
              </a:rPr>
              <a:t>Neirynck</a:t>
            </a:r>
            <a:r>
              <a:rPr lang="nl-BE" sz="1200" dirty="0">
                <a:solidFill>
                  <a:srgbClr val="1D8DB0"/>
                </a:solidFill>
              </a:rPr>
              <a:t>, F. Van </a:t>
            </a:r>
            <a:r>
              <a:rPr lang="nl-BE" sz="1200" dirty="0" err="1">
                <a:solidFill>
                  <a:srgbClr val="1D8DB0"/>
                </a:solidFill>
              </a:rPr>
              <a:t>Eecke</a:t>
            </a:r>
            <a:r>
              <a:rPr lang="nl-BE" sz="1200" dirty="0">
                <a:solidFill>
                  <a:srgbClr val="1D8DB0"/>
                </a:solidFill>
              </a:rPr>
              <a:t> &amp; R. Vrielynck</a:t>
            </a:r>
          </a:p>
        </p:txBody>
      </p:sp>
      <p:sp>
        <p:nvSpPr>
          <p:cNvPr id="11" name="Tekstvak 10">
            <a:extLst>
              <a:ext uri="{FF2B5EF4-FFF2-40B4-BE49-F238E27FC236}">
                <a16:creationId xmlns:a16="http://schemas.microsoft.com/office/drawing/2014/main" id="{02C83A39-3DA1-4516-B834-3C3D5F8552F0}"/>
              </a:ext>
            </a:extLst>
          </p:cNvPr>
          <p:cNvSpPr txBox="1"/>
          <p:nvPr/>
        </p:nvSpPr>
        <p:spPr>
          <a:xfrm>
            <a:off x="576000" y="6356412"/>
            <a:ext cx="10351364" cy="3154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450" dirty="0" err="1">
                <a:solidFill>
                  <a:schemeClr val="bg1"/>
                </a:solidFill>
              </a:rPr>
              <a:t>Introduction</a:t>
            </a:r>
            <a:r>
              <a:rPr lang="nl-BE" sz="1450" dirty="0">
                <a:solidFill>
                  <a:schemeClr val="bg1"/>
                </a:solidFill>
              </a:rPr>
              <a:t>	</a:t>
            </a:r>
            <a:r>
              <a:rPr lang="nl-BE" sz="1450" b="1" dirty="0">
                <a:solidFill>
                  <a:schemeClr val="bg1"/>
                </a:solidFill>
              </a:rPr>
              <a:t>	Framework</a:t>
            </a:r>
            <a:r>
              <a:rPr lang="nl-BE" sz="1450" dirty="0">
                <a:solidFill>
                  <a:schemeClr val="bg1"/>
                </a:solidFill>
              </a:rPr>
              <a:t>		</a:t>
            </a:r>
            <a:r>
              <a:rPr lang="nl-BE" sz="1450" dirty="0" err="1">
                <a:solidFill>
                  <a:schemeClr val="bg1"/>
                </a:solidFill>
              </a:rPr>
              <a:t>Techniques</a:t>
            </a:r>
            <a:r>
              <a:rPr lang="nl-BE" sz="1450" dirty="0">
                <a:solidFill>
                  <a:schemeClr val="bg1"/>
                </a:solidFill>
              </a:rPr>
              <a:t> &amp; </a:t>
            </a:r>
            <a:r>
              <a:rPr lang="nl-BE" sz="1450" dirty="0" err="1">
                <a:solidFill>
                  <a:schemeClr val="bg1"/>
                </a:solidFill>
              </a:rPr>
              <a:t>Results</a:t>
            </a:r>
            <a:r>
              <a:rPr lang="nl-BE" sz="1450" dirty="0">
                <a:solidFill>
                  <a:schemeClr val="bg1"/>
                </a:solidFill>
              </a:rPr>
              <a:t>			Summary</a:t>
            </a:r>
          </a:p>
        </p:txBody>
      </p:sp>
      <p:sp>
        <p:nvSpPr>
          <p:cNvPr id="2" name="Tekstvak 1">
            <a:extLst>
              <a:ext uri="{FF2B5EF4-FFF2-40B4-BE49-F238E27FC236}">
                <a16:creationId xmlns:a16="http://schemas.microsoft.com/office/drawing/2014/main" id="{D44F9BC9-EDC7-4B43-9C27-B00079502858}"/>
              </a:ext>
            </a:extLst>
          </p:cNvPr>
          <p:cNvSpPr txBox="1"/>
          <p:nvPr/>
        </p:nvSpPr>
        <p:spPr>
          <a:xfrm>
            <a:off x="0" y="5866389"/>
            <a:ext cx="1219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b="1" dirty="0">
                <a:cs typeface="Arial"/>
              </a:rPr>
              <a:t>Source:</a:t>
            </a:r>
            <a:endParaRPr lang="nl-BE" dirty="0"/>
          </a:p>
        </p:txBody>
      </p:sp>
      <p:sp>
        <p:nvSpPr>
          <p:cNvPr id="16" name="Rechthoek: afgeronde hoeken 15">
            <a:extLst>
              <a:ext uri="{FF2B5EF4-FFF2-40B4-BE49-F238E27FC236}">
                <a16:creationId xmlns:a16="http://schemas.microsoft.com/office/drawing/2014/main" id="{A24B775F-54DE-4B2D-970B-22B3F68080F3}"/>
              </a:ext>
            </a:extLst>
          </p:cNvPr>
          <p:cNvSpPr/>
          <p:nvPr/>
        </p:nvSpPr>
        <p:spPr>
          <a:xfrm>
            <a:off x="1219200" y="1439917"/>
            <a:ext cx="9753600" cy="4151586"/>
          </a:xfrm>
          <a:prstGeom prst="roundRect">
            <a:avLst/>
          </a:prstGeom>
          <a:solidFill>
            <a:schemeClr val="bg2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nl-BE" sz="2000" b="1" dirty="0">
              <a:solidFill>
                <a:srgbClr val="2F4D5D"/>
              </a:solidFill>
            </a:endParaRPr>
          </a:p>
          <a:p>
            <a:endParaRPr lang="nl-BE" sz="2000" b="1" dirty="0">
              <a:solidFill>
                <a:srgbClr val="2F4D5D"/>
              </a:solidFill>
            </a:endParaRPr>
          </a:p>
          <a:p>
            <a:endParaRPr lang="nl-BE" sz="2000" b="1" dirty="0">
              <a:solidFill>
                <a:srgbClr val="2F4D5D"/>
              </a:solidFill>
            </a:endParaRPr>
          </a:p>
          <a:p>
            <a:endParaRPr lang="nl-BE" sz="2000" b="1" dirty="0">
              <a:solidFill>
                <a:srgbClr val="2F4D5D"/>
              </a:solidFill>
            </a:endParaRPr>
          </a:p>
          <a:p>
            <a:endParaRPr lang="nl-BE" sz="2000" b="1" dirty="0">
              <a:solidFill>
                <a:srgbClr val="2F4D5D"/>
              </a:solidFill>
            </a:endParaRPr>
          </a:p>
          <a:p>
            <a:endParaRPr lang="nl-BE" sz="2000" b="1" dirty="0">
              <a:solidFill>
                <a:srgbClr val="2F4D5D"/>
              </a:solidFill>
            </a:endParaRPr>
          </a:p>
          <a:p>
            <a:endParaRPr lang="nl-BE" sz="2000" b="1" dirty="0">
              <a:solidFill>
                <a:srgbClr val="2F4D5D"/>
              </a:solidFill>
            </a:endParaRPr>
          </a:p>
          <a:p>
            <a:endParaRPr lang="nl-BE" sz="2000" b="1" dirty="0">
              <a:solidFill>
                <a:srgbClr val="2F4D5D"/>
              </a:solidFill>
            </a:endParaRPr>
          </a:p>
          <a:p>
            <a:endParaRPr lang="nl-BE" sz="2000" b="1" dirty="0">
              <a:solidFill>
                <a:srgbClr val="2F4D5D"/>
              </a:solidFill>
            </a:endParaRPr>
          </a:p>
          <a:p>
            <a:r>
              <a:rPr lang="nl-BE" sz="2000" b="1" dirty="0">
                <a:solidFill>
                  <a:srgbClr val="2F4D5D"/>
                </a:solidFill>
              </a:rPr>
              <a:t>Area 1: </a:t>
            </a:r>
            <a:r>
              <a:rPr lang="nl-BE" sz="2000" b="1" dirty="0" err="1">
                <a:solidFill>
                  <a:srgbClr val="2F4D5D"/>
                </a:solidFill>
              </a:rPr>
              <a:t>Nanoparticle</a:t>
            </a:r>
            <a:r>
              <a:rPr lang="nl-BE" sz="2000" b="1" dirty="0">
                <a:solidFill>
                  <a:srgbClr val="2F4D5D"/>
                </a:solidFill>
              </a:rPr>
              <a:t> </a:t>
            </a:r>
            <a:r>
              <a:rPr lang="nl-BE" sz="2000" b="1" dirty="0" err="1">
                <a:solidFill>
                  <a:srgbClr val="2F4D5D"/>
                </a:solidFill>
              </a:rPr>
              <a:t>characterization</a:t>
            </a:r>
            <a:endParaRPr lang="nl-BE" sz="2000" b="1" dirty="0">
              <a:solidFill>
                <a:srgbClr val="2F4D5D"/>
              </a:solidFill>
            </a:endParaRPr>
          </a:p>
          <a:p>
            <a:r>
              <a:rPr lang="nl-BE" sz="2000" dirty="0" err="1">
                <a:solidFill>
                  <a:srgbClr val="2F4D5D"/>
                </a:solidFill>
              </a:rPr>
              <a:t>Nanoparticles</a:t>
            </a:r>
            <a:r>
              <a:rPr lang="nl-BE" sz="2000" dirty="0">
                <a:solidFill>
                  <a:srgbClr val="2F4D5D"/>
                </a:solidFill>
              </a:rPr>
              <a:t> are first </a:t>
            </a:r>
            <a:r>
              <a:rPr lang="nl-BE" sz="2000" dirty="0" err="1">
                <a:solidFill>
                  <a:srgbClr val="2F4D5D"/>
                </a:solidFill>
              </a:rPr>
              <a:t>assessed</a:t>
            </a:r>
            <a:r>
              <a:rPr lang="nl-BE" sz="2000" dirty="0">
                <a:solidFill>
                  <a:srgbClr val="2F4D5D"/>
                </a:solidFill>
              </a:rPr>
              <a:t> in </a:t>
            </a:r>
            <a:r>
              <a:rPr lang="nl-BE" sz="2000" dirty="0" err="1">
                <a:solidFill>
                  <a:srgbClr val="2F4D5D"/>
                </a:solidFill>
              </a:rPr>
              <a:t>the</a:t>
            </a:r>
            <a:r>
              <a:rPr lang="nl-BE" sz="2000" dirty="0">
                <a:solidFill>
                  <a:srgbClr val="2F4D5D"/>
                </a:solidFill>
              </a:rPr>
              <a:t> as-</a:t>
            </a:r>
            <a:r>
              <a:rPr lang="nl-BE" sz="2000" dirty="0" err="1">
                <a:solidFill>
                  <a:srgbClr val="2F4D5D"/>
                </a:solidFill>
              </a:rPr>
              <a:t>synthesized</a:t>
            </a:r>
            <a:r>
              <a:rPr lang="nl-BE" sz="2000" dirty="0">
                <a:solidFill>
                  <a:srgbClr val="2F4D5D"/>
                </a:solidFill>
              </a:rPr>
              <a:t> form </a:t>
            </a:r>
            <a:r>
              <a:rPr lang="en-US" sz="2000" dirty="0">
                <a:solidFill>
                  <a:srgbClr val="2F4D5D"/>
                </a:solidFill>
              </a:rPr>
              <a:t>after dispersion in the appropriate aqueous media</a:t>
            </a:r>
            <a:r>
              <a:rPr lang="nl-BE" sz="2000" dirty="0">
                <a:solidFill>
                  <a:srgbClr val="2F4D5D"/>
                </a:solidFill>
              </a:rPr>
              <a:t>.</a:t>
            </a:r>
          </a:p>
          <a:p>
            <a:pPr algn="ctr"/>
            <a:r>
              <a:rPr lang="nl-BE" sz="2000" dirty="0">
                <a:solidFill>
                  <a:srgbClr val="2F4D5D"/>
                </a:solidFill>
              </a:rPr>
              <a:t> </a:t>
            </a:r>
          </a:p>
          <a:p>
            <a:r>
              <a:rPr lang="nl-BE" sz="2000" dirty="0" err="1">
                <a:solidFill>
                  <a:srgbClr val="2F4D5D"/>
                </a:solidFill>
              </a:rPr>
              <a:t>Determination</a:t>
            </a:r>
            <a:r>
              <a:rPr lang="nl-BE" sz="2000" dirty="0">
                <a:solidFill>
                  <a:srgbClr val="2F4D5D"/>
                </a:solidFill>
              </a:rPr>
              <a:t> of: </a:t>
            </a:r>
          </a:p>
          <a:p>
            <a:endParaRPr lang="nl-BE" sz="2000" dirty="0">
              <a:solidFill>
                <a:srgbClr val="2F4D5D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nl-BE" sz="2000" dirty="0" err="1">
                <a:solidFill>
                  <a:srgbClr val="2F4D5D"/>
                </a:solidFill>
              </a:rPr>
              <a:t>Concentration</a:t>
            </a:r>
            <a:endParaRPr lang="nl-BE" sz="2000" dirty="0">
              <a:solidFill>
                <a:srgbClr val="2F4D5D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nl-BE" sz="2000" dirty="0" err="1">
                <a:solidFill>
                  <a:srgbClr val="2F4D5D"/>
                </a:solidFill>
              </a:rPr>
              <a:t>Composition</a:t>
            </a:r>
            <a:r>
              <a:rPr lang="nl-BE" sz="2000" dirty="0">
                <a:solidFill>
                  <a:srgbClr val="2F4D5D"/>
                </a:solidFill>
              </a:rPr>
              <a:t> 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nl-BE" sz="2000" dirty="0" err="1">
                <a:solidFill>
                  <a:srgbClr val="2F4D5D"/>
                </a:solidFill>
              </a:rPr>
              <a:t>Size</a:t>
            </a:r>
            <a:r>
              <a:rPr lang="nl-BE" sz="2000" dirty="0">
                <a:solidFill>
                  <a:srgbClr val="2F4D5D"/>
                </a:solidFill>
              </a:rPr>
              <a:t>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nl-BE" sz="2000" dirty="0">
                <a:solidFill>
                  <a:srgbClr val="2F4D5D"/>
                </a:solidFill>
              </a:rPr>
              <a:t>Surface area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nl-BE" sz="2000" dirty="0" err="1">
                <a:solidFill>
                  <a:srgbClr val="2F4D5D"/>
                </a:solidFill>
              </a:rPr>
              <a:t>Morphology</a:t>
            </a:r>
            <a:endParaRPr lang="nl-BE" sz="2000" dirty="0">
              <a:solidFill>
                <a:srgbClr val="2F4D5D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nl-BE" sz="2000" dirty="0">
                <a:solidFill>
                  <a:srgbClr val="2F4D5D"/>
                </a:solidFill>
              </a:rPr>
              <a:t>charge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nl-BE" sz="2000" dirty="0">
              <a:solidFill>
                <a:srgbClr val="2F4D5D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nl-BE" sz="2000" dirty="0">
              <a:solidFill>
                <a:srgbClr val="2F4D5D"/>
              </a:solidFill>
            </a:endParaRPr>
          </a:p>
          <a:p>
            <a:pPr algn="ctr"/>
            <a:endParaRPr lang="nl-BE" sz="2000" dirty="0">
              <a:solidFill>
                <a:srgbClr val="2F4D5D"/>
              </a:solidFill>
            </a:endParaRPr>
          </a:p>
          <a:p>
            <a:pPr algn="ctr"/>
            <a:endParaRPr lang="nl-BE" sz="2000" dirty="0">
              <a:solidFill>
                <a:srgbClr val="2F4D5D"/>
              </a:solidFill>
            </a:endParaRPr>
          </a:p>
          <a:p>
            <a:pPr algn="ctr"/>
            <a:endParaRPr lang="nl-BE" sz="2000" dirty="0">
              <a:solidFill>
                <a:srgbClr val="2F4D5D"/>
              </a:solidFill>
            </a:endParaRPr>
          </a:p>
          <a:p>
            <a:pPr algn="ctr"/>
            <a:endParaRPr lang="nl-BE" sz="2000" dirty="0">
              <a:solidFill>
                <a:srgbClr val="2F4D5D"/>
              </a:solidFill>
            </a:endParaRPr>
          </a:p>
          <a:p>
            <a:pPr algn="ctr"/>
            <a:endParaRPr lang="nl-BE" sz="2000" dirty="0">
              <a:solidFill>
                <a:srgbClr val="2F4D5D"/>
              </a:solidFill>
            </a:endParaRPr>
          </a:p>
          <a:p>
            <a:pPr algn="ctr"/>
            <a:endParaRPr lang="nl-BE" sz="2000" dirty="0">
              <a:solidFill>
                <a:srgbClr val="2F4D5D"/>
              </a:solidFill>
            </a:endParaRPr>
          </a:p>
          <a:p>
            <a:pPr algn="ctr"/>
            <a:endParaRPr lang="nl-BE" sz="2000" dirty="0">
              <a:solidFill>
                <a:srgbClr val="2F4D5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1923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dianummer 23">
            <a:extLst>
              <a:ext uri="{FF2B5EF4-FFF2-40B4-BE49-F238E27FC236}">
                <a16:creationId xmlns:a16="http://schemas.microsoft.com/office/drawing/2014/main" id="{E7BA9955-551E-4B72-9196-84FDFE874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4000" y="-126730"/>
            <a:ext cx="648000" cy="648000"/>
          </a:xfrm>
        </p:spPr>
        <p:txBody>
          <a:bodyPr/>
          <a:lstStyle/>
          <a:p>
            <a:fld id="{CF179DAE-D0A6-40C3-B8BC-6A97C268D03A}" type="slidenum">
              <a:rPr lang="nl-NL" sz="1200" smtClean="0">
                <a:solidFill>
                  <a:srgbClr val="1D8DB0"/>
                </a:solidFill>
              </a:rPr>
              <a:pPr/>
              <a:t>24</a:t>
            </a:fld>
            <a:r>
              <a:rPr lang="nl-NL" sz="1200" dirty="0">
                <a:solidFill>
                  <a:srgbClr val="1D8DB0"/>
                </a:solidFill>
              </a:rPr>
              <a:t>/51</a:t>
            </a:r>
          </a:p>
        </p:txBody>
      </p:sp>
      <p:sp>
        <p:nvSpPr>
          <p:cNvPr id="9" name="Titel 4">
            <a:extLst>
              <a:ext uri="{FF2B5EF4-FFF2-40B4-BE49-F238E27FC236}">
                <a16:creationId xmlns:a16="http://schemas.microsoft.com/office/drawing/2014/main" id="{32C054A8-9043-41C9-BA29-6C11E3B87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263" y="336550"/>
            <a:ext cx="11041062" cy="1152525"/>
          </a:xfrm>
        </p:spPr>
        <p:txBody>
          <a:bodyPr/>
          <a:lstStyle/>
          <a:p>
            <a:r>
              <a:rPr lang="en-US" dirty="0"/>
              <a:t>Areas studied for nanotoxicity </a:t>
            </a:r>
            <a:endParaRPr lang="nl-BE" dirty="0"/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F9AF6A87-507F-4E2E-8A2A-840080D13776}"/>
              </a:ext>
            </a:extLst>
          </p:cNvPr>
          <p:cNvSpPr txBox="1"/>
          <p:nvPr/>
        </p:nvSpPr>
        <p:spPr>
          <a:xfrm>
            <a:off x="159798" y="58771"/>
            <a:ext cx="58326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200" dirty="0">
                <a:solidFill>
                  <a:srgbClr val="1D8DB0"/>
                </a:solidFill>
              </a:rPr>
              <a:t>J. </a:t>
            </a:r>
            <a:r>
              <a:rPr lang="nl-BE" sz="1200" dirty="0" err="1">
                <a:solidFill>
                  <a:srgbClr val="1D8DB0"/>
                </a:solidFill>
              </a:rPr>
              <a:t>Neirynck</a:t>
            </a:r>
            <a:r>
              <a:rPr lang="nl-BE" sz="1200" dirty="0">
                <a:solidFill>
                  <a:srgbClr val="1D8DB0"/>
                </a:solidFill>
              </a:rPr>
              <a:t>, F. Van </a:t>
            </a:r>
            <a:r>
              <a:rPr lang="nl-BE" sz="1200" dirty="0" err="1">
                <a:solidFill>
                  <a:srgbClr val="1D8DB0"/>
                </a:solidFill>
              </a:rPr>
              <a:t>Eecke</a:t>
            </a:r>
            <a:r>
              <a:rPr lang="nl-BE" sz="1200" dirty="0">
                <a:solidFill>
                  <a:srgbClr val="1D8DB0"/>
                </a:solidFill>
              </a:rPr>
              <a:t> &amp; R. Vrielynck</a:t>
            </a:r>
          </a:p>
        </p:txBody>
      </p:sp>
      <p:sp>
        <p:nvSpPr>
          <p:cNvPr id="11" name="Tekstvak 10">
            <a:extLst>
              <a:ext uri="{FF2B5EF4-FFF2-40B4-BE49-F238E27FC236}">
                <a16:creationId xmlns:a16="http://schemas.microsoft.com/office/drawing/2014/main" id="{02C83A39-3DA1-4516-B834-3C3D5F8552F0}"/>
              </a:ext>
            </a:extLst>
          </p:cNvPr>
          <p:cNvSpPr txBox="1"/>
          <p:nvPr/>
        </p:nvSpPr>
        <p:spPr>
          <a:xfrm>
            <a:off x="576000" y="6356412"/>
            <a:ext cx="10351364" cy="3154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450" dirty="0" err="1">
                <a:solidFill>
                  <a:schemeClr val="bg1"/>
                </a:solidFill>
              </a:rPr>
              <a:t>Introduction</a:t>
            </a:r>
            <a:r>
              <a:rPr lang="nl-BE" sz="1450" dirty="0">
                <a:solidFill>
                  <a:schemeClr val="bg1"/>
                </a:solidFill>
              </a:rPr>
              <a:t>	</a:t>
            </a:r>
            <a:r>
              <a:rPr lang="nl-BE" sz="1450" b="1" dirty="0">
                <a:solidFill>
                  <a:schemeClr val="bg1"/>
                </a:solidFill>
              </a:rPr>
              <a:t>	Framework</a:t>
            </a:r>
            <a:r>
              <a:rPr lang="nl-BE" sz="1450" dirty="0">
                <a:solidFill>
                  <a:schemeClr val="bg1"/>
                </a:solidFill>
              </a:rPr>
              <a:t>		</a:t>
            </a:r>
            <a:r>
              <a:rPr lang="nl-BE" sz="1450" dirty="0" err="1">
                <a:solidFill>
                  <a:schemeClr val="bg1"/>
                </a:solidFill>
              </a:rPr>
              <a:t>Techniques</a:t>
            </a:r>
            <a:r>
              <a:rPr lang="nl-BE" sz="1450" dirty="0">
                <a:solidFill>
                  <a:schemeClr val="bg1"/>
                </a:solidFill>
              </a:rPr>
              <a:t> &amp; </a:t>
            </a:r>
            <a:r>
              <a:rPr lang="nl-BE" sz="1450" dirty="0" err="1">
                <a:solidFill>
                  <a:schemeClr val="bg1"/>
                </a:solidFill>
              </a:rPr>
              <a:t>Results</a:t>
            </a:r>
            <a:r>
              <a:rPr lang="nl-BE" sz="1450" dirty="0">
                <a:solidFill>
                  <a:schemeClr val="bg1"/>
                </a:solidFill>
              </a:rPr>
              <a:t>			Summary</a:t>
            </a:r>
          </a:p>
        </p:txBody>
      </p:sp>
      <p:sp>
        <p:nvSpPr>
          <p:cNvPr id="2" name="Tekstvak 1">
            <a:extLst>
              <a:ext uri="{FF2B5EF4-FFF2-40B4-BE49-F238E27FC236}">
                <a16:creationId xmlns:a16="http://schemas.microsoft.com/office/drawing/2014/main" id="{D44F9BC9-EDC7-4B43-9C27-B00079502858}"/>
              </a:ext>
            </a:extLst>
          </p:cNvPr>
          <p:cNvSpPr txBox="1"/>
          <p:nvPr/>
        </p:nvSpPr>
        <p:spPr>
          <a:xfrm>
            <a:off x="0" y="5866389"/>
            <a:ext cx="1219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b="1" dirty="0">
                <a:cs typeface="Arial"/>
              </a:rPr>
              <a:t>Source:</a:t>
            </a:r>
            <a:endParaRPr lang="nl-BE" dirty="0"/>
          </a:p>
        </p:txBody>
      </p:sp>
      <p:sp>
        <p:nvSpPr>
          <p:cNvPr id="8" name="Rechthoek: afgeronde hoeken 7">
            <a:extLst>
              <a:ext uri="{FF2B5EF4-FFF2-40B4-BE49-F238E27FC236}">
                <a16:creationId xmlns:a16="http://schemas.microsoft.com/office/drawing/2014/main" id="{E870BCE7-31F7-4EE1-939C-3A751854695D}"/>
              </a:ext>
            </a:extLst>
          </p:cNvPr>
          <p:cNvSpPr/>
          <p:nvPr/>
        </p:nvSpPr>
        <p:spPr>
          <a:xfrm>
            <a:off x="945932" y="1618593"/>
            <a:ext cx="10047890" cy="4382814"/>
          </a:xfrm>
          <a:prstGeom prst="roundRect">
            <a:avLst/>
          </a:prstGeom>
          <a:solidFill>
            <a:schemeClr val="bg2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nl-BE" sz="2000" b="1" dirty="0">
              <a:solidFill>
                <a:srgbClr val="2F4D5D"/>
              </a:solidFill>
            </a:endParaRPr>
          </a:p>
          <a:p>
            <a:endParaRPr lang="nl-BE" sz="2000" b="1" dirty="0">
              <a:solidFill>
                <a:srgbClr val="2F4D5D"/>
              </a:solidFill>
            </a:endParaRPr>
          </a:p>
          <a:p>
            <a:endParaRPr lang="nl-BE" sz="2000" b="1" dirty="0">
              <a:solidFill>
                <a:srgbClr val="2F4D5D"/>
              </a:solidFill>
            </a:endParaRPr>
          </a:p>
          <a:p>
            <a:endParaRPr lang="nl-BE" sz="2000" b="1" dirty="0">
              <a:solidFill>
                <a:srgbClr val="2F4D5D"/>
              </a:solidFill>
            </a:endParaRPr>
          </a:p>
          <a:p>
            <a:endParaRPr lang="nl-BE" sz="2000" b="1" dirty="0">
              <a:solidFill>
                <a:srgbClr val="2F4D5D"/>
              </a:solidFill>
            </a:endParaRPr>
          </a:p>
          <a:p>
            <a:endParaRPr lang="nl-BE" sz="2000" b="1" dirty="0">
              <a:solidFill>
                <a:srgbClr val="2F4D5D"/>
              </a:solidFill>
            </a:endParaRPr>
          </a:p>
          <a:p>
            <a:r>
              <a:rPr lang="nl-BE" sz="2000" b="1" dirty="0">
                <a:solidFill>
                  <a:srgbClr val="2F4D5D"/>
                </a:solidFill>
              </a:rPr>
              <a:t>Area 2: In Vitro </a:t>
            </a:r>
            <a:r>
              <a:rPr lang="nl-BE" sz="2000" b="1" dirty="0" err="1">
                <a:solidFill>
                  <a:srgbClr val="2F4D5D"/>
                </a:solidFill>
              </a:rPr>
              <a:t>toxicity</a:t>
            </a:r>
            <a:endParaRPr lang="nl-BE" sz="2000" b="1" dirty="0">
              <a:solidFill>
                <a:srgbClr val="2F4D5D"/>
              </a:solidFill>
            </a:endParaRPr>
          </a:p>
          <a:p>
            <a:r>
              <a:rPr lang="nl-BE" sz="2000" dirty="0" err="1">
                <a:solidFill>
                  <a:srgbClr val="2F4D5D"/>
                </a:solidFill>
              </a:rPr>
              <a:t>Study</a:t>
            </a:r>
            <a:r>
              <a:rPr lang="nl-BE" sz="2000" dirty="0">
                <a:solidFill>
                  <a:srgbClr val="2F4D5D"/>
                </a:solidFill>
              </a:rPr>
              <a:t> </a:t>
            </a:r>
            <a:r>
              <a:rPr lang="nl-BE" sz="2000" dirty="0" err="1">
                <a:solidFill>
                  <a:srgbClr val="2F4D5D"/>
                </a:solidFill>
              </a:rPr>
              <a:t>influence</a:t>
            </a:r>
            <a:r>
              <a:rPr lang="nl-BE" sz="2000" dirty="0">
                <a:solidFill>
                  <a:srgbClr val="2F4D5D"/>
                </a:solidFill>
              </a:rPr>
              <a:t> on </a:t>
            </a:r>
            <a:r>
              <a:rPr lang="nl-BE" sz="2000" dirty="0" err="1">
                <a:solidFill>
                  <a:srgbClr val="2F4D5D"/>
                </a:solidFill>
              </a:rPr>
              <a:t>subcellular</a:t>
            </a:r>
            <a:r>
              <a:rPr lang="nl-BE" sz="2000" dirty="0">
                <a:solidFill>
                  <a:srgbClr val="2F4D5D"/>
                </a:solidFill>
              </a:rPr>
              <a:t>, </a:t>
            </a:r>
            <a:r>
              <a:rPr lang="nl-BE" sz="2000" dirty="0" err="1">
                <a:solidFill>
                  <a:srgbClr val="2F4D5D"/>
                </a:solidFill>
              </a:rPr>
              <a:t>cellular</a:t>
            </a:r>
            <a:r>
              <a:rPr lang="nl-BE" sz="2000" dirty="0">
                <a:solidFill>
                  <a:srgbClr val="2F4D5D"/>
                </a:solidFill>
              </a:rPr>
              <a:t> </a:t>
            </a:r>
            <a:r>
              <a:rPr lang="nl-BE" sz="2000" dirty="0" err="1">
                <a:solidFill>
                  <a:srgbClr val="2F4D5D"/>
                </a:solidFill>
              </a:rPr>
              <a:t>and</a:t>
            </a:r>
            <a:r>
              <a:rPr lang="nl-BE" sz="2000" dirty="0">
                <a:solidFill>
                  <a:srgbClr val="2F4D5D"/>
                </a:solidFill>
              </a:rPr>
              <a:t> </a:t>
            </a:r>
            <a:r>
              <a:rPr lang="nl-BE" sz="2000" dirty="0" err="1">
                <a:solidFill>
                  <a:srgbClr val="2F4D5D"/>
                </a:solidFill>
              </a:rPr>
              <a:t>whole</a:t>
            </a:r>
            <a:r>
              <a:rPr lang="nl-BE" sz="2000" dirty="0">
                <a:solidFill>
                  <a:srgbClr val="2F4D5D"/>
                </a:solidFill>
              </a:rPr>
              <a:t> tissue. </a:t>
            </a:r>
          </a:p>
          <a:p>
            <a:r>
              <a:rPr lang="nl-BE" sz="2000" dirty="0" err="1">
                <a:solidFill>
                  <a:srgbClr val="2F4D5D"/>
                </a:solidFill>
              </a:rPr>
              <a:t>Determination</a:t>
            </a:r>
            <a:r>
              <a:rPr lang="nl-BE" sz="2000" dirty="0">
                <a:solidFill>
                  <a:srgbClr val="2F4D5D"/>
                </a:solidFill>
              </a:rPr>
              <a:t> of: </a:t>
            </a:r>
          </a:p>
          <a:p>
            <a:endParaRPr lang="nl-BE" sz="2000" dirty="0">
              <a:solidFill>
                <a:srgbClr val="2F4D5D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nl-BE" sz="2000" dirty="0">
                <a:solidFill>
                  <a:srgbClr val="2F4D5D"/>
                </a:solidFill>
              </a:rPr>
              <a:t>A </a:t>
            </a:r>
            <a:r>
              <a:rPr lang="nl-BE" sz="2000" dirty="0" err="1">
                <a:solidFill>
                  <a:srgbClr val="2F4D5D"/>
                </a:solidFill>
              </a:rPr>
              <a:t>relatively</a:t>
            </a:r>
            <a:r>
              <a:rPr lang="nl-BE" sz="2000" dirty="0">
                <a:solidFill>
                  <a:srgbClr val="2F4D5D"/>
                </a:solidFill>
              </a:rPr>
              <a:t> </a:t>
            </a:r>
            <a:r>
              <a:rPr lang="nl-BE" sz="2000" b="1" dirty="0" err="1">
                <a:solidFill>
                  <a:srgbClr val="2F4D5D"/>
                </a:solidFill>
              </a:rPr>
              <a:t>simple</a:t>
            </a:r>
            <a:r>
              <a:rPr lang="nl-BE" sz="2000" b="1" dirty="0">
                <a:solidFill>
                  <a:srgbClr val="2F4D5D"/>
                </a:solidFill>
              </a:rPr>
              <a:t> model </a:t>
            </a:r>
            <a:r>
              <a:rPr lang="nl-BE" sz="2000" dirty="0" err="1">
                <a:solidFill>
                  <a:srgbClr val="2F4D5D"/>
                </a:solidFill>
              </a:rPr>
              <a:t>that</a:t>
            </a:r>
            <a:r>
              <a:rPr lang="nl-BE" sz="2000" dirty="0">
                <a:solidFill>
                  <a:srgbClr val="2F4D5D"/>
                </a:solidFill>
              </a:rPr>
              <a:t> </a:t>
            </a:r>
            <a:r>
              <a:rPr lang="nl-BE" sz="2000" dirty="0" err="1">
                <a:solidFill>
                  <a:srgbClr val="2F4D5D"/>
                </a:solidFill>
              </a:rPr>
              <a:t>reveals</a:t>
            </a:r>
            <a:r>
              <a:rPr lang="nl-BE" sz="2000" dirty="0">
                <a:solidFill>
                  <a:srgbClr val="2F4D5D"/>
                </a:solidFill>
              </a:rPr>
              <a:t> a </a:t>
            </a:r>
            <a:r>
              <a:rPr lang="nl-BE" sz="2000" dirty="0" err="1">
                <a:solidFill>
                  <a:srgbClr val="2F4D5D"/>
                </a:solidFill>
              </a:rPr>
              <a:t>general</a:t>
            </a:r>
            <a:r>
              <a:rPr lang="nl-BE" sz="2000" dirty="0">
                <a:solidFill>
                  <a:srgbClr val="2F4D5D"/>
                </a:solidFill>
              </a:rPr>
              <a:t> </a:t>
            </a:r>
            <a:r>
              <a:rPr lang="nl-BE" sz="2000" dirty="0" err="1">
                <a:solidFill>
                  <a:srgbClr val="2F4D5D"/>
                </a:solidFill>
              </a:rPr>
              <a:t>mechanism</a:t>
            </a:r>
            <a:r>
              <a:rPr lang="nl-BE" sz="2000" dirty="0">
                <a:solidFill>
                  <a:srgbClr val="2F4D5D"/>
                </a:solidFill>
              </a:rPr>
              <a:t> of </a:t>
            </a:r>
            <a:r>
              <a:rPr lang="nl-BE" sz="2000" dirty="0" err="1">
                <a:solidFill>
                  <a:srgbClr val="2F4D5D"/>
                </a:solidFill>
              </a:rPr>
              <a:t>toxicity</a:t>
            </a:r>
            <a:r>
              <a:rPr lang="nl-BE" sz="2000" dirty="0">
                <a:solidFill>
                  <a:srgbClr val="2F4D5D"/>
                </a:solidFill>
              </a:rPr>
              <a:t> </a:t>
            </a:r>
            <a:r>
              <a:rPr lang="nl-BE" sz="2000" dirty="0" err="1">
                <a:solidFill>
                  <a:srgbClr val="2F4D5D"/>
                </a:solidFill>
              </a:rPr>
              <a:t>can</a:t>
            </a:r>
            <a:r>
              <a:rPr lang="nl-BE" sz="2000" dirty="0">
                <a:solidFill>
                  <a:srgbClr val="2F4D5D"/>
                </a:solidFill>
              </a:rPr>
              <a:t> </a:t>
            </a:r>
            <a:r>
              <a:rPr lang="nl-BE" sz="2000" dirty="0" err="1">
                <a:solidFill>
                  <a:srgbClr val="2F4D5D"/>
                </a:solidFill>
              </a:rPr>
              <a:t>be</a:t>
            </a:r>
            <a:r>
              <a:rPr lang="nl-BE" sz="2000" dirty="0">
                <a:solidFill>
                  <a:srgbClr val="2F4D5D"/>
                </a:solidFill>
              </a:rPr>
              <a:t> a basis </a:t>
            </a:r>
            <a:r>
              <a:rPr lang="nl-BE" sz="2000" dirty="0" err="1">
                <a:solidFill>
                  <a:srgbClr val="2F4D5D"/>
                </a:solidFill>
              </a:rPr>
              <a:t>for</a:t>
            </a:r>
            <a:r>
              <a:rPr lang="nl-BE" sz="2000" dirty="0">
                <a:solidFill>
                  <a:srgbClr val="2F4D5D"/>
                </a:solidFill>
              </a:rPr>
              <a:t> </a:t>
            </a:r>
            <a:r>
              <a:rPr lang="nl-BE" sz="2000" dirty="0" err="1">
                <a:solidFill>
                  <a:srgbClr val="2F4D5D"/>
                </a:solidFill>
              </a:rPr>
              <a:t>further</a:t>
            </a:r>
            <a:r>
              <a:rPr lang="nl-BE" sz="2000" dirty="0">
                <a:solidFill>
                  <a:srgbClr val="2F4D5D"/>
                </a:solidFill>
              </a:rPr>
              <a:t> assessment.</a:t>
            </a:r>
          </a:p>
          <a:p>
            <a:endParaRPr lang="nl-BE" sz="2000" dirty="0">
              <a:solidFill>
                <a:srgbClr val="2F4D5D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nl-BE" sz="2000" dirty="0">
                <a:solidFill>
                  <a:srgbClr val="2F4D5D"/>
                </a:solidFill>
              </a:rPr>
              <a:t>“</a:t>
            </a:r>
            <a:r>
              <a:rPr lang="nl-BE" sz="2000" b="1" dirty="0" err="1">
                <a:solidFill>
                  <a:srgbClr val="2F4D5D"/>
                </a:solidFill>
              </a:rPr>
              <a:t>elementary</a:t>
            </a:r>
            <a:r>
              <a:rPr lang="nl-BE" sz="2000" b="1" dirty="0">
                <a:solidFill>
                  <a:srgbClr val="2F4D5D"/>
                </a:solidFill>
              </a:rPr>
              <a:t> </a:t>
            </a:r>
            <a:r>
              <a:rPr lang="nl-BE" sz="2000" b="1" dirty="0" err="1">
                <a:solidFill>
                  <a:srgbClr val="2F4D5D"/>
                </a:solidFill>
              </a:rPr>
              <a:t>toxicity</a:t>
            </a:r>
            <a:r>
              <a:rPr lang="nl-BE" sz="2000" dirty="0">
                <a:solidFill>
                  <a:srgbClr val="2F4D5D"/>
                </a:solidFill>
              </a:rPr>
              <a:t>”: </a:t>
            </a:r>
            <a:r>
              <a:rPr lang="nl-BE" sz="2000" dirty="0" err="1">
                <a:solidFill>
                  <a:srgbClr val="2F4D5D"/>
                </a:solidFill>
              </a:rPr>
              <a:t>the</a:t>
            </a:r>
            <a:r>
              <a:rPr lang="nl-BE" sz="2000" dirty="0">
                <a:solidFill>
                  <a:srgbClr val="2F4D5D"/>
                </a:solidFill>
              </a:rPr>
              <a:t> </a:t>
            </a:r>
            <a:r>
              <a:rPr lang="nl-BE" sz="2000" dirty="0" err="1">
                <a:solidFill>
                  <a:srgbClr val="2F4D5D"/>
                </a:solidFill>
              </a:rPr>
              <a:t>ability</a:t>
            </a:r>
            <a:r>
              <a:rPr lang="nl-BE" sz="2000" dirty="0">
                <a:solidFill>
                  <a:srgbClr val="2F4D5D"/>
                </a:solidFill>
              </a:rPr>
              <a:t> of a compound </a:t>
            </a:r>
            <a:r>
              <a:rPr lang="nl-BE" sz="2000" dirty="0" err="1">
                <a:solidFill>
                  <a:srgbClr val="2F4D5D"/>
                </a:solidFill>
              </a:rPr>
              <a:t>to</a:t>
            </a:r>
            <a:r>
              <a:rPr lang="nl-BE" sz="2000" dirty="0">
                <a:solidFill>
                  <a:srgbClr val="2F4D5D"/>
                </a:solidFill>
              </a:rPr>
              <a:t> </a:t>
            </a:r>
            <a:r>
              <a:rPr lang="nl-BE" sz="2000" dirty="0" err="1">
                <a:solidFill>
                  <a:srgbClr val="2F4D5D"/>
                </a:solidFill>
              </a:rPr>
              <a:t>cause</a:t>
            </a:r>
            <a:r>
              <a:rPr lang="nl-BE" sz="2000" dirty="0">
                <a:solidFill>
                  <a:srgbClr val="2F4D5D"/>
                </a:solidFill>
              </a:rPr>
              <a:t> </a:t>
            </a:r>
            <a:r>
              <a:rPr lang="nl-BE" sz="2000" dirty="0" err="1">
                <a:solidFill>
                  <a:srgbClr val="2F4D5D"/>
                </a:solidFill>
              </a:rPr>
              <a:t>death</a:t>
            </a:r>
            <a:r>
              <a:rPr lang="nl-BE" sz="2000" dirty="0">
                <a:solidFill>
                  <a:srgbClr val="2F4D5D"/>
                </a:solidFill>
              </a:rPr>
              <a:t> as a </a:t>
            </a:r>
            <a:r>
              <a:rPr lang="nl-BE" sz="2000" dirty="0" err="1">
                <a:solidFill>
                  <a:srgbClr val="2F4D5D"/>
                </a:solidFill>
              </a:rPr>
              <a:t>consequence</a:t>
            </a:r>
            <a:r>
              <a:rPr lang="nl-BE" sz="2000" dirty="0">
                <a:solidFill>
                  <a:srgbClr val="2F4D5D"/>
                </a:solidFill>
              </a:rPr>
              <a:t> of </a:t>
            </a:r>
            <a:r>
              <a:rPr lang="nl-BE" sz="2000" dirty="0" err="1">
                <a:solidFill>
                  <a:srgbClr val="2F4D5D"/>
                </a:solidFill>
              </a:rPr>
              <a:t>damage</a:t>
            </a:r>
            <a:r>
              <a:rPr lang="nl-BE" sz="2000" dirty="0">
                <a:solidFill>
                  <a:srgbClr val="2F4D5D"/>
                </a:solidFill>
              </a:rPr>
              <a:t> </a:t>
            </a:r>
            <a:r>
              <a:rPr lang="nl-BE" sz="2000" dirty="0" err="1">
                <a:solidFill>
                  <a:srgbClr val="2F4D5D"/>
                </a:solidFill>
              </a:rPr>
              <a:t>to</a:t>
            </a:r>
            <a:r>
              <a:rPr lang="nl-BE" sz="2000" dirty="0">
                <a:solidFill>
                  <a:srgbClr val="2F4D5D"/>
                </a:solidFill>
              </a:rPr>
              <a:t> basic </a:t>
            </a:r>
            <a:r>
              <a:rPr lang="nl-BE" sz="2000" dirty="0" err="1">
                <a:solidFill>
                  <a:srgbClr val="2F4D5D"/>
                </a:solidFill>
              </a:rPr>
              <a:t>cellular</a:t>
            </a:r>
            <a:r>
              <a:rPr lang="nl-BE" sz="2000" dirty="0">
                <a:solidFill>
                  <a:srgbClr val="2F4D5D"/>
                </a:solidFill>
              </a:rPr>
              <a:t> </a:t>
            </a:r>
            <a:r>
              <a:rPr lang="nl-BE" sz="2000" dirty="0" err="1">
                <a:solidFill>
                  <a:srgbClr val="2F4D5D"/>
                </a:solidFill>
              </a:rPr>
              <a:t>functions</a:t>
            </a:r>
            <a:r>
              <a:rPr lang="nl-BE" sz="2000" dirty="0">
                <a:solidFill>
                  <a:srgbClr val="2F4D5D"/>
                </a:solidFill>
              </a:rPr>
              <a:t>. </a:t>
            </a:r>
          </a:p>
          <a:p>
            <a:endParaRPr lang="nl-BE" sz="2000" dirty="0">
              <a:solidFill>
                <a:srgbClr val="2F4D5D"/>
              </a:solidFill>
            </a:endParaRPr>
          </a:p>
          <a:p>
            <a:pPr algn="ctr"/>
            <a:r>
              <a:rPr lang="nl-BE" sz="2000" b="1" dirty="0" err="1">
                <a:solidFill>
                  <a:srgbClr val="2F4D5D"/>
                </a:solidFill>
              </a:rPr>
              <a:t>Experimental</a:t>
            </a:r>
            <a:r>
              <a:rPr lang="nl-BE" sz="2000" b="1" dirty="0">
                <a:solidFill>
                  <a:srgbClr val="2F4D5D"/>
                </a:solidFill>
              </a:rPr>
              <a:t> </a:t>
            </a:r>
            <a:r>
              <a:rPr lang="nl-BE" sz="2000" b="1" dirty="0" err="1">
                <a:solidFill>
                  <a:srgbClr val="2F4D5D"/>
                </a:solidFill>
              </a:rPr>
              <a:t>observation</a:t>
            </a:r>
            <a:r>
              <a:rPr lang="nl-BE" sz="2000" b="1" dirty="0">
                <a:solidFill>
                  <a:srgbClr val="2F4D5D"/>
                </a:solidFill>
              </a:rPr>
              <a:t>: </a:t>
            </a:r>
          </a:p>
          <a:p>
            <a:pPr algn="ctr"/>
            <a:r>
              <a:rPr lang="en-US" sz="2000" dirty="0">
                <a:solidFill>
                  <a:srgbClr val="2F4D5D"/>
                </a:solidFill>
              </a:rPr>
              <a:t>“The data obtained from basal toxicity studies have been found to be in good correlation with acute toxicity in animals and humans”</a:t>
            </a:r>
            <a:endParaRPr lang="nl-BE" sz="2000" dirty="0">
              <a:solidFill>
                <a:srgbClr val="2F4D5D"/>
              </a:solidFill>
            </a:endParaRPr>
          </a:p>
          <a:p>
            <a:pPr algn="ctr"/>
            <a:endParaRPr lang="nl-BE" sz="2000" dirty="0">
              <a:solidFill>
                <a:srgbClr val="2F4D5D"/>
              </a:solidFill>
            </a:endParaRPr>
          </a:p>
          <a:p>
            <a:pPr algn="ctr"/>
            <a:endParaRPr lang="nl-BE" sz="2000" dirty="0">
              <a:solidFill>
                <a:srgbClr val="2F4D5D"/>
              </a:solidFill>
            </a:endParaRPr>
          </a:p>
          <a:p>
            <a:pPr algn="ctr"/>
            <a:endParaRPr lang="nl-BE" sz="2000" dirty="0">
              <a:solidFill>
                <a:srgbClr val="2F4D5D"/>
              </a:solidFill>
            </a:endParaRPr>
          </a:p>
          <a:p>
            <a:pPr algn="ctr"/>
            <a:endParaRPr lang="nl-BE" sz="2000" dirty="0">
              <a:solidFill>
                <a:srgbClr val="2F4D5D"/>
              </a:solidFill>
            </a:endParaRPr>
          </a:p>
          <a:p>
            <a:pPr algn="ctr"/>
            <a:endParaRPr lang="nl-BE" sz="2000" dirty="0">
              <a:solidFill>
                <a:srgbClr val="2F4D5D"/>
              </a:solidFill>
            </a:endParaRPr>
          </a:p>
          <a:p>
            <a:pPr algn="ctr"/>
            <a:endParaRPr lang="nl-BE" sz="2000" dirty="0">
              <a:solidFill>
                <a:srgbClr val="2F4D5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0420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dianummer 23">
            <a:extLst>
              <a:ext uri="{FF2B5EF4-FFF2-40B4-BE49-F238E27FC236}">
                <a16:creationId xmlns:a16="http://schemas.microsoft.com/office/drawing/2014/main" id="{E7BA9955-551E-4B72-9196-84FDFE874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4000" y="-126730"/>
            <a:ext cx="648000" cy="648000"/>
          </a:xfrm>
        </p:spPr>
        <p:txBody>
          <a:bodyPr/>
          <a:lstStyle/>
          <a:p>
            <a:fld id="{CF179DAE-D0A6-40C3-B8BC-6A97C268D03A}" type="slidenum">
              <a:rPr lang="nl-NL" sz="1200" smtClean="0">
                <a:solidFill>
                  <a:srgbClr val="1D8DB0"/>
                </a:solidFill>
              </a:rPr>
              <a:pPr/>
              <a:t>25</a:t>
            </a:fld>
            <a:r>
              <a:rPr lang="nl-NL" sz="1200" dirty="0">
                <a:solidFill>
                  <a:srgbClr val="1D8DB0"/>
                </a:solidFill>
              </a:rPr>
              <a:t>/51</a:t>
            </a:r>
          </a:p>
        </p:txBody>
      </p:sp>
      <p:sp>
        <p:nvSpPr>
          <p:cNvPr id="9" name="Titel 4">
            <a:extLst>
              <a:ext uri="{FF2B5EF4-FFF2-40B4-BE49-F238E27FC236}">
                <a16:creationId xmlns:a16="http://schemas.microsoft.com/office/drawing/2014/main" id="{32C054A8-9043-41C9-BA29-6C11E3B87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263" y="336550"/>
            <a:ext cx="11041062" cy="1152525"/>
          </a:xfrm>
        </p:spPr>
        <p:txBody>
          <a:bodyPr/>
          <a:lstStyle/>
          <a:p>
            <a:r>
              <a:rPr lang="en-US" dirty="0"/>
              <a:t>Areas studied for nanotoxicity </a:t>
            </a:r>
            <a:endParaRPr lang="nl-BE" dirty="0"/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F9AF6A87-507F-4E2E-8A2A-840080D13776}"/>
              </a:ext>
            </a:extLst>
          </p:cNvPr>
          <p:cNvSpPr txBox="1"/>
          <p:nvPr/>
        </p:nvSpPr>
        <p:spPr>
          <a:xfrm>
            <a:off x="159798" y="58771"/>
            <a:ext cx="58326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200" dirty="0">
                <a:solidFill>
                  <a:srgbClr val="1D8DB0"/>
                </a:solidFill>
              </a:rPr>
              <a:t>J. </a:t>
            </a:r>
            <a:r>
              <a:rPr lang="nl-BE" sz="1200" dirty="0" err="1">
                <a:solidFill>
                  <a:srgbClr val="1D8DB0"/>
                </a:solidFill>
              </a:rPr>
              <a:t>Neirynck</a:t>
            </a:r>
            <a:r>
              <a:rPr lang="nl-BE" sz="1200" dirty="0">
                <a:solidFill>
                  <a:srgbClr val="1D8DB0"/>
                </a:solidFill>
              </a:rPr>
              <a:t>, F. Van </a:t>
            </a:r>
            <a:r>
              <a:rPr lang="nl-BE" sz="1200" dirty="0" err="1">
                <a:solidFill>
                  <a:srgbClr val="1D8DB0"/>
                </a:solidFill>
              </a:rPr>
              <a:t>Eecke</a:t>
            </a:r>
            <a:r>
              <a:rPr lang="nl-BE" sz="1200" dirty="0">
                <a:solidFill>
                  <a:srgbClr val="1D8DB0"/>
                </a:solidFill>
              </a:rPr>
              <a:t> &amp; R. Vrielynck</a:t>
            </a:r>
          </a:p>
        </p:txBody>
      </p:sp>
      <p:sp>
        <p:nvSpPr>
          <p:cNvPr id="11" name="Tekstvak 10">
            <a:extLst>
              <a:ext uri="{FF2B5EF4-FFF2-40B4-BE49-F238E27FC236}">
                <a16:creationId xmlns:a16="http://schemas.microsoft.com/office/drawing/2014/main" id="{02C83A39-3DA1-4516-B834-3C3D5F8552F0}"/>
              </a:ext>
            </a:extLst>
          </p:cNvPr>
          <p:cNvSpPr txBox="1"/>
          <p:nvPr/>
        </p:nvSpPr>
        <p:spPr>
          <a:xfrm>
            <a:off x="576000" y="6356412"/>
            <a:ext cx="10351364" cy="3154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450" dirty="0" err="1">
                <a:solidFill>
                  <a:schemeClr val="bg1"/>
                </a:solidFill>
              </a:rPr>
              <a:t>Introduction</a:t>
            </a:r>
            <a:r>
              <a:rPr lang="nl-BE" sz="1450" dirty="0">
                <a:solidFill>
                  <a:schemeClr val="bg1"/>
                </a:solidFill>
              </a:rPr>
              <a:t>	</a:t>
            </a:r>
            <a:r>
              <a:rPr lang="nl-BE" sz="1450" b="1" dirty="0">
                <a:solidFill>
                  <a:schemeClr val="bg1"/>
                </a:solidFill>
              </a:rPr>
              <a:t>	Framework</a:t>
            </a:r>
            <a:r>
              <a:rPr lang="nl-BE" sz="1450" dirty="0">
                <a:solidFill>
                  <a:schemeClr val="bg1"/>
                </a:solidFill>
              </a:rPr>
              <a:t>		</a:t>
            </a:r>
            <a:r>
              <a:rPr lang="nl-BE" sz="1450" dirty="0" err="1">
                <a:solidFill>
                  <a:schemeClr val="bg1"/>
                </a:solidFill>
              </a:rPr>
              <a:t>Techniques</a:t>
            </a:r>
            <a:r>
              <a:rPr lang="nl-BE" sz="1450" dirty="0">
                <a:solidFill>
                  <a:schemeClr val="bg1"/>
                </a:solidFill>
              </a:rPr>
              <a:t> &amp; </a:t>
            </a:r>
            <a:r>
              <a:rPr lang="nl-BE" sz="1450" dirty="0" err="1">
                <a:solidFill>
                  <a:schemeClr val="bg1"/>
                </a:solidFill>
              </a:rPr>
              <a:t>Results</a:t>
            </a:r>
            <a:r>
              <a:rPr lang="nl-BE" sz="1450" dirty="0">
                <a:solidFill>
                  <a:schemeClr val="bg1"/>
                </a:solidFill>
              </a:rPr>
              <a:t>			Summary</a:t>
            </a:r>
          </a:p>
        </p:txBody>
      </p:sp>
      <p:sp>
        <p:nvSpPr>
          <p:cNvPr id="2" name="Tekstvak 1">
            <a:extLst>
              <a:ext uri="{FF2B5EF4-FFF2-40B4-BE49-F238E27FC236}">
                <a16:creationId xmlns:a16="http://schemas.microsoft.com/office/drawing/2014/main" id="{D44F9BC9-EDC7-4B43-9C27-B00079502858}"/>
              </a:ext>
            </a:extLst>
          </p:cNvPr>
          <p:cNvSpPr txBox="1"/>
          <p:nvPr/>
        </p:nvSpPr>
        <p:spPr>
          <a:xfrm>
            <a:off x="0" y="5866389"/>
            <a:ext cx="1219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b="1" dirty="0">
                <a:cs typeface="Arial"/>
              </a:rPr>
              <a:t>Source:</a:t>
            </a:r>
            <a:endParaRPr lang="nl-BE" dirty="0"/>
          </a:p>
        </p:txBody>
      </p:sp>
      <p:sp>
        <p:nvSpPr>
          <p:cNvPr id="12" name="Rechthoek: afgeronde hoeken 11">
            <a:extLst>
              <a:ext uri="{FF2B5EF4-FFF2-40B4-BE49-F238E27FC236}">
                <a16:creationId xmlns:a16="http://schemas.microsoft.com/office/drawing/2014/main" id="{A434D3CE-0FC1-4ACE-9627-564E62B79FA2}"/>
              </a:ext>
            </a:extLst>
          </p:cNvPr>
          <p:cNvSpPr/>
          <p:nvPr/>
        </p:nvSpPr>
        <p:spPr>
          <a:xfrm>
            <a:off x="1219200" y="1429407"/>
            <a:ext cx="9753600" cy="4151586"/>
          </a:xfrm>
          <a:prstGeom prst="roundRect">
            <a:avLst/>
          </a:prstGeom>
          <a:solidFill>
            <a:schemeClr val="bg2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BE" sz="2000" b="1" dirty="0">
                <a:solidFill>
                  <a:srgbClr val="2F4D5D"/>
                </a:solidFill>
              </a:rPr>
              <a:t>Area 3: In Vivo</a:t>
            </a:r>
          </a:p>
          <a:p>
            <a:r>
              <a:rPr lang="nl-BE" sz="2000" b="1" dirty="0">
                <a:solidFill>
                  <a:srgbClr val="2F4D5D"/>
                </a:solidFill>
              </a:rPr>
              <a:t>= </a:t>
            </a:r>
            <a:r>
              <a:rPr lang="nl-BE" sz="2000" dirty="0">
                <a:solidFill>
                  <a:srgbClr val="2F4D5D"/>
                </a:solidFill>
              </a:rPr>
              <a:t>Test </a:t>
            </a:r>
            <a:r>
              <a:rPr lang="nl-BE" sz="2000" dirty="0" err="1">
                <a:solidFill>
                  <a:srgbClr val="2F4D5D"/>
                </a:solidFill>
              </a:rPr>
              <a:t>results</a:t>
            </a:r>
            <a:r>
              <a:rPr lang="nl-BE" sz="2000" dirty="0">
                <a:solidFill>
                  <a:srgbClr val="2F4D5D"/>
                </a:solidFill>
              </a:rPr>
              <a:t> </a:t>
            </a:r>
            <a:r>
              <a:rPr lang="nl-BE" sz="2000" dirty="0" err="1">
                <a:solidFill>
                  <a:srgbClr val="2F4D5D"/>
                </a:solidFill>
              </a:rPr>
              <a:t>from</a:t>
            </a:r>
            <a:r>
              <a:rPr lang="nl-BE" sz="2000" dirty="0">
                <a:solidFill>
                  <a:srgbClr val="2F4D5D"/>
                </a:solidFill>
              </a:rPr>
              <a:t> In Vitro </a:t>
            </a:r>
            <a:r>
              <a:rPr lang="nl-BE" sz="2000" dirty="0" err="1">
                <a:solidFill>
                  <a:srgbClr val="2F4D5D"/>
                </a:solidFill>
              </a:rPr>
              <a:t>experiments</a:t>
            </a:r>
            <a:endParaRPr lang="nl-BE" sz="2000" dirty="0">
              <a:solidFill>
                <a:srgbClr val="2F4D5D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nl-BE" sz="2000" dirty="0">
              <a:solidFill>
                <a:srgbClr val="2F4D5D"/>
              </a:solidFill>
            </a:endParaRPr>
          </a:p>
          <a:p>
            <a:r>
              <a:rPr lang="nl-BE" sz="2000" dirty="0">
                <a:solidFill>
                  <a:srgbClr val="2F4D5D"/>
                </a:solidFill>
              </a:rPr>
              <a:t>Test </a:t>
            </a:r>
            <a:r>
              <a:rPr lang="nl-BE" sz="2000" dirty="0" err="1">
                <a:solidFill>
                  <a:srgbClr val="2F4D5D"/>
                </a:solidFill>
              </a:rPr>
              <a:t>for</a:t>
            </a:r>
            <a:r>
              <a:rPr lang="nl-BE" sz="2000" dirty="0">
                <a:solidFill>
                  <a:srgbClr val="2F4D5D"/>
                </a:solidFill>
              </a:rPr>
              <a:t> </a:t>
            </a:r>
            <a:r>
              <a:rPr lang="nl-BE" sz="2000" dirty="0" err="1">
                <a:solidFill>
                  <a:srgbClr val="2F4D5D"/>
                </a:solidFill>
              </a:rPr>
              <a:t>effects</a:t>
            </a:r>
            <a:r>
              <a:rPr lang="nl-BE" sz="2000" dirty="0">
                <a:solidFill>
                  <a:srgbClr val="2F4D5D"/>
                </a:solidFill>
              </a:rPr>
              <a:t> on: 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nl-BE" sz="2000" dirty="0">
                <a:solidFill>
                  <a:srgbClr val="2F4D5D"/>
                </a:solidFill>
              </a:rPr>
              <a:t> immune system response 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nl-BE" sz="2000" dirty="0" err="1">
                <a:solidFill>
                  <a:srgbClr val="2F4D5D"/>
                </a:solidFill>
              </a:rPr>
              <a:t>Translocation</a:t>
            </a:r>
            <a:r>
              <a:rPr lang="nl-BE" sz="2000" dirty="0">
                <a:solidFill>
                  <a:srgbClr val="2F4D5D"/>
                </a:solidFill>
              </a:rPr>
              <a:t> </a:t>
            </a:r>
            <a:r>
              <a:rPr lang="nl-BE" sz="2000" dirty="0" err="1">
                <a:solidFill>
                  <a:srgbClr val="2F4D5D"/>
                </a:solidFill>
              </a:rPr>
              <a:t>to</a:t>
            </a:r>
            <a:r>
              <a:rPr lang="nl-BE" sz="2000" dirty="0">
                <a:solidFill>
                  <a:srgbClr val="2F4D5D"/>
                </a:solidFill>
              </a:rPr>
              <a:t> </a:t>
            </a:r>
            <a:r>
              <a:rPr lang="nl-BE" sz="2000" dirty="0" err="1">
                <a:solidFill>
                  <a:srgbClr val="2F4D5D"/>
                </a:solidFill>
              </a:rPr>
              <a:t>other</a:t>
            </a:r>
            <a:r>
              <a:rPr lang="nl-BE" sz="2000" dirty="0">
                <a:solidFill>
                  <a:srgbClr val="2F4D5D"/>
                </a:solidFill>
              </a:rPr>
              <a:t> </a:t>
            </a:r>
            <a:r>
              <a:rPr lang="nl-BE" sz="2000" dirty="0" err="1">
                <a:solidFill>
                  <a:srgbClr val="2F4D5D"/>
                </a:solidFill>
              </a:rPr>
              <a:t>areas</a:t>
            </a:r>
            <a:r>
              <a:rPr lang="nl-BE" sz="2000" dirty="0">
                <a:solidFill>
                  <a:srgbClr val="2F4D5D"/>
                </a:solidFill>
              </a:rPr>
              <a:t> </a:t>
            </a:r>
            <a:r>
              <a:rPr lang="nl-BE" sz="2000" dirty="0" err="1">
                <a:solidFill>
                  <a:srgbClr val="2F4D5D"/>
                </a:solidFill>
              </a:rPr>
              <a:t>after</a:t>
            </a:r>
            <a:r>
              <a:rPr lang="nl-BE" sz="2000" dirty="0">
                <a:solidFill>
                  <a:srgbClr val="2F4D5D"/>
                </a:solidFill>
              </a:rPr>
              <a:t> </a:t>
            </a:r>
            <a:r>
              <a:rPr lang="nl-BE" sz="2000" dirty="0" err="1">
                <a:solidFill>
                  <a:srgbClr val="2F4D5D"/>
                </a:solidFill>
              </a:rPr>
              <a:t>uptake</a:t>
            </a:r>
            <a:endParaRPr lang="nl-BE" sz="2000" dirty="0">
              <a:solidFill>
                <a:srgbClr val="2F4D5D"/>
              </a:solidFill>
            </a:endParaRPr>
          </a:p>
          <a:p>
            <a:pPr algn="ctr"/>
            <a:endParaRPr lang="nl-BE" sz="2000" dirty="0">
              <a:solidFill>
                <a:srgbClr val="2F4D5D"/>
              </a:solidFill>
            </a:endParaRPr>
          </a:p>
          <a:p>
            <a:r>
              <a:rPr lang="nl-BE" sz="2000" b="1" dirty="0">
                <a:solidFill>
                  <a:srgbClr val="2F4D5D"/>
                </a:solidFill>
              </a:rPr>
              <a:t>Area 4: </a:t>
            </a:r>
            <a:r>
              <a:rPr lang="nl-BE" sz="2000" b="1" dirty="0" err="1">
                <a:solidFill>
                  <a:srgbClr val="2F4D5D"/>
                </a:solidFill>
              </a:rPr>
              <a:t>Toxicokinetic</a:t>
            </a:r>
            <a:r>
              <a:rPr lang="nl-BE" sz="2000" b="1" dirty="0">
                <a:solidFill>
                  <a:srgbClr val="2F4D5D"/>
                </a:solidFill>
              </a:rPr>
              <a:t> </a:t>
            </a:r>
            <a:r>
              <a:rPr lang="nl-BE" sz="2000" b="1" dirty="0" err="1">
                <a:solidFill>
                  <a:srgbClr val="2F4D5D"/>
                </a:solidFill>
              </a:rPr>
              <a:t>modeling</a:t>
            </a:r>
            <a:endParaRPr lang="nl-BE" sz="2000" b="1" dirty="0">
              <a:solidFill>
                <a:srgbClr val="2F4D5D"/>
              </a:solidFill>
            </a:endParaRPr>
          </a:p>
          <a:p>
            <a:endParaRPr lang="nl-BE" sz="2000" b="1" dirty="0">
              <a:solidFill>
                <a:srgbClr val="2F4D5D"/>
              </a:solidFill>
            </a:endParaRPr>
          </a:p>
          <a:p>
            <a:r>
              <a:rPr lang="en-US" sz="2000" dirty="0">
                <a:solidFill>
                  <a:srgbClr val="2F4D5D"/>
                </a:solidFill>
              </a:rPr>
              <a:t>describes the </a:t>
            </a:r>
            <a:r>
              <a:rPr lang="en-US" sz="2000" b="1" dirty="0">
                <a:solidFill>
                  <a:srgbClr val="2F4D5D"/>
                </a:solidFill>
              </a:rPr>
              <a:t>absorption</a:t>
            </a:r>
            <a:r>
              <a:rPr lang="en-US" sz="2000" dirty="0">
                <a:solidFill>
                  <a:srgbClr val="2F4D5D"/>
                </a:solidFill>
              </a:rPr>
              <a:t>, </a:t>
            </a:r>
            <a:r>
              <a:rPr lang="en-US" sz="2000" b="1" dirty="0">
                <a:solidFill>
                  <a:srgbClr val="2F4D5D"/>
                </a:solidFill>
              </a:rPr>
              <a:t>distribution</a:t>
            </a:r>
            <a:r>
              <a:rPr lang="en-US" sz="2000" dirty="0">
                <a:solidFill>
                  <a:srgbClr val="2F4D5D"/>
                </a:solidFill>
              </a:rPr>
              <a:t>, </a:t>
            </a:r>
            <a:r>
              <a:rPr lang="en-US" sz="2000" b="1" dirty="0">
                <a:solidFill>
                  <a:srgbClr val="2F4D5D"/>
                </a:solidFill>
              </a:rPr>
              <a:t>metabolism</a:t>
            </a:r>
            <a:r>
              <a:rPr lang="en-US" sz="2000" dirty="0">
                <a:solidFill>
                  <a:srgbClr val="2F4D5D"/>
                </a:solidFill>
              </a:rPr>
              <a:t> and </a:t>
            </a:r>
            <a:r>
              <a:rPr lang="en-US" sz="2000" b="1" dirty="0">
                <a:solidFill>
                  <a:srgbClr val="2F4D5D"/>
                </a:solidFill>
              </a:rPr>
              <a:t>elimination</a:t>
            </a:r>
            <a:r>
              <a:rPr lang="en-US" sz="2000" dirty="0">
                <a:solidFill>
                  <a:srgbClr val="2F4D5D"/>
                </a:solidFill>
              </a:rPr>
              <a:t> of xenobiotics (foreign materials) within an organism, as a function of dose and time. </a:t>
            </a:r>
            <a:endParaRPr lang="nl-BE" sz="2000" dirty="0">
              <a:solidFill>
                <a:srgbClr val="2F4D5D"/>
              </a:solidFill>
            </a:endParaRPr>
          </a:p>
          <a:p>
            <a:pPr algn="ctr"/>
            <a:endParaRPr lang="nl-BE" sz="2000" dirty="0">
              <a:solidFill>
                <a:srgbClr val="2F4D5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2215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D63153C1-6CC0-48A1-8AE3-C32D7E976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3" y="410596"/>
            <a:ext cx="8333999" cy="757800"/>
          </a:xfrm>
        </p:spPr>
        <p:txBody>
          <a:bodyPr/>
          <a:lstStyle/>
          <a:p>
            <a:r>
              <a:rPr lang="nl-BE" dirty="0" err="1"/>
              <a:t>Outline</a:t>
            </a:r>
            <a:endParaRPr lang="nl-BE" dirty="0"/>
          </a:p>
        </p:txBody>
      </p:sp>
      <p:sp>
        <p:nvSpPr>
          <p:cNvPr id="6" name="Tijdelijke aanduiding voor tekst 5">
            <a:extLst>
              <a:ext uri="{FF2B5EF4-FFF2-40B4-BE49-F238E27FC236}">
                <a16:creationId xmlns:a16="http://schemas.microsoft.com/office/drawing/2014/main" id="{79DB00FA-ACEC-471C-A04F-F78D53111C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002" y="1922165"/>
            <a:ext cx="8333999" cy="4971147"/>
          </a:xfrm>
        </p:spPr>
        <p:txBody>
          <a:bodyPr>
            <a:normAutofit/>
          </a:bodyPr>
          <a:lstStyle/>
          <a:p>
            <a:r>
              <a:rPr lang="nl-BE" sz="2000" dirty="0" err="1"/>
              <a:t>Introduction</a:t>
            </a:r>
            <a:r>
              <a:rPr lang="nl-BE" sz="2000" dirty="0"/>
              <a:t>: </a:t>
            </a:r>
            <a:r>
              <a:rPr lang="nl-BE" sz="2000" dirty="0" err="1"/>
              <a:t>What</a:t>
            </a:r>
            <a:r>
              <a:rPr lang="nl-BE" sz="2000" dirty="0"/>
              <a:t> is </a:t>
            </a:r>
            <a:r>
              <a:rPr lang="nl-BE" sz="2000" dirty="0" err="1"/>
              <a:t>toxicity</a:t>
            </a:r>
            <a:r>
              <a:rPr lang="nl-BE" sz="2000" dirty="0"/>
              <a:t>?</a:t>
            </a:r>
          </a:p>
          <a:p>
            <a:endParaRPr lang="nl-BE" sz="2000" dirty="0"/>
          </a:p>
          <a:p>
            <a:r>
              <a:rPr lang="nl-BE" sz="2000" dirty="0"/>
              <a:t>Parameters </a:t>
            </a:r>
            <a:r>
              <a:rPr lang="nl-BE" sz="2000" dirty="0" err="1"/>
              <a:t>influencing</a:t>
            </a:r>
            <a:r>
              <a:rPr lang="nl-BE" sz="2000" dirty="0"/>
              <a:t> </a:t>
            </a:r>
            <a:r>
              <a:rPr lang="nl-BE" sz="2000" dirty="0" err="1"/>
              <a:t>toxicity</a:t>
            </a:r>
            <a:endParaRPr lang="nl-BE" sz="2000" dirty="0"/>
          </a:p>
          <a:p>
            <a:endParaRPr lang="nl-BE" sz="2000" dirty="0"/>
          </a:p>
          <a:p>
            <a:r>
              <a:rPr lang="nl-BE" sz="2000" dirty="0"/>
              <a:t>Exposure of </a:t>
            </a:r>
            <a:r>
              <a:rPr lang="nl-BE" sz="2000" dirty="0" err="1"/>
              <a:t>nanoparticles</a:t>
            </a:r>
            <a:endParaRPr lang="nl-BE" sz="2000" dirty="0"/>
          </a:p>
          <a:p>
            <a:endParaRPr lang="nl-BE" sz="2000" b="1" dirty="0"/>
          </a:p>
          <a:p>
            <a:r>
              <a:rPr lang="nl-BE" sz="2000" dirty="0" err="1"/>
              <a:t>Testing</a:t>
            </a:r>
            <a:r>
              <a:rPr lang="nl-BE" sz="2000" dirty="0"/>
              <a:t> </a:t>
            </a:r>
            <a:r>
              <a:rPr lang="nl-BE" sz="2000" dirty="0" err="1"/>
              <a:t>nanotoxicity</a:t>
            </a:r>
            <a:endParaRPr lang="nl-BE" sz="2000" dirty="0"/>
          </a:p>
          <a:p>
            <a:endParaRPr lang="nl-BE" sz="2000" dirty="0"/>
          </a:p>
          <a:p>
            <a:r>
              <a:rPr lang="nl-BE" sz="2000" dirty="0" err="1"/>
              <a:t>Areas</a:t>
            </a:r>
            <a:r>
              <a:rPr lang="nl-BE" sz="2000" dirty="0"/>
              <a:t> </a:t>
            </a:r>
            <a:r>
              <a:rPr lang="nl-BE" sz="2000" dirty="0" err="1"/>
              <a:t>studied</a:t>
            </a:r>
            <a:r>
              <a:rPr lang="nl-BE" sz="2000" dirty="0"/>
              <a:t> </a:t>
            </a:r>
            <a:r>
              <a:rPr lang="nl-BE" sz="2000" dirty="0" err="1"/>
              <a:t>for</a:t>
            </a:r>
            <a:r>
              <a:rPr lang="nl-BE" sz="2000" dirty="0"/>
              <a:t> </a:t>
            </a:r>
            <a:r>
              <a:rPr lang="nl-BE" sz="2000" dirty="0" err="1"/>
              <a:t>nanotoxicity</a:t>
            </a:r>
            <a:endParaRPr lang="nl-BE" sz="2000" dirty="0"/>
          </a:p>
          <a:p>
            <a:endParaRPr lang="nl-BE" sz="2000" dirty="0"/>
          </a:p>
          <a:p>
            <a:endParaRPr lang="nl-BE" sz="2000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</p:txBody>
      </p:sp>
      <p:sp>
        <p:nvSpPr>
          <p:cNvPr id="24" name="Tijdelijke aanduiding voor dianummer 23">
            <a:extLst>
              <a:ext uri="{FF2B5EF4-FFF2-40B4-BE49-F238E27FC236}">
                <a16:creationId xmlns:a16="http://schemas.microsoft.com/office/drawing/2014/main" id="{03BF1E8A-EE8F-482B-8B9B-1F699BC78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4000" y="-126730"/>
            <a:ext cx="648000" cy="648000"/>
          </a:xfrm>
        </p:spPr>
        <p:txBody>
          <a:bodyPr/>
          <a:lstStyle/>
          <a:p>
            <a:fld id="{CF179DAE-D0A6-40C3-B8BC-6A97C268D03A}" type="slidenum">
              <a:rPr lang="nl-NL" sz="1200" smtClean="0">
                <a:solidFill>
                  <a:srgbClr val="1D8DB0"/>
                </a:solidFill>
              </a:rPr>
              <a:pPr/>
              <a:t>26</a:t>
            </a:fld>
            <a:r>
              <a:rPr lang="nl-NL" sz="1200" dirty="0">
                <a:solidFill>
                  <a:srgbClr val="1D8DB0"/>
                </a:solidFill>
              </a:rPr>
              <a:t>/51</a:t>
            </a:r>
          </a:p>
        </p:txBody>
      </p:sp>
      <p:sp>
        <p:nvSpPr>
          <p:cNvPr id="28" name="Tekstvak 27">
            <a:extLst>
              <a:ext uri="{FF2B5EF4-FFF2-40B4-BE49-F238E27FC236}">
                <a16:creationId xmlns:a16="http://schemas.microsoft.com/office/drawing/2014/main" id="{737CD768-E77B-41B3-B812-6842D629316A}"/>
              </a:ext>
            </a:extLst>
          </p:cNvPr>
          <p:cNvSpPr txBox="1"/>
          <p:nvPr/>
        </p:nvSpPr>
        <p:spPr>
          <a:xfrm>
            <a:off x="159798" y="58771"/>
            <a:ext cx="58326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200" dirty="0">
                <a:solidFill>
                  <a:srgbClr val="1D8DB0"/>
                </a:solidFill>
              </a:rPr>
              <a:t>J. </a:t>
            </a:r>
            <a:r>
              <a:rPr lang="nl-BE" sz="1200" dirty="0" err="1">
                <a:solidFill>
                  <a:srgbClr val="1D8DB0"/>
                </a:solidFill>
              </a:rPr>
              <a:t>Neirynck</a:t>
            </a:r>
            <a:r>
              <a:rPr lang="nl-BE" sz="1200" dirty="0">
                <a:solidFill>
                  <a:srgbClr val="1D8DB0"/>
                </a:solidFill>
              </a:rPr>
              <a:t>, F. Van </a:t>
            </a:r>
            <a:r>
              <a:rPr lang="nl-BE" sz="1200" dirty="0" err="1">
                <a:solidFill>
                  <a:srgbClr val="1D8DB0"/>
                </a:solidFill>
              </a:rPr>
              <a:t>Eecke</a:t>
            </a:r>
            <a:r>
              <a:rPr lang="nl-BE" sz="1200" dirty="0">
                <a:solidFill>
                  <a:srgbClr val="1D8DB0"/>
                </a:solidFill>
              </a:rPr>
              <a:t> &amp; R. Vrielynck</a:t>
            </a:r>
          </a:p>
        </p:txBody>
      </p:sp>
      <p:sp>
        <p:nvSpPr>
          <p:cNvPr id="7" name="Tijdelijke aanduiding voor tekst 5">
            <a:extLst>
              <a:ext uri="{FF2B5EF4-FFF2-40B4-BE49-F238E27FC236}">
                <a16:creationId xmlns:a16="http://schemas.microsoft.com/office/drawing/2014/main" id="{34B236D0-1ACE-49C8-AD6E-55497D8F3C35}"/>
              </a:ext>
            </a:extLst>
          </p:cNvPr>
          <p:cNvSpPr txBox="1">
            <a:spLocks/>
          </p:cNvSpPr>
          <p:nvPr/>
        </p:nvSpPr>
        <p:spPr>
          <a:xfrm>
            <a:off x="6669765" y="1922165"/>
            <a:ext cx="8333999" cy="497114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/>
              <a:buNone/>
              <a:defRPr sz="2400" kern="1200" baseline="0">
                <a:solidFill>
                  <a:srgbClr val="005E77"/>
                </a:solidFill>
                <a:latin typeface="Arial" charset="0"/>
                <a:ea typeface="+mn-ea"/>
                <a:cs typeface="+mn-cs"/>
              </a:defRPr>
            </a:lvl1pPr>
            <a:lvl2pPr marL="457189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Arial" charset="0"/>
                <a:ea typeface="+mn-ea"/>
                <a:cs typeface="+mn-cs"/>
              </a:defRPr>
            </a:lvl2pPr>
            <a:lvl3pPr marL="914377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None/>
              <a:defRPr sz="1800" kern="1200" baseline="0">
                <a:solidFill>
                  <a:schemeClr val="tx1">
                    <a:tint val="75000"/>
                  </a:schemeClr>
                </a:solidFill>
                <a:latin typeface="Arial" charset="0"/>
                <a:ea typeface="+mn-ea"/>
                <a:cs typeface="+mn-cs"/>
              </a:defRPr>
            </a:lvl3pPr>
            <a:lvl4pPr marL="1371566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Arial" charset="0"/>
                <a:ea typeface="+mn-ea"/>
                <a:cs typeface="+mn-cs"/>
              </a:defRPr>
            </a:lvl4pPr>
            <a:lvl5pPr marL="1828754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Arial" charset="0"/>
                <a:ea typeface="+mn-ea"/>
                <a:cs typeface="+mn-cs"/>
              </a:defRPr>
            </a:lvl5pPr>
            <a:lvl6pPr marL="2285943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131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32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509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BE" sz="2000" b="1" dirty="0"/>
              <a:t>Application: </a:t>
            </a:r>
            <a:r>
              <a:rPr lang="nl-BE" sz="2000" b="1" dirty="0" err="1"/>
              <a:t>Genotoxicity</a:t>
            </a:r>
            <a:endParaRPr lang="nl-BE" sz="2000" b="1" dirty="0"/>
          </a:p>
          <a:p>
            <a:endParaRPr lang="nl-BE" sz="2000" dirty="0"/>
          </a:p>
          <a:p>
            <a:r>
              <a:rPr lang="nl-BE" sz="2000" dirty="0"/>
              <a:t>Application: CNT </a:t>
            </a:r>
            <a:r>
              <a:rPr lang="nl-BE" sz="2000" dirty="0" err="1"/>
              <a:t>toxicity</a:t>
            </a:r>
            <a:endParaRPr lang="nl-BE" sz="2000" dirty="0"/>
          </a:p>
          <a:p>
            <a:endParaRPr lang="nl-BE" sz="2000" dirty="0"/>
          </a:p>
          <a:p>
            <a:r>
              <a:rPr lang="nl-BE" sz="2000" dirty="0" err="1"/>
              <a:t>Modelling</a:t>
            </a:r>
            <a:r>
              <a:rPr lang="nl-BE" sz="2000" dirty="0"/>
              <a:t> of </a:t>
            </a:r>
            <a:r>
              <a:rPr lang="nl-BE" sz="2000" dirty="0" err="1"/>
              <a:t>nanotoxity</a:t>
            </a:r>
            <a:endParaRPr lang="nl-BE" sz="2000" dirty="0"/>
          </a:p>
          <a:p>
            <a:endParaRPr lang="nl-BE" sz="2000" dirty="0"/>
          </a:p>
          <a:p>
            <a:r>
              <a:rPr lang="nl-BE" sz="2000" dirty="0"/>
              <a:t>Nanofood</a:t>
            </a:r>
          </a:p>
          <a:p>
            <a:endParaRPr lang="nl-BE" sz="2000" dirty="0"/>
          </a:p>
          <a:p>
            <a:r>
              <a:rPr lang="nl-BE" sz="2000" dirty="0" err="1"/>
              <a:t>Conclusion</a:t>
            </a:r>
            <a:endParaRPr lang="nl-BE" sz="2000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5442373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dianummer 23">
            <a:extLst>
              <a:ext uri="{FF2B5EF4-FFF2-40B4-BE49-F238E27FC236}">
                <a16:creationId xmlns:a16="http://schemas.microsoft.com/office/drawing/2014/main" id="{E7BA9955-551E-4B72-9196-84FDFE874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4000" y="-126730"/>
            <a:ext cx="648000" cy="648000"/>
          </a:xfrm>
        </p:spPr>
        <p:txBody>
          <a:bodyPr/>
          <a:lstStyle/>
          <a:p>
            <a:fld id="{CF179DAE-D0A6-40C3-B8BC-6A97C268D03A}" type="slidenum">
              <a:rPr lang="nl-NL" sz="1200" smtClean="0">
                <a:solidFill>
                  <a:srgbClr val="1D8DB0"/>
                </a:solidFill>
              </a:rPr>
              <a:pPr/>
              <a:t>27</a:t>
            </a:fld>
            <a:r>
              <a:rPr lang="nl-NL" sz="1200" dirty="0">
                <a:solidFill>
                  <a:srgbClr val="1D8DB0"/>
                </a:solidFill>
              </a:rPr>
              <a:t>/51</a:t>
            </a:r>
          </a:p>
        </p:txBody>
      </p:sp>
      <p:sp>
        <p:nvSpPr>
          <p:cNvPr id="9" name="Titel 4">
            <a:extLst>
              <a:ext uri="{FF2B5EF4-FFF2-40B4-BE49-F238E27FC236}">
                <a16:creationId xmlns:a16="http://schemas.microsoft.com/office/drawing/2014/main" id="{32C054A8-9043-41C9-BA29-6C11E3B87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263" y="336550"/>
            <a:ext cx="11041062" cy="1152525"/>
          </a:xfrm>
        </p:spPr>
        <p:txBody>
          <a:bodyPr/>
          <a:lstStyle/>
          <a:p>
            <a:r>
              <a:rPr lang="nl-BE" dirty="0" err="1"/>
              <a:t>Genotoxicity</a:t>
            </a:r>
            <a:endParaRPr lang="nl-BE" dirty="0"/>
          </a:p>
        </p:txBody>
      </p:sp>
      <p:sp>
        <p:nvSpPr>
          <p:cNvPr id="8" name="Tijdelijke aanduiding voor inhoud 1">
            <a:extLst>
              <a:ext uri="{FF2B5EF4-FFF2-40B4-BE49-F238E27FC236}">
                <a16:creationId xmlns:a16="http://schemas.microsoft.com/office/drawing/2014/main" id="{FD48FE27-13D3-407C-9CF5-D7CAC1400D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656000"/>
            <a:ext cx="11041200" cy="404346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nl-BE" sz="2000" dirty="0"/>
          </a:p>
          <a:p>
            <a:pPr marL="0" indent="0">
              <a:buNone/>
            </a:pPr>
            <a:r>
              <a:rPr lang="nl-BE" sz="2000" dirty="0" err="1"/>
              <a:t>Study</a:t>
            </a:r>
            <a:r>
              <a:rPr lang="nl-BE" sz="2000" dirty="0"/>
              <a:t> of </a:t>
            </a:r>
            <a:r>
              <a:rPr lang="nl-BE" sz="2000" dirty="0" err="1"/>
              <a:t>physical</a:t>
            </a:r>
            <a:r>
              <a:rPr lang="nl-BE" sz="2000" dirty="0"/>
              <a:t> </a:t>
            </a:r>
            <a:r>
              <a:rPr lang="nl-BE" sz="2000" dirty="0" err="1"/>
              <a:t>and</a:t>
            </a:r>
            <a:r>
              <a:rPr lang="nl-BE" sz="2000" dirty="0"/>
              <a:t> </a:t>
            </a:r>
            <a:r>
              <a:rPr lang="nl-BE" sz="2000" dirty="0" err="1"/>
              <a:t>chemical</a:t>
            </a:r>
            <a:r>
              <a:rPr lang="nl-BE" sz="2000" dirty="0"/>
              <a:t> </a:t>
            </a:r>
            <a:r>
              <a:rPr lang="nl-BE" sz="2000" dirty="0" err="1"/>
              <a:t>agents</a:t>
            </a:r>
            <a:r>
              <a:rPr lang="nl-BE" sz="2000" dirty="0"/>
              <a:t> </a:t>
            </a:r>
            <a:r>
              <a:rPr lang="nl-BE" sz="2000" dirty="0" err="1"/>
              <a:t>that</a:t>
            </a:r>
            <a:r>
              <a:rPr lang="nl-BE" sz="2000" dirty="0"/>
              <a:t> </a:t>
            </a:r>
            <a:r>
              <a:rPr lang="nl-BE" sz="2000" dirty="0" err="1"/>
              <a:t>can</a:t>
            </a:r>
            <a:r>
              <a:rPr lang="nl-BE" sz="2000" dirty="0"/>
              <a:t> </a:t>
            </a:r>
            <a:r>
              <a:rPr lang="nl-BE" sz="2000" b="1" dirty="0" err="1"/>
              <a:t>damage</a:t>
            </a:r>
            <a:r>
              <a:rPr lang="nl-BE" sz="2000" b="1" dirty="0"/>
              <a:t> </a:t>
            </a:r>
            <a:r>
              <a:rPr lang="nl-BE" sz="2000" b="1" dirty="0" err="1"/>
              <a:t>the</a:t>
            </a:r>
            <a:r>
              <a:rPr lang="nl-BE" sz="2000" b="1" dirty="0"/>
              <a:t> </a:t>
            </a:r>
            <a:r>
              <a:rPr lang="nl-BE" sz="2000" b="1" dirty="0" err="1"/>
              <a:t>genetic</a:t>
            </a:r>
            <a:r>
              <a:rPr lang="nl-BE" sz="2000" b="1" dirty="0"/>
              <a:t> </a:t>
            </a:r>
            <a:r>
              <a:rPr lang="nl-BE" sz="2000" b="1" dirty="0" err="1"/>
              <a:t>materials</a:t>
            </a:r>
            <a:r>
              <a:rPr lang="nl-BE" sz="2000" b="1" dirty="0"/>
              <a:t> </a:t>
            </a:r>
            <a:r>
              <a:rPr lang="nl-BE" sz="2000" dirty="0"/>
              <a:t>of </a:t>
            </a:r>
            <a:r>
              <a:rPr lang="nl-BE" sz="2000" dirty="0" err="1"/>
              <a:t>cells</a:t>
            </a:r>
            <a:endParaRPr lang="nl-BE" sz="2000" dirty="0"/>
          </a:p>
          <a:p>
            <a:endParaRPr lang="nl-BE" sz="2000" b="1" dirty="0"/>
          </a:p>
          <a:p>
            <a:r>
              <a:rPr lang="nl-BE" sz="2000" b="1" dirty="0"/>
              <a:t>DNA </a:t>
            </a:r>
            <a:r>
              <a:rPr lang="nl-BE" sz="2000" b="1" dirty="0" err="1"/>
              <a:t>damage</a:t>
            </a:r>
            <a:r>
              <a:rPr lang="nl-BE" sz="2000" dirty="0"/>
              <a:t>, </a:t>
            </a:r>
            <a:r>
              <a:rPr lang="nl-BE" sz="2000" dirty="0" err="1"/>
              <a:t>which</a:t>
            </a:r>
            <a:r>
              <a:rPr lang="nl-BE" sz="2000" dirty="0"/>
              <a:t> </a:t>
            </a:r>
            <a:r>
              <a:rPr lang="nl-BE" sz="2000" dirty="0" err="1"/>
              <a:t>can</a:t>
            </a:r>
            <a:r>
              <a:rPr lang="nl-BE" sz="2000" dirty="0"/>
              <a:t> lead </a:t>
            </a:r>
            <a:r>
              <a:rPr lang="nl-BE" sz="2000" dirty="0" err="1"/>
              <a:t>to</a:t>
            </a:r>
            <a:r>
              <a:rPr lang="nl-BE" sz="2000" dirty="0"/>
              <a:t> </a:t>
            </a:r>
            <a:r>
              <a:rPr lang="nl-BE" sz="2000" b="1" dirty="0" err="1"/>
              <a:t>cancer</a:t>
            </a:r>
            <a:endParaRPr lang="nl-BE" sz="2000" b="1" dirty="0"/>
          </a:p>
          <a:p>
            <a:endParaRPr lang="nl-BE" sz="2000" b="1" dirty="0"/>
          </a:p>
          <a:p>
            <a:r>
              <a:rPr lang="nl-BE" sz="2000" b="1" dirty="0" err="1"/>
              <a:t>Inherting</a:t>
            </a:r>
            <a:r>
              <a:rPr lang="nl-BE" sz="2000" b="1" dirty="0"/>
              <a:t> changes in DNA </a:t>
            </a:r>
            <a:r>
              <a:rPr lang="nl-BE" sz="2000" dirty="0" err="1"/>
              <a:t>from</a:t>
            </a:r>
            <a:r>
              <a:rPr lang="nl-BE" sz="2000" dirty="0"/>
              <a:t> </a:t>
            </a:r>
            <a:r>
              <a:rPr lang="nl-BE" sz="2000" dirty="0" err="1"/>
              <a:t>one</a:t>
            </a:r>
            <a:r>
              <a:rPr lang="nl-BE" sz="2000" dirty="0"/>
              <a:t> </a:t>
            </a:r>
            <a:r>
              <a:rPr lang="nl-BE" sz="2000" dirty="0" err="1"/>
              <a:t>generation</a:t>
            </a:r>
            <a:r>
              <a:rPr lang="nl-BE" sz="2000" dirty="0"/>
              <a:t> </a:t>
            </a:r>
            <a:r>
              <a:rPr lang="nl-BE" sz="2000" dirty="0" err="1"/>
              <a:t>to</a:t>
            </a:r>
            <a:r>
              <a:rPr lang="nl-BE" sz="2000" dirty="0"/>
              <a:t> next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F9AF6A87-507F-4E2E-8A2A-840080D13776}"/>
              </a:ext>
            </a:extLst>
          </p:cNvPr>
          <p:cNvSpPr txBox="1"/>
          <p:nvPr/>
        </p:nvSpPr>
        <p:spPr>
          <a:xfrm>
            <a:off x="159798" y="58771"/>
            <a:ext cx="58326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200" dirty="0">
                <a:solidFill>
                  <a:srgbClr val="1D8DB0"/>
                </a:solidFill>
              </a:rPr>
              <a:t>J. </a:t>
            </a:r>
            <a:r>
              <a:rPr lang="nl-BE" sz="1200" dirty="0" err="1">
                <a:solidFill>
                  <a:srgbClr val="1D8DB0"/>
                </a:solidFill>
              </a:rPr>
              <a:t>Neirynck</a:t>
            </a:r>
            <a:r>
              <a:rPr lang="nl-BE" sz="1200" dirty="0">
                <a:solidFill>
                  <a:srgbClr val="1D8DB0"/>
                </a:solidFill>
              </a:rPr>
              <a:t>, F. Van </a:t>
            </a:r>
            <a:r>
              <a:rPr lang="nl-BE" sz="1200" dirty="0" err="1">
                <a:solidFill>
                  <a:srgbClr val="1D8DB0"/>
                </a:solidFill>
              </a:rPr>
              <a:t>Eecke</a:t>
            </a:r>
            <a:r>
              <a:rPr lang="nl-BE" sz="1200" dirty="0">
                <a:solidFill>
                  <a:srgbClr val="1D8DB0"/>
                </a:solidFill>
              </a:rPr>
              <a:t> &amp; R. Vrielynck</a:t>
            </a:r>
          </a:p>
        </p:txBody>
      </p:sp>
      <p:sp>
        <p:nvSpPr>
          <p:cNvPr id="11" name="Tekstvak 10">
            <a:extLst>
              <a:ext uri="{FF2B5EF4-FFF2-40B4-BE49-F238E27FC236}">
                <a16:creationId xmlns:a16="http://schemas.microsoft.com/office/drawing/2014/main" id="{02C83A39-3DA1-4516-B834-3C3D5F8552F0}"/>
              </a:ext>
            </a:extLst>
          </p:cNvPr>
          <p:cNvSpPr txBox="1"/>
          <p:nvPr/>
        </p:nvSpPr>
        <p:spPr>
          <a:xfrm>
            <a:off x="576000" y="6356412"/>
            <a:ext cx="10351364" cy="3154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450" dirty="0" err="1">
                <a:solidFill>
                  <a:schemeClr val="bg1"/>
                </a:solidFill>
              </a:rPr>
              <a:t>Introduction</a:t>
            </a:r>
            <a:r>
              <a:rPr lang="nl-BE" sz="1450" dirty="0">
                <a:solidFill>
                  <a:schemeClr val="bg1"/>
                </a:solidFill>
              </a:rPr>
              <a:t>	</a:t>
            </a:r>
            <a:r>
              <a:rPr lang="nl-BE" sz="1450" b="1" dirty="0">
                <a:solidFill>
                  <a:schemeClr val="bg1"/>
                </a:solidFill>
              </a:rPr>
              <a:t>	Framework</a:t>
            </a:r>
            <a:r>
              <a:rPr lang="nl-BE" sz="1450" dirty="0">
                <a:solidFill>
                  <a:schemeClr val="bg1"/>
                </a:solidFill>
              </a:rPr>
              <a:t>		</a:t>
            </a:r>
            <a:r>
              <a:rPr lang="nl-BE" sz="1450" dirty="0" err="1">
                <a:solidFill>
                  <a:schemeClr val="bg1"/>
                </a:solidFill>
              </a:rPr>
              <a:t>Techniques</a:t>
            </a:r>
            <a:r>
              <a:rPr lang="nl-BE" sz="1450" dirty="0">
                <a:solidFill>
                  <a:schemeClr val="bg1"/>
                </a:solidFill>
              </a:rPr>
              <a:t> &amp; </a:t>
            </a:r>
            <a:r>
              <a:rPr lang="nl-BE" sz="1450" dirty="0" err="1">
                <a:solidFill>
                  <a:schemeClr val="bg1"/>
                </a:solidFill>
              </a:rPr>
              <a:t>Results</a:t>
            </a:r>
            <a:r>
              <a:rPr lang="nl-BE" sz="1450" dirty="0">
                <a:solidFill>
                  <a:schemeClr val="bg1"/>
                </a:solidFill>
              </a:rPr>
              <a:t>			Summary</a:t>
            </a:r>
          </a:p>
        </p:txBody>
      </p:sp>
      <p:sp>
        <p:nvSpPr>
          <p:cNvPr id="12" name="Tekstvak 11">
            <a:extLst>
              <a:ext uri="{FF2B5EF4-FFF2-40B4-BE49-F238E27FC236}">
                <a16:creationId xmlns:a16="http://schemas.microsoft.com/office/drawing/2014/main" id="{1274BEF7-DAF9-4B5B-958A-92941EF5F72B}"/>
              </a:ext>
            </a:extLst>
          </p:cNvPr>
          <p:cNvSpPr txBox="1"/>
          <p:nvPr/>
        </p:nvSpPr>
        <p:spPr>
          <a:xfrm>
            <a:off x="0" y="5776077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b="1" dirty="0">
                <a:cs typeface="Arial"/>
              </a:rPr>
              <a:t>Source</a:t>
            </a:r>
            <a:r>
              <a:rPr lang="nl-NL" sz="1200" b="1" dirty="0">
                <a:solidFill>
                  <a:srgbClr val="2F4D5D"/>
                </a:solidFill>
                <a:cs typeface="Arial"/>
              </a:rPr>
              <a:t>: </a:t>
            </a:r>
            <a:r>
              <a:rPr lang="nl-BE" sz="1200" dirty="0">
                <a:solidFill>
                  <a:srgbClr val="2F4D5D"/>
                </a:solidFill>
              </a:rPr>
              <a:t>Phillips D.H., </a:t>
            </a:r>
            <a:r>
              <a:rPr lang="nl-BE" sz="1200" dirty="0" err="1">
                <a:solidFill>
                  <a:srgbClr val="2F4D5D"/>
                </a:solidFill>
              </a:rPr>
              <a:t>Arlt</a:t>
            </a:r>
            <a:r>
              <a:rPr lang="nl-BE" sz="1200" dirty="0">
                <a:solidFill>
                  <a:srgbClr val="2F4D5D"/>
                </a:solidFill>
              </a:rPr>
              <a:t> V.M. (2009) </a:t>
            </a:r>
            <a:r>
              <a:rPr lang="nl-BE" sz="1200" dirty="0" err="1">
                <a:solidFill>
                  <a:srgbClr val="2F4D5D"/>
                </a:solidFill>
              </a:rPr>
              <a:t>Genotoxicity</a:t>
            </a:r>
            <a:r>
              <a:rPr lang="nl-BE" sz="1200" dirty="0">
                <a:solidFill>
                  <a:srgbClr val="2F4D5D"/>
                </a:solidFill>
              </a:rPr>
              <a:t>: </a:t>
            </a:r>
            <a:r>
              <a:rPr lang="nl-BE" sz="1200" dirty="0" err="1">
                <a:solidFill>
                  <a:srgbClr val="2F4D5D"/>
                </a:solidFill>
              </a:rPr>
              <a:t>damage</a:t>
            </a:r>
            <a:r>
              <a:rPr lang="nl-BE" sz="1200" dirty="0">
                <a:solidFill>
                  <a:srgbClr val="2F4D5D"/>
                </a:solidFill>
              </a:rPr>
              <a:t> </a:t>
            </a:r>
            <a:r>
              <a:rPr lang="nl-BE" sz="1200" dirty="0" err="1">
                <a:solidFill>
                  <a:srgbClr val="2F4D5D"/>
                </a:solidFill>
              </a:rPr>
              <a:t>to</a:t>
            </a:r>
            <a:r>
              <a:rPr lang="nl-BE" sz="1200" dirty="0">
                <a:solidFill>
                  <a:srgbClr val="2F4D5D"/>
                </a:solidFill>
              </a:rPr>
              <a:t> DNA </a:t>
            </a:r>
            <a:r>
              <a:rPr lang="nl-BE" sz="1200" dirty="0" err="1">
                <a:solidFill>
                  <a:srgbClr val="2F4D5D"/>
                </a:solidFill>
              </a:rPr>
              <a:t>and</a:t>
            </a:r>
            <a:r>
              <a:rPr lang="nl-BE" sz="1200" dirty="0">
                <a:solidFill>
                  <a:srgbClr val="2F4D5D"/>
                </a:solidFill>
              </a:rPr>
              <a:t> </a:t>
            </a:r>
            <a:r>
              <a:rPr lang="nl-BE" sz="1200" dirty="0" err="1">
                <a:solidFill>
                  <a:srgbClr val="2F4D5D"/>
                </a:solidFill>
              </a:rPr>
              <a:t>its</a:t>
            </a:r>
            <a:r>
              <a:rPr lang="nl-BE" sz="1200" dirty="0">
                <a:solidFill>
                  <a:srgbClr val="2F4D5D"/>
                </a:solidFill>
              </a:rPr>
              <a:t> </a:t>
            </a:r>
            <a:r>
              <a:rPr lang="nl-BE" sz="1200" dirty="0" err="1">
                <a:solidFill>
                  <a:srgbClr val="2F4D5D"/>
                </a:solidFill>
              </a:rPr>
              <a:t>consequences</a:t>
            </a:r>
            <a:r>
              <a:rPr lang="nl-BE" sz="1200" dirty="0">
                <a:solidFill>
                  <a:srgbClr val="2F4D5D"/>
                </a:solidFill>
              </a:rPr>
              <a:t>. In: </a:t>
            </a:r>
            <a:r>
              <a:rPr lang="nl-BE" sz="1200" dirty="0" err="1">
                <a:solidFill>
                  <a:srgbClr val="2F4D5D"/>
                </a:solidFill>
              </a:rPr>
              <a:t>Luch</a:t>
            </a:r>
            <a:r>
              <a:rPr lang="nl-BE" sz="1200" dirty="0">
                <a:solidFill>
                  <a:srgbClr val="2F4D5D"/>
                </a:solidFill>
              </a:rPr>
              <a:t> A. (</a:t>
            </a:r>
            <a:r>
              <a:rPr lang="nl-BE" sz="1200" dirty="0" err="1">
                <a:solidFill>
                  <a:srgbClr val="2F4D5D"/>
                </a:solidFill>
              </a:rPr>
              <a:t>eds</a:t>
            </a:r>
            <a:r>
              <a:rPr lang="nl-BE" sz="1200" dirty="0">
                <a:solidFill>
                  <a:srgbClr val="2F4D5D"/>
                </a:solidFill>
              </a:rPr>
              <a:t>) </a:t>
            </a:r>
            <a:r>
              <a:rPr lang="nl-BE" sz="1200" dirty="0" err="1">
                <a:solidFill>
                  <a:srgbClr val="2F4D5D"/>
                </a:solidFill>
              </a:rPr>
              <a:t>Molecular</a:t>
            </a:r>
            <a:r>
              <a:rPr lang="nl-BE" sz="1200" dirty="0">
                <a:solidFill>
                  <a:srgbClr val="2F4D5D"/>
                </a:solidFill>
              </a:rPr>
              <a:t>, </a:t>
            </a:r>
            <a:r>
              <a:rPr lang="nl-BE" sz="1200" dirty="0" err="1">
                <a:solidFill>
                  <a:srgbClr val="2F4D5D"/>
                </a:solidFill>
              </a:rPr>
              <a:t>Clinical</a:t>
            </a:r>
            <a:r>
              <a:rPr lang="nl-BE" sz="1200" dirty="0">
                <a:solidFill>
                  <a:srgbClr val="2F4D5D"/>
                </a:solidFill>
              </a:rPr>
              <a:t> </a:t>
            </a:r>
            <a:r>
              <a:rPr lang="nl-BE" sz="1200" dirty="0" err="1">
                <a:solidFill>
                  <a:srgbClr val="2F4D5D"/>
                </a:solidFill>
              </a:rPr>
              <a:t>and</a:t>
            </a:r>
            <a:r>
              <a:rPr lang="nl-BE" sz="1200" dirty="0">
                <a:solidFill>
                  <a:srgbClr val="2F4D5D"/>
                </a:solidFill>
              </a:rPr>
              <a:t> </a:t>
            </a:r>
            <a:r>
              <a:rPr lang="nl-BE" sz="1200" dirty="0" err="1">
                <a:solidFill>
                  <a:srgbClr val="2F4D5D"/>
                </a:solidFill>
              </a:rPr>
              <a:t>Environmental</a:t>
            </a:r>
            <a:r>
              <a:rPr lang="nl-BE" sz="1200" dirty="0">
                <a:solidFill>
                  <a:srgbClr val="2F4D5D"/>
                </a:solidFill>
              </a:rPr>
              <a:t> </a:t>
            </a:r>
            <a:r>
              <a:rPr lang="nl-BE" sz="1200" dirty="0" err="1">
                <a:solidFill>
                  <a:srgbClr val="2F4D5D"/>
                </a:solidFill>
              </a:rPr>
              <a:t>Toxicology</a:t>
            </a:r>
            <a:r>
              <a:rPr lang="nl-BE" sz="1200" dirty="0">
                <a:solidFill>
                  <a:srgbClr val="2F4D5D"/>
                </a:solidFill>
              </a:rPr>
              <a:t>. </a:t>
            </a:r>
            <a:r>
              <a:rPr lang="nl-BE" sz="1200" dirty="0" err="1">
                <a:solidFill>
                  <a:srgbClr val="2F4D5D"/>
                </a:solidFill>
              </a:rPr>
              <a:t>Experientia</a:t>
            </a:r>
            <a:r>
              <a:rPr lang="nl-BE" sz="1200" dirty="0">
                <a:solidFill>
                  <a:srgbClr val="2F4D5D"/>
                </a:solidFill>
              </a:rPr>
              <a:t> </a:t>
            </a:r>
            <a:r>
              <a:rPr lang="nl-BE" sz="1200" dirty="0" err="1">
                <a:solidFill>
                  <a:srgbClr val="2F4D5D"/>
                </a:solidFill>
              </a:rPr>
              <a:t>Supplementum</a:t>
            </a:r>
            <a:r>
              <a:rPr lang="nl-BE" sz="1200" dirty="0">
                <a:solidFill>
                  <a:srgbClr val="2F4D5D"/>
                </a:solidFill>
              </a:rPr>
              <a:t>, vol 99. </a:t>
            </a:r>
            <a:r>
              <a:rPr lang="nl-BE" sz="1200" dirty="0" err="1">
                <a:solidFill>
                  <a:srgbClr val="2F4D5D"/>
                </a:solidFill>
              </a:rPr>
              <a:t>Birkhäuser</a:t>
            </a:r>
            <a:r>
              <a:rPr lang="nl-BE" sz="1200" dirty="0">
                <a:solidFill>
                  <a:srgbClr val="2F4D5D"/>
                </a:solidFill>
              </a:rPr>
              <a:t> </a:t>
            </a:r>
            <a:r>
              <a:rPr lang="nl-BE" sz="1200" dirty="0" err="1">
                <a:solidFill>
                  <a:srgbClr val="2F4D5D"/>
                </a:solidFill>
              </a:rPr>
              <a:t>Basel</a:t>
            </a:r>
            <a:endParaRPr lang="nl-BE" sz="1200" dirty="0">
              <a:solidFill>
                <a:srgbClr val="2F4D5D"/>
              </a:solidFill>
            </a:endParaRPr>
          </a:p>
          <a:p>
            <a:endParaRPr lang="nl-BE" sz="1200" dirty="0">
              <a:solidFill>
                <a:srgbClr val="2F4D5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186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dianummer 23">
            <a:extLst>
              <a:ext uri="{FF2B5EF4-FFF2-40B4-BE49-F238E27FC236}">
                <a16:creationId xmlns:a16="http://schemas.microsoft.com/office/drawing/2014/main" id="{E7BA9955-551E-4B72-9196-84FDFE874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4000" y="-126730"/>
            <a:ext cx="648000" cy="648000"/>
          </a:xfrm>
        </p:spPr>
        <p:txBody>
          <a:bodyPr/>
          <a:lstStyle/>
          <a:p>
            <a:fld id="{CF179DAE-D0A6-40C3-B8BC-6A97C268D03A}" type="slidenum">
              <a:rPr lang="nl-NL" sz="1200" smtClean="0">
                <a:solidFill>
                  <a:srgbClr val="1D8DB0"/>
                </a:solidFill>
              </a:rPr>
              <a:pPr/>
              <a:t>28</a:t>
            </a:fld>
            <a:r>
              <a:rPr lang="nl-NL" sz="1200" dirty="0">
                <a:solidFill>
                  <a:srgbClr val="1D8DB0"/>
                </a:solidFill>
              </a:rPr>
              <a:t>/51</a:t>
            </a:r>
          </a:p>
        </p:txBody>
      </p:sp>
      <p:sp>
        <p:nvSpPr>
          <p:cNvPr id="9" name="Titel 4">
            <a:extLst>
              <a:ext uri="{FF2B5EF4-FFF2-40B4-BE49-F238E27FC236}">
                <a16:creationId xmlns:a16="http://schemas.microsoft.com/office/drawing/2014/main" id="{32C054A8-9043-41C9-BA29-6C11E3B87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263" y="336550"/>
            <a:ext cx="11041062" cy="1152525"/>
          </a:xfrm>
        </p:spPr>
        <p:txBody>
          <a:bodyPr/>
          <a:lstStyle/>
          <a:p>
            <a:r>
              <a:rPr lang="nl-BE" dirty="0"/>
              <a:t>DNA </a:t>
            </a:r>
            <a:r>
              <a:rPr lang="nl-BE" dirty="0" err="1"/>
              <a:t>mutations</a:t>
            </a:r>
            <a:endParaRPr lang="nl-BE" dirty="0"/>
          </a:p>
        </p:txBody>
      </p:sp>
      <p:sp>
        <p:nvSpPr>
          <p:cNvPr id="8" name="Tijdelijke aanduiding voor inhoud 1">
            <a:extLst>
              <a:ext uri="{FF2B5EF4-FFF2-40B4-BE49-F238E27FC236}">
                <a16:creationId xmlns:a16="http://schemas.microsoft.com/office/drawing/2014/main" id="{FD48FE27-13D3-407C-9CF5-D7CAC1400D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656000"/>
            <a:ext cx="11041200" cy="40434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BE" sz="2000" b="1" dirty="0" err="1"/>
              <a:t>Ideal</a:t>
            </a:r>
            <a:r>
              <a:rPr lang="nl-BE" sz="2000" b="1" dirty="0"/>
              <a:t>:</a:t>
            </a:r>
            <a:r>
              <a:rPr lang="nl-BE" sz="2000" dirty="0"/>
              <a:t>		DNA </a:t>
            </a:r>
            <a:r>
              <a:rPr lang="nl-BE" sz="2000" dirty="0" err="1"/>
              <a:t>sequence</a:t>
            </a:r>
            <a:r>
              <a:rPr lang="nl-BE" sz="2000" dirty="0"/>
              <a:t> do </a:t>
            </a:r>
            <a:r>
              <a:rPr lang="nl-BE" sz="2000" dirty="0" err="1"/>
              <a:t>not</a:t>
            </a:r>
            <a:r>
              <a:rPr lang="nl-BE" sz="2000" dirty="0"/>
              <a:t> change, </a:t>
            </a:r>
            <a:r>
              <a:rPr lang="nl-BE" sz="2000" dirty="0" err="1"/>
              <a:t>except</a:t>
            </a:r>
            <a:r>
              <a:rPr lang="nl-BE" sz="2000" dirty="0"/>
              <a:t> </a:t>
            </a:r>
            <a:r>
              <a:rPr lang="nl-BE" sz="2000" dirty="0" err="1"/>
              <a:t>during</a:t>
            </a:r>
            <a:r>
              <a:rPr lang="nl-BE" sz="2000" dirty="0"/>
              <a:t> </a:t>
            </a:r>
            <a:r>
              <a:rPr lang="nl-BE" sz="2000" dirty="0" err="1"/>
              <a:t>reproduction</a:t>
            </a:r>
            <a:endParaRPr lang="nl-BE" sz="2000" dirty="0"/>
          </a:p>
          <a:p>
            <a:pPr marL="0" indent="0">
              <a:buNone/>
            </a:pPr>
            <a:r>
              <a:rPr lang="nl-BE" sz="2000" b="1" dirty="0" err="1"/>
              <a:t>Reality</a:t>
            </a:r>
            <a:r>
              <a:rPr lang="nl-BE" sz="2000" b="1" dirty="0"/>
              <a:t>:	</a:t>
            </a:r>
            <a:r>
              <a:rPr lang="nl-BE" sz="2000" dirty="0"/>
              <a:t>DNA </a:t>
            </a:r>
            <a:r>
              <a:rPr lang="nl-BE" sz="2000" dirty="0" err="1"/>
              <a:t>damage</a:t>
            </a:r>
            <a:r>
              <a:rPr lang="nl-BE" sz="2000" dirty="0"/>
              <a:t> </a:t>
            </a:r>
            <a:r>
              <a:rPr lang="nl-BE" sz="2000" dirty="0" err="1"/>
              <a:t>due</a:t>
            </a:r>
            <a:r>
              <a:rPr lang="nl-BE" sz="2000" dirty="0"/>
              <a:t> </a:t>
            </a:r>
            <a:r>
              <a:rPr lang="nl-BE" sz="2000" dirty="0" err="1"/>
              <a:t>to</a:t>
            </a:r>
            <a:r>
              <a:rPr lang="nl-BE" sz="2000" dirty="0"/>
              <a:t> </a:t>
            </a:r>
            <a:r>
              <a:rPr lang="nl-BE" sz="2000" dirty="0" err="1"/>
              <a:t>cell</a:t>
            </a:r>
            <a:r>
              <a:rPr lang="nl-BE" sz="2000" dirty="0"/>
              <a:t> </a:t>
            </a:r>
            <a:r>
              <a:rPr lang="nl-BE" sz="2000" dirty="0" err="1"/>
              <a:t>process</a:t>
            </a:r>
            <a:r>
              <a:rPr lang="nl-BE" sz="2000" dirty="0"/>
              <a:t> &amp; </a:t>
            </a:r>
            <a:r>
              <a:rPr lang="nl-BE" sz="2000" dirty="0" err="1"/>
              <a:t>toxic</a:t>
            </a:r>
            <a:r>
              <a:rPr lang="nl-BE" sz="2000" dirty="0"/>
              <a:t> </a:t>
            </a:r>
            <a:r>
              <a:rPr lang="nl-BE" sz="2000" dirty="0" err="1"/>
              <a:t>chemicals</a:t>
            </a:r>
            <a:endParaRPr lang="nl-BE" sz="2000" dirty="0"/>
          </a:p>
          <a:p>
            <a:pPr marL="0" indent="0">
              <a:buNone/>
            </a:pPr>
            <a:endParaRPr lang="nl-BE" sz="2000" dirty="0"/>
          </a:p>
          <a:p>
            <a:pPr marL="0" indent="0">
              <a:buNone/>
            </a:pPr>
            <a:r>
              <a:rPr lang="nl-BE" sz="2000" dirty="0"/>
              <a:t>				</a:t>
            </a:r>
            <a:r>
              <a:rPr lang="nl-BE" sz="2000" dirty="0" err="1"/>
              <a:t>robust</a:t>
            </a:r>
            <a:r>
              <a:rPr lang="nl-BE" sz="2000" dirty="0"/>
              <a:t> </a:t>
            </a:r>
            <a:r>
              <a:rPr lang="nl-BE" sz="2000" dirty="0" err="1"/>
              <a:t>repair</a:t>
            </a:r>
            <a:r>
              <a:rPr lang="nl-BE" sz="2000" dirty="0"/>
              <a:t> </a:t>
            </a:r>
            <a:r>
              <a:rPr lang="nl-BE" sz="2000" dirty="0" err="1"/>
              <a:t>mechanism</a:t>
            </a:r>
            <a:endParaRPr lang="nl-BE" sz="2000" dirty="0"/>
          </a:p>
          <a:p>
            <a:pPr marL="0" indent="0">
              <a:buNone/>
            </a:pPr>
            <a:endParaRPr lang="nl-BE" sz="2000" dirty="0"/>
          </a:p>
          <a:p>
            <a:pPr marL="0" indent="0">
              <a:buNone/>
            </a:pPr>
            <a:r>
              <a:rPr lang="nl-BE" sz="2000" dirty="0"/>
              <a:t>			             DNA is </a:t>
            </a:r>
            <a:r>
              <a:rPr lang="nl-BE" sz="2000" dirty="0" err="1"/>
              <a:t>repaired</a:t>
            </a:r>
            <a:r>
              <a:rPr lang="nl-BE" sz="2000" dirty="0"/>
              <a:t> </a:t>
            </a:r>
            <a:r>
              <a:rPr lang="nl-BE" sz="2000" dirty="0" err="1"/>
              <a:t>incorrectly</a:t>
            </a:r>
            <a:endParaRPr lang="nl-BE" sz="2000" dirty="0"/>
          </a:p>
          <a:p>
            <a:pPr marL="0" indent="0">
              <a:buNone/>
            </a:pPr>
            <a:endParaRPr lang="nl-BE" sz="2000" dirty="0"/>
          </a:p>
          <a:p>
            <a:pPr marL="0" indent="0">
              <a:buNone/>
            </a:pPr>
            <a:r>
              <a:rPr lang="nl-BE" sz="2000" dirty="0"/>
              <a:t>					</a:t>
            </a:r>
            <a:r>
              <a:rPr lang="nl-BE" sz="2000" dirty="0" err="1"/>
              <a:t>mutations</a:t>
            </a:r>
            <a:endParaRPr lang="nl-BE" sz="2000" dirty="0"/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F9AF6A87-507F-4E2E-8A2A-840080D13776}"/>
              </a:ext>
            </a:extLst>
          </p:cNvPr>
          <p:cNvSpPr txBox="1"/>
          <p:nvPr/>
        </p:nvSpPr>
        <p:spPr>
          <a:xfrm>
            <a:off x="159798" y="58771"/>
            <a:ext cx="58326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200" dirty="0">
                <a:solidFill>
                  <a:srgbClr val="1D8DB0"/>
                </a:solidFill>
              </a:rPr>
              <a:t>J. </a:t>
            </a:r>
            <a:r>
              <a:rPr lang="nl-BE" sz="1200" dirty="0" err="1">
                <a:solidFill>
                  <a:srgbClr val="1D8DB0"/>
                </a:solidFill>
              </a:rPr>
              <a:t>Neirynck</a:t>
            </a:r>
            <a:r>
              <a:rPr lang="nl-BE" sz="1200" dirty="0">
                <a:solidFill>
                  <a:srgbClr val="1D8DB0"/>
                </a:solidFill>
              </a:rPr>
              <a:t>, F. Van </a:t>
            </a:r>
            <a:r>
              <a:rPr lang="nl-BE" sz="1200" dirty="0" err="1">
                <a:solidFill>
                  <a:srgbClr val="1D8DB0"/>
                </a:solidFill>
              </a:rPr>
              <a:t>Eecke</a:t>
            </a:r>
            <a:r>
              <a:rPr lang="nl-BE" sz="1200" dirty="0">
                <a:solidFill>
                  <a:srgbClr val="1D8DB0"/>
                </a:solidFill>
              </a:rPr>
              <a:t> &amp; R. Vrielynck</a:t>
            </a:r>
          </a:p>
        </p:txBody>
      </p:sp>
      <p:sp>
        <p:nvSpPr>
          <p:cNvPr id="11" name="Tekstvak 10">
            <a:extLst>
              <a:ext uri="{FF2B5EF4-FFF2-40B4-BE49-F238E27FC236}">
                <a16:creationId xmlns:a16="http://schemas.microsoft.com/office/drawing/2014/main" id="{02C83A39-3DA1-4516-B834-3C3D5F8552F0}"/>
              </a:ext>
            </a:extLst>
          </p:cNvPr>
          <p:cNvSpPr txBox="1"/>
          <p:nvPr/>
        </p:nvSpPr>
        <p:spPr>
          <a:xfrm>
            <a:off x="576000" y="6356412"/>
            <a:ext cx="10351364" cy="3154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450" dirty="0" err="1">
                <a:solidFill>
                  <a:schemeClr val="bg1"/>
                </a:solidFill>
              </a:rPr>
              <a:t>Introduction</a:t>
            </a:r>
            <a:r>
              <a:rPr lang="nl-BE" sz="1450" dirty="0">
                <a:solidFill>
                  <a:schemeClr val="bg1"/>
                </a:solidFill>
              </a:rPr>
              <a:t>	</a:t>
            </a:r>
            <a:r>
              <a:rPr lang="nl-BE" sz="1450" b="1" dirty="0">
                <a:solidFill>
                  <a:schemeClr val="bg1"/>
                </a:solidFill>
              </a:rPr>
              <a:t>	Framework</a:t>
            </a:r>
            <a:r>
              <a:rPr lang="nl-BE" sz="1450" dirty="0">
                <a:solidFill>
                  <a:schemeClr val="bg1"/>
                </a:solidFill>
              </a:rPr>
              <a:t>		</a:t>
            </a:r>
            <a:r>
              <a:rPr lang="nl-BE" sz="1450" dirty="0" err="1">
                <a:solidFill>
                  <a:schemeClr val="bg1"/>
                </a:solidFill>
              </a:rPr>
              <a:t>Techniques</a:t>
            </a:r>
            <a:r>
              <a:rPr lang="nl-BE" sz="1450" dirty="0">
                <a:solidFill>
                  <a:schemeClr val="bg1"/>
                </a:solidFill>
              </a:rPr>
              <a:t> &amp; </a:t>
            </a:r>
            <a:r>
              <a:rPr lang="nl-BE" sz="1450" dirty="0" err="1">
                <a:solidFill>
                  <a:schemeClr val="bg1"/>
                </a:solidFill>
              </a:rPr>
              <a:t>Results</a:t>
            </a:r>
            <a:r>
              <a:rPr lang="nl-BE" sz="1450" dirty="0">
                <a:solidFill>
                  <a:schemeClr val="bg1"/>
                </a:solidFill>
              </a:rPr>
              <a:t>			Summary</a:t>
            </a:r>
          </a:p>
        </p:txBody>
      </p:sp>
      <p:sp>
        <p:nvSpPr>
          <p:cNvPr id="2" name="Tekstvak 1">
            <a:extLst>
              <a:ext uri="{FF2B5EF4-FFF2-40B4-BE49-F238E27FC236}">
                <a16:creationId xmlns:a16="http://schemas.microsoft.com/office/drawing/2014/main" id="{D23B4A80-E44A-4A5E-95E5-E441E1910926}"/>
              </a:ext>
            </a:extLst>
          </p:cNvPr>
          <p:cNvSpPr txBox="1"/>
          <p:nvPr/>
        </p:nvSpPr>
        <p:spPr>
          <a:xfrm>
            <a:off x="2935111" y="5499409"/>
            <a:ext cx="25061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2000" dirty="0"/>
              <a:t>no or minor effect</a:t>
            </a:r>
          </a:p>
        </p:txBody>
      </p:sp>
      <p:sp>
        <p:nvSpPr>
          <p:cNvPr id="12" name="Tekstvak 11">
            <a:extLst>
              <a:ext uri="{FF2B5EF4-FFF2-40B4-BE49-F238E27FC236}">
                <a16:creationId xmlns:a16="http://schemas.microsoft.com/office/drawing/2014/main" id="{300A6B97-18E7-4404-8F7D-686019CE4372}"/>
              </a:ext>
            </a:extLst>
          </p:cNvPr>
          <p:cNvSpPr txBox="1"/>
          <p:nvPr/>
        </p:nvSpPr>
        <p:spPr>
          <a:xfrm>
            <a:off x="6096000" y="5420080"/>
            <a:ext cx="37196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2000" dirty="0"/>
              <a:t>life-</a:t>
            </a:r>
            <a:r>
              <a:rPr lang="nl-BE" sz="2000" dirty="0" err="1"/>
              <a:t>threatening</a:t>
            </a:r>
            <a:r>
              <a:rPr lang="nl-BE" sz="2000" dirty="0"/>
              <a:t> </a:t>
            </a:r>
            <a:r>
              <a:rPr lang="nl-BE" sz="2000" dirty="0" err="1"/>
              <a:t>effects</a:t>
            </a:r>
            <a:endParaRPr lang="nl-BE" sz="2000" dirty="0"/>
          </a:p>
          <a:p>
            <a:pPr algn="ctr"/>
            <a:r>
              <a:rPr lang="nl-BE" sz="2000" dirty="0" err="1"/>
              <a:t>when</a:t>
            </a:r>
            <a:r>
              <a:rPr lang="nl-BE" sz="2000" dirty="0"/>
              <a:t> </a:t>
            </a:r>
            <a:r>
              <a:rPr lang="nl-BE" sz="2000" dirty="0" err="1"/>
              <a:t>occured</a:t>
            </a:r>
            <a:r>
              <a:rPr lang="nl-BE" sz="2000" dirty="0"/>
              <a:t> in wrong </a:t>
            </a:r>
            <a:r>
              <a:rPr lang="nl-BE" sz="2000" dirty="0" err="1"/>
              <a:t>place</a:t>
            </a:r>
            <a:endParaRPr lang="nl-BE" sz="2000" dirty="0"/>
          </a:p>
        </p:txBody>
      </p:sp>
      <p:cxnSp>
        <p:nvCxnSpPr>
          <p:cNvPr id="4" name="Rechte verbindingslijn met pijl 3">
            <a:extLst>
              <a:ext uri="{FF2B5EF4-FFF2-40B4-BE49-F238E27FC236}">
                <a16:creationId xmlns:a16="http://schemas.microsoft.com/office/drawing/2014/main" id="{81D54CF9-AB68-4274-844A-966DCABE2B00}"/>
              </a:ext>
            </a:extLst>
          </p:cNvPr>
          <p:cNvCxnSpPr/>
          <p:nvPr/>
        </p:nvCxnSpPr>
        <p:spPr>
          <a:xfrm>
            <a:off x="5751682" y="2506133"/>
            <a:ext cx="0" cy="440267"/>
          </a:xfrm>
          <a:prstGeom prst="straightConnector1">
            <a:avLst/>
          </a:prstGeom>
          <a:ln w="571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Rechte verbindingslijn met pijl 12">
            <a:extLst>
              <a:ext uri="{FF2B5EF4-FFF2-40B4-BE49-F238E27FC236}">
                <a16:creationId xmlns:a16="http://schemas.microsoft.com/office/drawing/2014/main" id="{3E9E10C6-A9DF-4A46-86F9-AFD24EA8E7BE}"/>
              </a:ext>
            </a:extLst>
          </p:cNvPr>
          <p:cNvCxnSpPr/>
          <p:nvPr/>
        </p:nvCxnSpPr>
        <p:spPr>
          <a:xfrm>
            <a:off x="5751682" y="3429000"/>
            <a:ext cx="0" cy="440267"/>
          </a:xfrm>
          <a:prstGeom prst="straightConnector1">
            <a:avLst/>
          </a:prstGeom>
          <a:ln w="571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Rechte verbindingslijn met pijl 13">
            <a:extLst>
              <a:ext uri="{FF2B5EF4-FFF2-40B4-BE49-F238E27FC236}">
                <a16:creationId xmlns:a16="http://schemas.microsoft.com/office/drawing/2014/main" id="{CF2E00E2-D0D0-471C-9B56-D1737DEFFA4C}"/>
              </a:ext>
            </a:extLst>
          </p:cNvPr>
          <p:cNvCxnSpPr/>
          <p:nvPr/>
        </p:nvCxnSpPr>
        <p:spPr>
          <a:xfrm>
            <a:off x="5751682" y="4236155"/>
            <a:ext cx="0" cy="440267"/>
          </a:xfrm>
          <a:prstGeom prst="straightConnector1">
            <a:avLst/>
          </a:prstGeom>
          <a:ln w="571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Rechte verbindingslijn met pijl 14">
            <a:extLst>
              <a:ext uri="{FF2B5EF4-FFF2-40B4-BE49-F238E27FC236}">
                <a16:creationId xmlns:a16="http://schemas.microsoft.com/office/drawing/2014/main" id="{8C2B2A61-B09C-449E-B2DE-755F3A8489B8}"/>
              </a:ext>
            </a:extLst>
          </p:cNvPr>
          <p:cNvCxnSpPr>
            <a:cxnSpLocks/>
          </p:cNvCxnSpPr>
          <p:nvPr/>
        </p:nvCxnSpPr>
        <p:spPr>
          <a:xfrm>
            <a:off x="5992427" y="5133315"/>
            <a:ext cx="848640" cy="286765"/>
          </a:xfrm>
          <a:prstGeom prst="straightConnector1">
            <a:avLst/>
          </a:prstGeom>
          <a:ln w="571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Rechte verbindingslijn met pijl 15">
            <a:extLst>
              <a:ext uri="{FF2B5EF4-FFF2-40B4-BE49-F238E27FC236}">
                <a16:creationId xmlns:a16="http://schemas.microsoft.com/office/drawing/2014/main" id="{B26D17F0-D080-4395-8A78-E4B5C2D1A074}"/>
              </a:ext>
            </a:extLst>
          </p:cNvPr>
          <p:cNvCxnSpPr>
            <a:cxnSpLocks/>
          </p:cNvCxnSpPr>
          <p:nvPr/>
        </p:nvCxnSpPr>
        <p:spPr>
          <a:xfrm flipH="1">
            <a:off x="4662311" y="5142332"/>
            <a:ext cx="780768" cy="286765"/>
          </a:xfrm>
          <a:prstGeom prst="straightConnector1">
            <a:avLst/>
          </a:prstGeom>
          <a:ln w="571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kstvak 16">
            <a:extLst>
              <a:ext uri="{FF2B5EF4-FFF2-40B4-BE49-F238E27FC236}">
                <a16:creationId xmlns:a16="http://schemas.microsoft.com/office/drawing/2014/main" id="{BA54D115-0258-41D9-BF7D-B6FD50E184D1}"/>
              </a:ext>
            </a:extLst>
          </p:cNvPr>
          <p:cNvSpPr txBox="1"/>
          <p:nvPr/>
        </p:nvSpPr>
        <p:spPr>
          <a:xfrm>
            <a:off x="0" y="6044296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b="1" dirty="0">
                <a:cs typeface="Arial"/>
              </a:rPr>
              <a:t>Source</a:t>
            </a:r>
            <a:r>
              <a:rPr lang="nl-NL" sz="1200" b="1" dirty="0">
                <a:solidFill>
                  <a:srgbClr val="2F4D5D"/>
                </a:solidFill>
                <a:cs typeface="Arial"/>
              </a:rPr>
              <a:t>: </a:t>
            </a:r>
            <a:r>
              <a:rPr lang="nl-BE" sz="1200" dirty="0">
                <a:solidFill>
                  <a:srgbClr val="2F4D5D"/>
                </a:solidFill>
              </a:rPr>
              <a:t>Phillips D.H., </a:t>
            </a:r>
            <a:r>
              <a:rPr lang="nl-BE" sz="1200" dirty="0" err="1">
                <a:solidFill>
                  <a:srgbClr val="2F4D5D"/>
                </a:solidFill>
              </a:rPr>
              <a:t>Arlt</a:t>
            </a:r>
            <a:r>
              <a:rPr lang="nl-BE" sz="1200" dirty="0">
                <a:solidFill>
                  <a:srgbClr val="2F4D5D"/>
                </a:solidFill>
              </a:rPr>
              <a:t> V.M. (2009) </a:t>
            </a:r>
            <a:r>
              <a:rPr lang="nl-BE" sz="1200" dirty="0" err="1">
                <a:solidFill>
                  <a:srgbClr val="2F4D5D"/>
                </a:solidFill>
              </a:rPr>
              <a:t>Genotoxicity</a:t>
            </a:r>
            <a:r>
              <a:rPr lang="nl-BE" sz="1200" dirty="0">
                <a:solidFill>
                  <a:srgbClr val="2F4D5D"/>
                </a:solidFill>
              </a:rPr>
              <a:t>: </a:t>
            </a:r>
            <a:r>
              <a:rPr lang="nl-BE" sz="1200" dirty="0" err="1">
                <a:solidFill>
                  <a:srgbClr val="2F4D5D"/>
                </a:solidFill>
              </a:rPr>
              <a:t>damage</a:t>
            </a:r>
            <a:r>
              <a:rPr lang="nl-BE" sz="1200" dirty="0">
                <a:solidFill>
                  <a:srgbClr val="2F4D5D"/>
                </a:solidFill>
              </a:rPr>
              <a:t> </a:t>
            </a:r>
            <a:r>
              <a:rPr lang="nl-BE" sz="1200" dirty="0" err="1">
                <a:solidFill>
                  <a:srgbClr val="2F4D5D"/>
                </a:solidFill>
              </a:rPr>
              <a:t>to</a:t>
            </a:r>
            <a:r>
              <a:rPr lang="nl-BE" sz="1200" dirty="0">
                <a:solidFill>
                  <a:srgbClr val="2F4D5D"/>
                </a:solidFill>
              </a:rPr>
              <a:t> DNA </a:t>
            </a:r>
            <a:r>
              <a:rPr lang="nl-BE" sz="1200" dirty="0" err="1">
                <a:solidFill>
                  <a:srgbClr val="2F4D5D"/>
                </a:solidFill>
              </a:rPr>
              <a:t>and</a:t>
            </a:r>
            <a:r>
              <a:rPr lang="nl-BE" sz="1200" dirty="0">
                <a:solidFill>
                  <a:srgbClr val="2F4D5D"/>
                </a:solidFill>
              </a:rPr>
              <a:t> </a:t>
            </a:r>
            <a:r>
              <a:rPr lang="nl-BE" sz="1200" dirty="0" err="1">
                <a:solidFill>
                  <a:srgbClr val="2F4D5D"/>
                </a:solidFill>
              </a:rPr>
              <a:t>its</a:t>
            </a:r>
            <a:r>
              <a:rPr lang="nl-BE" sz="1200" dirty="0">
                <a:solidFill>
                  <a:srgbClr val="2F4D5D"/>
                </a:solidFill>
              </a:rPr>
              <a:t> </a:t>
            </a:r>
            <a:r>
              <a:rPr lang="nl-BE" sz="1200" dirty="0" err="1">
                <a:solidFill>
                  <a:srgbClr val="2F4D5D"/>
                </a:solidFill>
              </a:rPr>
              <a:t>consequences</a:t>
            </a:r>
            <a:r>
              <a:rPr lang="nl-BE" sz="1200" dirty="0">
                <a:solidFill>
                  <a:srgbClr val="2F4D5D"/>
                </a:solidFill>
              </a:rPr>
              <a:t>. In: </a:t>
            </a:r>
            <a:r>
              <a:rPr lang="nl-BE" sz="1200" dirty="0" err="1">
                <a:solidFill>
                  <a:srgbClr val="2F4D5D"/>
                </a:solidFill>
              </a:rPr>
              <a:t>Luch</a:t>
            </a:r>
            <a:r>
              <a:rPr lang="nl-BE" sz="1200" dirty="0">
                <a:solidFill>
                  <a:srgbClr val="2F4D5D"/>
                </a:solidFill>
              </a:rPr>
              <a:t> A. (</a:t>
            </a:r>
            <a:r>
              <a:rPr lang="nl-BE" sz="1200" dirty="0" err="1">
                <a:solidFill>
                  <a:srgbClr val="2F4D5D"/>
                </a:solidFill>
              </a:rPr>
              <a:t>eds</a:t>
            </a:r>
            <a:r>
              <a:rPr lang="nl-BE" sz="1200" dirty="0">
                <a:solidFill>
                  <a:srgbClr val="2F4D5D"/>
                </a:solidFill>
              </a:rPr>
              <a:t>) </a:t>
            </a:r>
            <a:r>
              <a:rPr lang="nl-BE" sz="1200" dirty="0" err="1">
                <a:solidFill>
                  <a:srgbClr val="2F4D5D"/>
                </a:solidFill>
              </a:rPr>
              <a:t>Molecular</a:t>
            </a:r>
            <a:r>
              <a:rPr lang="nl-BE" sz="1200" dirty="0">
                <a:solidFill>
                  <a:srgbClr val="2F4D5D"/>
                </a:solidFill>
              </a:rPr>
              <a:t>, </a:t>
            </a:r>
            <a:r>
              <a:rPr lang="nl-BE" sz="1200" dirty="0" err="1">
                <a:solidFill>
                  <a:srgbClr val="2F4D5D"/>
                </a:solidFill>
              </a:rPr>
              <a:t>Clinical</a:t>
            </a:r>
            <a:r>
              <a:rPr lang="nl-BE" sz="1200" dirty="0">
                <a:solidFill>
                  <a:srgbClr val="2F4D5D"/>
                </a:solidFill>
              </a:rPr>
              <a:t> </a:t>
            </a:r>
            <a:r>
              <a:rPr lang="nl-BE" sz="1200" dirty="0" err="1">
                <a:solidFill>
                  <a:srgbClr val="2F4D5D"/>
                </a:solidFill>
              </a:rPr>
              <a:t>and</a:t>
            </a:r>
            <a:r>
              <a:rPr lang="nl-BE" sz="1200" dirty="0">
                <a:solidFill>
                  <a:srgbClr val="2F4D5D"/>
                </a:solidFill>
              </a:rPr>
              <a:t> </a:t>
            </a:r>
            <a:r>
              <a:rPr lang="nl-BE" sz="1200" dirty="0" err="1">
                <a:solidFill>
                  <a:srgbClr val="2F4D5D"/>
                </a:solidFill>
              </a:rPr>
              <a:t>Environmental</a:t>
            </a:r>
            <a:r>
              <a:rPr lang="nl-BE" sz="1200" dirty="0">
                <a:solidFill>
                  <a:srgbClr val="2F4D5D"/>
                </a:solidFill>
              </a:rPr>
              <a:t> </a:t>
            </a:r>
            <a:r>
              <a:rPr lang="nl-BE" sz="1200" dirty="0" err="1">
                <a:solidFill>
                  <a:srgbClr val="2F4D5D"/>
                </a:solidFill>
              </a:rPr>
              <a:t>Toxicology</a:t>
            </a:r>
            <a:r>
              <a:rPr lang="nl-BE" sz="1200" dirty="0">
                <a:solidFill>
                  <a:srgbClr val="2F4D5D"/>
                </a:solidFill>
              </a:rPr>
              <a:t>. </a:t>
            </a:r>
            <a:r>
              <a:rPr lang="nl-BE" sz="1200" dirty="0" err="1">
                <a:solidFill>
                  <a:srgbClr val="2F4D5D"/>
                </a:solidFill>
              </a:rPr>
              <a:t>Experientia</a:t>
            </a:r>
            <a:r>
              <a:rPr lang="nl-BE" sz="1200" dirty="0">
                <a:solidFill>
                  <a:srgbClr val="2F4D5D"/>
                </a:solidFill>
              </a:rPr>
              <a:t> </a:t>
            </a:r>
            <a:r>
              <a:rPr lang="nl-BE" sz="1200" dirty="0" err="1">
                <a:solidFill>
                  <a:srgbClr val="2F4D5D"/>
                </a:solidFill>
              </a:rPr>
              <a:t>Supplementum</a:t>
            </a:r>
            <a:r>
              <a:rPr lang="nl-BE" sz="1200" dirty="0">
                <a:solidFill>
                  <a:srgbClr val="2F4D5D"/>
                </a:solidFill>
              </a:rPr>
              <a:t>, vol 99. </a:t>
            </a:r>
            <a:r>
              <a:rPr lang="nl-BE" sz="1200" dirty="0" err="1">
                <a:solidFill>
                  <a:srgbClr val="2F4D5D"/>
                </a:solidFill>
              </a:rPr>
              <a:t>Birkhäuser</a:t>
            </a:r>
            <a:r>
              <a:rPr lang="nl-BE" sz="1200" dirty="0">
                <a:solidFill>
                  <a:srgbClr val="2F4D5D"/>
                </a:solidFill>
              </a:rPr>
              <a:t> </a:t>
            </a:r>
            <a:r>
              <a:rPr lang="nl-BE" sz="1200" dirty="0" err="1">
                <a:solidFill>
                  <a:srgbClr val="2F4D5D"/>
                </a:solidFill>
              </a:rPr>
              <a:t>Basel</a:t>
            </a:r>
            <a:endParaRPr lang="nl-BE" sz="1200" dirty="0">
              <a:solidFill>
                <a:srgbClr val="2F4D5D"/>
              </a:solidFill>
            </a:endParaRPr>
          </a:p>
          <a:p>
            <a:endParaRPr lang="nl-BE" sz="1200" dirty="0">
              <a:solidFill>
                <a:srgbClr val="2F4D5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746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dianummer 23">
            <a:extLst>
              <a:ext uri="{FF2B5EF4-FFF2-40B4-BE49-F238E27FC236}">
                <a16:creationId xmlns:a16="http://schemas.microsoft.com/office/drawing/2014/main" id="{E7BA9955-551E-4B72-9196-84FDFE874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4000" y="-126730"/>
            <a:ext cx="648000" cy="648000"/>
          </a:xfrm>
        </p:spPr>
        <p:txBody>
          <a:bodyPr/>
          <a:lstStyle/>
          <a:p>
            <a:fld id="{CF179DAE-D0A6-40C3-B8BC-6A97C268D03A}" type="slidenum">
              <a:rPr lang="nl-NL" sz="1200" smtClean="0">
                <a:solidFill>
                  <a:srgbClr val="1D8DB0"/>
                </a:solidFill>
              </a:rPr>
              <a:pPr/>
              <a:t>29</a:t>
            </a:fld>
            <a:r>
              <a:rPr lang="nl-NL" sz="1200" dirty="0">
                <a:solidFill>
                  <a:srgbClr val="1D8DB0"/>
                </a:solidFill>
              </a:rPr>
              <a:t>/51</a:t>
            </a:r>
          </a:p>
        </p:txBody>
      </p:sp>
      <p:sp>
        <p:nvSpPr>
          <p:cNvPr id="9" name="Titel 4">
            <a:extLst>
              <a:ext uri="{FF2B5EF4-FFF2-40B4-BE49-F238E27FC236}">
                <a16:creationId xmlns:a16="http://schemas.microsoft.com/office/drawing/2014/main" id="{32C054A8-9043-41C9-BA29-6C11E3B87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263" y="336550"/>
            <a:ext cx="11041062" cy="1152525"/>
          </a:xfrm>
        </p:spPr>
        <p:txBody>
          <a:bodyPr/>
          <a:lstStyle/>
          <a:p>
            <a:r>
              <a:rPr lang="nl-BE" dirty="0"/>
              <a:t>DNA </a:t>
            </a:r>
            <a:r>
              <a:rPr lang="nl-BE" dirty="0" err="1"/>
              <a:t>mutations</a:t>
            </a:r>
            <a:endParaRPr lang="nl-BE" dirty="0"/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F9AF6A87-507F-4E2E-8A2A-840080D13776}"/>
              </a:ext>
            </a:extLst>
          </p:cNvPr>
          <p:cNvSpPr txBox="1"/>
          <p:nvPr/>
        </p:nvSpPr>
        <p:spPr>
          <a:xfrm>
            <a:off x="159798" y="58771"/>
            <a:ext cx="58326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200" dirty="0">
                <a:solidFill>
                  <a:srgbClr val="1D8DB0"/>
                </a:solidFill>
              </a:rPr>
              <a:t>J. </a:t>
            </a:r>
            <a:r>
              <a:rPr lang="nl-BE" sz="1200" dirty="0" err="1">
                <a:solidFill>
                  <a:srgbClr val="1D8DB0"/>
                </a:solidFill>
              </a:rPr>
              <a:t>Neirynck</a:t>
            </a:r>
            <a:r>
              <a:rPr lang="nl-BE" sz="1200" dirty="0">
                <a:solidFill>
                  <a:srgbClr val="1D8DB0"/>
                </a:solidFill>
              </a:rPr>
              <a:t>, F. Van </a:t>
            </a:r>
            <a:r>
              <a:rPr lang="nl-BE" sz="1200" dirty="0" err="1">
                <a:solidFill>
                  <a:srgbClr val="1D8DB0"/>
                </a:solidFill>
              </a:rPr>
              <a:t>Eecke</a:t>
            </a:r>
            <a:r>
              <a:rPr lang="nl-BE" sz="1200" dirty="0">
                <a:solidFill>
                  <a:srgbClr val="1D8DB0"/>
                </a:solidFill>
              </a:rPr>
              <a:t> &amp; R. Vrielynck</a:t>
            </a:r>
          </a:p>
        </p:txBody>
      </p:sp>
      <p:sp>
        <p:nvSpPr>
          <p:cNvPr id="11" name="Tekstvak 10">
            <a:extLst>
              <a:ext uri="{FF2B5EF4-FFF2-40B4-BE49-F238E27FC236}">
                <a16:creationId xmlns:a16="http://schemas.microsoft.com/office/drawing/2014/main" id="{02C83A39-3DA1-4516-B834-3C3D5F8552F0}"/>
              </a:ext>
            </a:extLst>
          </p:cNvPr>
          <p:cNvSpPr txBox="1"/>
          <p:nvPr/>
        </p:nvSpPr>
        <p:spPr>
          <a:xfrm>
            <a:off x="576000" y="6356412"/>
            <a:ext cx="10351364" cy="3154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450" dirty="0" err="1">
                <a:solidFill>
                  <a:schemeClr val="bg1"/>
                </a:solidFill>
              </a:rPr>
              <a:t>Introduction</a:t>
            </a:r>
            <a:r>
              <a:rPr lang="nl-BE" sz="1450" dirty="0">
                <a:solidFill>
                  <a:schemeClr val="bg1"/>
                </a:solidFill>
              </a:rPr>
              <a:t>	</a:t>
            </a:r>
            <a:r>
              <a:rPr lang="nl-BE" sz="1450" b="1" dirty="0">
                <a:solidFill>
                  <a:schemeClr val="bg1"/>
                </a:solidFill>
              </a:rPr>
              <a:t>	Framework</a:t>
            </a:r>
            <a:r>
              <a:rPr lang="nl-BE" sz="1450" dirty="0">
                <a:solidFill>
                  <a:schemeClr val="bg1"/>
                </a:solidFill>
              </a:rPr>
              <a:t>		</a:t>
            </a:r>
            <a:r>
              <a:rPr lang="nl-BE" sz="1450" dirty="0" err="1">
                <a:solidFill>
                  <a:schemeClr val="bg1"/>
                </a:solidFill>
              </a:rPr>
              <a:t>Techniques</a:t>
            </a:r>
            <a:r>
              <a:rPr lang="nl-BE" sz="1450" dirty="0">
                <a:solidFill>
                  <a:schemeClr val="bg1"/>
                </a:solidFill>
              </a:rPr>
              <a:t> &amp; </a:t>
            </a:r>
            <a:r>
              <a:rPr lang="nl-BE" sz="1450" dirty="0" err="1">
                <a:solidFill>
                  <a:schemeClr val="bg1"/>
                </a:solidFill>
              </a:rPr>
              <a:t>Results</a:t>
            </a:r>
            <a:r>
              <a:rPr lang="nl-BE" sz="1450" dirty="0">
                <a:solidFill>
                  <a:schemeClr val="bg1"/>
                </a:solidFill>
              </a:rPr>
              <a:t>			Summary</a:t>
            </a:r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6EAAB5D9-2096-4416-8D04-3007E1C369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9127" y="1219312"/>
            <a:ext cx="6807263" cy="4916839"/>
          </a:xfrm>
          <a:prstGeom prst="rect">
            <a:avLst/>
          </a:prstGeom>
        </p:spPr>
      </p:pic>
      <p:sp>
        <p:nvSpPr>
          <p:cNvPr id="17" name="Tijdelijke aanduiding voor inhoud 1">
            <a:extLst>
              <a:ext uri="{FF2B5EF4-FFF2-40B4-BE49-F238E27FC236}">
                <a16:creationId xmlns:a16="http://schemas.microsoft.com/office/drawing/2014/main" id="{4DCF8A7B-2B26-4E33-876E-860E9855D4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656000"/>
            <a:ext cx="11041200" cy="4043464"/>
          </a:xfrm>
        </p:spPr>
        <p:txBody>
          <a:bodyPr>
            <a:normAutofit/>
          </a:bodyPr>
          <a:lstStyle/>
          <a:p>
            <a:endParaRPr lang="nl-BE" sz="2000" dirty="0"/>
          </a:p>
          <a:p>
            <a:endParaRPr lang="nl-BE" sz="2000" dirty="0"/>
          </a:p>
          <a:p>
            <a:r>
              <a:rPr lang="nl-BE" sz="2000" dirty="0" err="1"/>
              <a:t>Compounds</a:t>
            </a:r>
            <a:r>
              <a:rPr lang="nl-BE" sz="2000" dirty="0"/>
              <a:t> do </a:t>
            </a:r>
            <a:r>
              <a:rPr lang="nl-BE" sz="2000" dirty="0" err="1"/>
              <a:t>not</a:t>
            </a:r>
            <a:r>
              <a:rPr lang="nl-BE" sz="2000" dirty="0"/>
              <a:t> </a:t>
            </a:r>
            <a:r>
              <a:rPr lang="nl-BE" sz="2000" dirty="0" err="1"/>
              <a:t>correspond</a:t>
            </a:r>
            <a:r>
              <a:rPr lang="nl-BE" sz="1200" dirty="0"/>
              <a:t> (4)</a:t>
            </a:r>
          </a:p>
          <a:p>
            <a:pPr marL="0" indent="0">
              <a:buNone/>
            </a:pPr>
            <a:endParaRPr lang="nl-BE" sz="2000" dirty="0"/>
          </a:p>
          <a:p>
            <a:r>
              <a:rPr lang="nl-BE" sz="2000" dirty="0" err="1"/>
              <a:t>Structure</a:t>
            </a:r>
            <a:r>
              <a:rPr lang="nl-BE" sz="2000" dirty="0"/>
              <a:t> of DNA string is </a:t>
            </a:r>
            <a:r>
              <a:rPr lang="nl-BE" sz="2000" dirty="0" err="1"/>
              <a:t>broken</a:t>
            </a:r>
            <a:r>
              <a:rPr lang="nl-BE" sz="1200" dirty="0"/>
              <a:t> (2)</a:t>
            </a:r>
          </a:p>
          <a:p>
            <a:pPr marL="0" indent="0">
              <a:buNone/>
            </a:pPr>
            <a:endParaRPr lang="nl-BE" sz="1200" dirty="0"/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7E89CD93-FE6B-4A9B-AFC6-2D1FF210ED01}"/>
              </a:ext>
            </a:extLst>
          </p:cNvPr>
          <p:cNvSpPr txBox="1"/>
          <p:nvPr/>
        </p:nvSpPr>
        <p:spPr>
          <a:xfrm>
            <a:off x="0" y="5776077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b="1" dirty="0">
                <a:cs typeface="Arial"/>
              </a:rPr>
              <a:t>Source</a:t>
            </a:r>
            <a:r>
              <a:rPr lang="nl-NL" sz="1200" b="1" dirty="0">
                <a:solidFill>
                  <a:srgbClr val="2F4D5D"/>
                </a:solidFill>
                <a:cs typeface="Arial"/>
              </a:rPr>
              <a:t>: </a:t>
            </a:r>
            <a:r>
              <a:rPr lang="nl-BE" sz="1200" dirty="0">
                <a:solidFill>
                  <a:srgbClr val="2F4D5D"/>
                </a:solidFill>
              </a:rPr>
              <a:t>Phillips D.H., </a:t>
            </a:r>
            <a:r>
              <a:rPr lang="nl-BE" sz="1200" dirty="0" err="1">
                <a:solidFill>
                  <a:srgbClr val="2F4D5D"/>
                </a:solidFill>
              </a:rPr>
              <a:t>Arlt</a:t>
            </a:r>
            <a:r>
              <a:rPr lang="nl-BE" sz="1200" dirty="0">
                <a:solidFill>
                  <a:srgbClr val="2F4D5D"/>
                </a:solidFill>
              </a:rPr>
              <a:t> V.M. (2009) </a:t>
            </a:r>
            <a:r>
              <a:rPr lang="nl-BE" sz="1200" dirty="0" err="1">
                <a:solidFill>
                  <a:srgbClr val="2F4D5D"/>
                </a:solidFill>
              </a:rPr>
              <a:t>Genotoxicity</a:t>
            </a:r>
            <a:r>
              <a:rPr lang="nl-BE" sz="1200" dirty="0">
                <a:solidFill>
                  <a:srgbClr val="2F4D5D"/>
                </a:solidFill>
              </a:rPr>
              <a:t>: </a:t>
            </a:r>
            <a:r>
              <a:rPr lang="nl-BE" sz="1200" dirty="0" err="1">
                <a:solidFill>
                  <a:srgbClr val="2F4D5D"/>
                </a:solidFill>
              </a:rPr>
              <a:t>damage</a:t>
            </a:r>
            <a:r>
              <a:rPr lang="nl-BE" sz="1200" dirty="0">
                <a:solidFill>
                  <a:srgbClr val="2F4D5D"/>
                </a:solidFill>
              </a:rPr>
              <a:t> </a:t>
            </a:r>
            <a:r>
              <a:rPr lang="nl-BE" sz="1200" dirty="0" err="1">
                <a:solidFill>
                  <a:srgbClr val="2F4D5D"/>
                </a:solidFill>
              </a:rPr>
              <a:t>to</a:t>
            </a:r>
            <a:r>
              <a:rPr lang="nl-BE" sz="1200" dirty="0">
                <a:solidFill>
                  <a:srgbClr val="2F4D5D"/>
                </a:solidFill>
              </a:rPr>
              <a:t> DNA </a:t>
            </a:r>
            <a:r>
              <a:rPr lang="nl-BE" sz="1200" dirty="0" err="1">
                <a:solidFill>
                  <a:srgbClr val="2F4D5D"/>
                </a:solidFill>
              </a:rPr>
              <a:t>and</a:t>
            </a:r>
            <a:r>
              <a:rPr lang="nl-BE" sz="1200" dirty="0">
                <a:solidFill>
                  <a:srgbClr val="2F4D5D"/>
                </a:solidFill>
              </a:rPr>
              <a:t> </a:t>
            </a:r>
            <a:r>
              <a:rPr lang="nl-BE" sz="1200" dirty="0" err="1">
                <a:solidFill>
                  <a:srgbClr val="2F4D5D"/>
                </a:solidFill>
              </a:rPr>
              <a:t>its</a:t>
            </a:r>
            <a:r>
              <a:rPr lang="nl-BE" sz="1200" dirty="0">
                <a:solidFill>
                  <a:srgbClr val="2F4D5D"/>
                </a:solidFill>
              </a:rPr>
              <a:t> </a:t>
            </a:r>
            <a:r>
              <a:rPr lang="nl-BE" sz="1200" dirty="0" err="1">
                <a:solidFill>
                  <a:srgbClr val="2F4D5D"/>
                </a:solidFill>
              </a:rPr>
              <a:t>consequences</a:t>
            </a:r>
            <a:r>
              <a:rPr lang="nl-BE" sz="1200" dirty="0">
                <a:solidFill>
                  <a:srgbClr val="2F4D5D"/>
                </a:solidFill>
              </a:rPr>
              <a:t>. In: </a:t>
            </a:r>
            <a:r>
              <a:rPr lang="nl-BE" sz="1200" dirty="0" err="1">
                <a:solidFill>
                  <a:srgbClr val="2F4D5D"/>
                </a:solidFill>
              </a:rPr>
              <a:t>Luch</a:t>
            </a:r>
            <a:r>
              <a:rPr lang="nl-BE" sz="1200" dirty="0">
                <a:solidFill>
                  <a:srgbClr val="2F4D5D"/>
                </a:solidFill>
              </a:rPr>
              <a:t> A. (</a:t>
            </a:r>
            <a:r>
              <a:rPr lang="nl-BE" sz="1200" dirty="0" err="1">
                <a:solidFill>
                  <a:srgbClr val="2F4D5D"/>
                </a:solidFill>
              </a:rPr>
              <a:t>eds</a:t>
            </a:r>
            <a:r>
              <a:rPr lang="nl-BE" sz="1200" dirty="0">
                <a:solidFill>
                  <a:srgbClr val="2F4D5D"/>
                </a:solidFill>
              </a:rPr>
              <a:t>) </a:t>
            </a:r>
            <a:r>
              <a:rPr lang="nl-BE" sz="1200" dirty="0" err="1">
                <a:solidFill>
                  <a:srgbClr val="2F4D5D"/>
                </a:solidFill>
              </a:rPr>
              <a:t>Molecular</a:t>
            </a:r>
            <a:r>
              <a:rPr lang="nl-BE" sz="1200" dirty="0">
                <a:solidFill>
                  <a:srgbClr val="2F4D5D"/>
                </a:solidFill>
              </a:rPr>
              <a:t>, </a:t>
            </a:r>
            <a:r>
              <a:rPr lang="nl-BE" sz="1200" dirty="0" err="1">
                <a:solidFill>
                  <a:srgbClr val="2F4D5D"/>
                </a:solidFill>
              </a:rPr>
              <a:t>Clinical</a:t>
            </a:r>
            <a:r>
              <a:rPr lang="nl-BE" sz="1200" dirty="0">
                <a:solidFill>
                  <a:srgbClr val="2F4D5D"/>
                </a:solidFill>
              </a:rPr>
              <a:t> </a:t>
            </a:r>
            <a:r>
              <a:rPr lang="nl-BE" sz="1200" dirty="0" err="1">
                <a:solidFill>
                  <a:srgbClr val="2F4D5D"/>
                </a:solidFill>
              </a:rPr>
              <a:t>and</a:t>
            </a:r>
            <a:r>
              <a:rPr lang="nl-BE" sz="1200" dirty="0">
                <a:solidFill>
                  <a:srgbClr val="2F4D5D"/>
                </a:solidFill>
              </a:rPr>
              <a:t> </a:t>
            </a:r>
            <a:r>
              <a:rPr lang="nl-BE" sz="1200" dirty="0" err="1">
                <a:solidFill>
                  <a:srgbClr val="2F4D5D"/>
                </a:solidFill>
              </a:rPr>
              <a:t>Environmental</a:t>
            </a:r>
            <a:r>
              <a:rPr lang="nl-BE" sz="1200" dirty="0">
                <a:solidFill>
                  <a:srgbClr val="2F4D5D"/>
                </a:solidFill>
              </a:rPr>
              <a:t> </a:t>
            </a:r>
            <a:r>
              <a:rPr lang="nl-BE" sz="1200" dirty="0" err="1">
                <a:solidFill>
                  <a:srgbClr val="2F4D5D"/>
                </a:solidFill>
              </a:rPr>
              <a:t>Toxicology</a:t>
            </a:r>
            <a:r>
              <a:rPr lang="nl-BE" sz="1200" dirty="0">
                <a:solidFill>
                  <a:srgbClr val="2F4D5D"/>
                </a:solidFill>
              </a:rPr>
              <a:t>. </a:t>
            </a:r>
            <a:r>
              <a:rPr lang="nl-BE" sz="1200" dirty="0" err="1">
                <a:solidFill>
                  <a:srgbClr val="2F4D5D"/>
                </a:solidFill>
              </a:rPr>
              <a:t>Experientia</a:t>
            </a:r>
            <a:r>
              <a:rPr lang="nl-BE" sz="1200" dirty="0">
                <a:solidFill>
                  <a:srgbClr val="2F4D5D"/>
                </a:solidFill>
              </a:rPr>
              <a:t> </a:t>
            </a:r>
            <a:r>
              <a:rPr lang="nl-BE" sz="1200" dirty="0" err="1">
                <a:solidFill>
                  <a:srgbClr val="2F4D5D"/>
                </a:solidFill>
              </a:rPr>
              <a:t>Supplementum</a:t>
            </a:r>
            <a:r>
              <a:rPr lang="nl-BE" sz="1200" dirty="0">
                <a:solidFill>
                  <a:srgbClr val="2F4D5D"/>
                </a:solidFill>
              </a:rPr>
              <a:t>, vol 99. </a:t>
            </a:r>
            <a:r>
              <a:rPr lang="nl-BE" sz="1200" dirty="0" err="1">
                <a:solidFill>
                  <a:srgbClr val="2F4D5D"/>
                </a:solidFill>
              </a:rPr>
              <a:t>Birkhäuser</a:t>
            </a:r>
            <a:r>
              <a:rPr lang="nl-BE" sz="1200" dirty="0">
                <a:solidFill>
                  <a:srgbClr val="2F4D5D"/>
                </a:solidFill>
              </a:rPr>
              <a:t> </a:t>
            </a:r>
            <a:r>
              <a:rPr lang="nl-BE" sz="1200" dirty="0" err="1">
                <a:solidFill>
                  <a:srgbClr val="2F4D5D"/>
                </a:solidFill>
              </a:rPr>
              <a:t>Basel</a:t>
            </a:r>
            <a:endParaRPr lang="nl-BE" sz="1200" dirty="0">
              <a:solidFill>
                <a:srgbClr val="2F4D5D"/>
              </a:solidFill>
            </a:endParaRPr>
          </a:p>
          <a:p>
            <a:endParaRPr lang="nl-BE" sz="1200" dirty="0">
              <a:solidFill>
                <a:srgbClr val="2F4D5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4074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D63153C1-6CC0-48A1-8AE3-C32D7E976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3" y="410596"/>
            <a:ext cx="8333999" cy="757800"/>
          </a:xfrm>
        </p:spPr>
        <p:txBody>
          <a:bodyPr/>
          <a:lstStyle/>
          <a:p>
            <a:r>
              <a:rPr lang="nl-BE" dirty="0" err="1"/>
              <a:t>Outline</a:t>
            </a:r>
            <a:endParaRPr lang="nl-BE" dirty="0"/>
          </a:p>
        </p:txBody>
      </p:sp>
      <p:sp>
        <p:nvSpPr>
          <p:cNvPr id="6" name="Tijdelijke aanduiding voor tekst 5">
            <a:extLst>
              <a:ext uri="{FF2B5EF4-FFF2-40B4-BE49-F238E27FC236}">
                <a16:creationId xmlns:a16="http://schemas.microsoft.com/office/drawing/2014/main" id="{79DB00FA-ACEC-471C-A04F-F78D53111C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002" y="1922165"/>
            <a:ext cx="8333999" cy="4971147"/>
          </a:xfrm>
        </p:spPr>
        <p:txBody>
          <a:bodyPr>
            <a:normAutofit/>
          </a:bodyPr>
          <a:lstStyle/>
          <a:p>
            <a:r>
              <a:rPr lang="nl-BE" sz="2000" b="1" dirty="0" err="1"/>
              <a:t>Introduction</a:t>
            </a:r>
            <a:r>
              <a:rPr lang="nl-BE" sz="2000" b="1" dirty="0"/>
              <a:t>: </a:t>
            </a:r>
            <a:r>
              <a:rPr lang="nl-BE" sz="2000" b="1" dirty="0" err="1"/>
              <a:t>What</a:t>
            </a:r>
            <a:r>
              <a:rPr lang="nl-BE" sz="2000" b="1" dirty="0"/>
              <a:t> is </a:t>
            </a:r>
            <a:r>
              <a:rPr lang="nl-BE" sz="2000" b="1" dirty="0" err="1"/>
              <a:t>toxicity</a:t>
            </a:r>
            <a:r>
              <a:rPr lang="nl-BE" sz="2000" b="1" dirty="0"/>
              <a:t>?</a:t>
            </a:r>
          </a:p>
          <a:p>
            <a:endParaRPr lang="nl-BE" sz="2000" dirty="0"/>
          </a:p>
          <a:p>
            <a:r>
              <a:rPr lang="nl-BE" sz="2000" dirty="0"/>
              <a:t>Parameters </a:t>
            </a:r>
            <a:r>
              <a:rPr lang="nl-BE" sz="2000" dirty="0" err="1"/>
              <a:t>influencing</a:t>
            </a:r>
            <a:r>
              <a:rPr lang="nl-BE" sz="2000" dirty="0"/>
              <a:t> </a:t>
            </a:r>
            <a:r>
              <a:rPr lang="nl-BE" sz="2000" dirty="0" err="1"/>
              <a:t>toxicity</a:t>
            </a:r>
            <a:endParaRPr lang="nl-BE" sz="2000" dirty="0"/>
          </a:p>
          <a:p>
            <a:endParaRPr lang="nl-BE" sz="2000" dirty="0"/>
          </a:p>
          <a:p>
            <a:r>
              <a:rPr lang="nl-BE" sz="2000" dirty="0"/>
              <a:t>Exposure of </a:t>
            </a:r>
            <a:r>
              <a:rPr lang="nl-BE" sz="2000" dirty="0" err="1"/>
              <a:t>nanoparticles</a:t>
            </a:r>
            <a:endParaRPr lang="nl-BE" sz="2000" dirty="0"/>
          </a:p>
          <a:p>
            <a:endParaRPr lang="nl-BE" sz="2000" b="1" dirty="0"/>
          </a:p>
          <a:p>
            <a:r>
              <a:rPr lang="nl-BE" sz="2000" dirty="0" err="1"/>
              <a:t>Testing</a:t>
            </a:r>
            <a:r>
              <a:rPr lang="nl-BE" sz="2000" dirty="0"/>
              <a:t> </a:t>
            </a:r>
            <a:r>
              <a:rPr lang="nl-BE" sz="2000" dirty="0" err="1"/>
              <a:t>nanotoxicity</a:t>
            </a:r>
            <a:endParaRPr lang="nl-BE" sz="2000" dirty="0"/>
          </a:p>
          <a:p>
            <a:endParaRPr lang="nl-BE" sz="2000" dirty="0"/>
          </a:p>
          <a:p>
            <a:r>
              <a:rPr lang="nl-BE" sz="2000" dirty="0" err="1"/>
              <a:t>Areas</a:t>
            </a:r>
            <a:r>
              <a:rPr lang="nl-BE" sz="2000" dirty="0"/>
              <a:t> </a:t>
            </a:r>
            <a:r>
              <a:rPr lang="nl-BE" sz="2000" dirty="0" err="1"/>
              <a:t>studied</a:t>
            </a:r>
            <a:r>
              <a:rPr lang="nl-BE" sz="2000" dirty="0"/>
              <a:t> </a:t>
            </a:r>
            <a:r>
              <a:rPr lang="nl-BE" sz="2000" dirty="0" err="1"/>
              <a:t>for</a:t>
            </a:r>
            <a:r>
              <a:rPr lang="nl-BE" sz="2000" dirty="0"/>
              <a:t> </a:t>
            </a:r>
            <a:r>
              <a:rPr lang="nl-BE" sz="2000" dirty="0" err="1"/>
              <a:t>nanotoxicity</a:t>
            </a:r>
            <a:endParaRPr lang="nl-BE" sz="2000" dirty="0"/>
          </a:p>
          <a:p>
            <a:endParaRPr lang="nl-BE" sz="2000" dirty="0"/>
          </a:p>
          <a:p>
            <a:endParaRPr lang="nl-BE" sz="2000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</p:txBody>
      </p:sp>
      <p:sp>
        <p:nvSpPr>
          <p:cNvPr id="24" name="Tijdelijke aanduiding voor dianummer 23">
            <a:extLst>
              <a:ext uri="{FF2B5EF4-FFF2-40B4-BE49-F238E27FC236}">
                <a16:creationId xmlns:a16="http://schemas.microsoft.com/office/drawing/2014/main" id="{03BF1E8A-EE8F-482B-8B9B-1F699BC78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4000" y="-126730"/>
            <a:ext cx="648000" cy="648000"/>
          </a:xfrm>
        </p:spPr>
        <p:txBody>
          <a:bodyPr/>
          <a:lstStyle/>
          <a:p>
            <a:fld id="{CF179DAE-D0A6-40C3-B8BC-6A97C268D03A}" type="slidenum">
              <a:rPr lang="nl-NL" sz="1200" smtClean="0">
                <a:solidFill>
                  <a:srgbClr val="1D8DB0"/>
                </a:solidFill>
              </a:rPr>
              <a:pPr/>
              <a:t>3</a:t>
            </a:fld>
            <a:r>
              <a:rPr lang="nl-NL" sz="1200" dirty="0">
                <a:solidFill>
                  <a:srgbClr val="1D8DB0"/>
                </a:solidFill>
              </a:rPr>
              <a:t>/51</a:t>
            </a:r>
          </a:p>
        </p:txBody>
      </p:sp>
      <p:sp>
        <p:nvSpPr>
          <p:cNvPr id="28" name="Tekstvak 27">
            <a:extLst>
              <a:ext uri="{FF2B5EF4-FFF2-40B4-BE49-F238E27FC236}">
                <a16:creationId xmlns:a16="http://schemas.microsoft.com/office/drawing/2014/main" id="{737CD768-E77B-41B3-B812-6842D629316A}"/>
              </a:ext>
            </a:extLst>
          </p:cNvPr>
          <p:cNvSpPr txBox="1"/>
          <p:nvPr/>
        </p:nvSpPr>
        <p:spPr>
          <a:xfrm>
            <a:off x="159798" y="58771"/>
            <a:ext cx="58326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200" dirty="0">
                <a:solidFill>
                  <a:srgbClr val="1D8DB0"/>
                </a:solidFill>
              </a:rPr>
              <a:t>J. </a:t>
            </a:r>
            <a:r>
              <a:rPr lang="nl-BE" sz="1200" dirty="0" err="1">
                <a:solidFill>
                  <a:srgbClr val="1D8DB0"/>
                </a:solidFill>
              </a:rPr>
              <a:t>Neirynck</a:t>
            </a:r>
            <a:r>
              <a:rPr lang="nl-BE" sz="1200" dirty="0">
                <a:solidFill>
                  <a:srgbClr val="1D8DB0"/>
                </a:solidFill>
              </a:rPr>
              <a:t>, F. Van </a:t>
            </a:r>
            <a:r>
              <a:rPr lang="nl-BE" sz="1200" dirty="0" err="1">
                <a:solidFill>
                  <a:srgbClr val="1D8DB0"/>
                </a:solidFill>
              </a:rPr>
              <a:t>Eecke</a:t>
            </a:r>
            <a:r>
              <a:rPr lang="nl-BE" sz="1200" dirty="0">
                <a:solidFill>
                  <a:srgbClr val="1D8DB0"/>
                </a:solidFill>
              </a:rPr>
              <a:t> &amp; R. Vrielynck</a:t>
            </a:r>
          </a:p>
        </p:txBody>
      </p:sp>
      <p:sp>
        <p:nvSpPr>
          <p:cNvPr id="7" name="Tijdelijke aanduiding voor tekst 5">
            <a:extLst>
              <a:ext uri="{FF2B5EF4-FFF2-40B4-BE49-F238E27FC236}">
                <a16:creationId xmlns:a16="http://schemas.microsoft.com/office/drawing/2014/main" id="{34B236D0-1ACE-49C8-AD6E-55497D8F3C35}"/>
              </a:ext>
            </a:extLst>
          </p:cNvPr>
          <p:cNvSpPr txBox="1">
            <a:spLocks/>
          </p:cNvSpPr>
          <p:nvPr/>
        </p:nvSpPr>
        <p:spPr>
          <a:xfrm>
            <a:off x="6669765" y="1922165"/>
            <a:ext cx="8333999" cy="497114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/>
              <a:buNone/>
              <a:defRPr sz="2400" kern="1200" baseline="0">
                <a:solidFill>
                  <a:srgbClr val="005E77"/>
                </a:solidFill>
                <a:latin typeface="Arial" charset="0"/>
                <a:ea typeface="+mn-ea"/>
                <a:cs typeface="+mn-cs"/>
              </a:defRPr>
            </a:lvl1pPr>
            <a:lvl2pPr marL="457189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Arial" charset="0"/>
                <a:ea typeface="+mn-ea"/>
                <a:cs typeface="+mn-cs"/>
              </a:defRPr>
            </a:lvl2pPr>
            <a:lvl3pPr marL="914377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None/>
              <a:defRPr sz="1800" kern="1200" baseline="0">
                <a:solidFill>
                  <a:schemeClr val="tx1">
                    <a:tint val="75000"/>
                  </a:schemeClr>
                </a:solidFill>
                <a:latin typeface="Arial" charset="0"/>
                <a:ea typeface="+mn-ea"/>
                <a:cs typeface="+mn-cs"/>
              </a:defRPr>
            </a:lvl3pPr>
            <a:lvl4pPr marL="1371566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Arial" charset="0"/>
                <a:ea typeface="+mn-ea"/>
                <a:cs typeface="+mn-cs"/>
              </a:defRPr>
            </a:lvl4pPr>
            <a:lvl5pPr marL="1828754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Arial" charset="0"/>
                <a:ea typeface="+mn-ea"/>
                <a:cs typeface="+mn-cs"/>
              </a:defRPr>
            </a:lvl5pPr>
            <a:lvl6pPr marL="2285943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131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32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509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BE" sz="2000" dirty="0"/>
              <a:t>Application: </a:t>
            </a:r>
            <a:r>
              <a:rPr lang="nl-BE" sz="2000" dirty="0" err="1"/>
              <a:t>Genotoxicity</a:t>
            </a:r>
            <a:endParaRPr lang="nl-BE" sz="2000" dirty="0"/>
          </a:p>
          <a:p>
            <a:endParaRPr lang="nl-BE" sz="2000" dirty="0"/>
          </a:p>
          <a:p>
            <a:r>
              <a:rPr lang="nl-BE" sz="2000" dirty="0"/>
              <a:t>Application: CNT </a:t>
            </a:r>
            <a:r>
              <a:rPr lang="nl-BE" sz="2000" dirty="0" err="1"/>
              <a:t>toxicity</a:t>
            </a:r>
            <a:endParaRPr lang="nl-BE" sz="2000" dirty="0"/>
          </a:p>
          <a:p>
            <a:endParaRPr lang="nl-BE" sz="2000" dirty="0"/>
          </a:p>
          <a:p>
            <a:r>
              <a:rPr lang="nl-BE" sz="2000" dirty="0" err="1"/>
              <a:t>Modelling</a:t>
            </a:r>
            <a:r>
              <a:rPr lang="nl-BE" sz="2000" dirty="0"/>
              <a:t> of </a:t>
            </a:r>
            <a:r>
              <a:rPr lang="nl-BE" sz="2000" dirty="0" err="1"/>
              <a:t>nanotoxity</a:t>
            </a:r>
            <a:endParaRPr lang="nl-BE" sz="2000" dirty="0"/>
          </a:p>
          <a:p>
            <a:endParaRPr lang="nl-BE" sz="2000" dirty="0"/>
          </a:p>
          <a:p>
            <a:r>
              <a:rPr lang="nl-BE" sz="2000" dirty="0"/>
              <a:t>Nanofood</a:t>
            </a:r>
          </a:p>
          <a:p>
            <a:endParaRPr lang="nl-BE" sz="2000" dirty="0"/>
          </a:p>
          <a:p>
            <a:r>
              <a:rPr lang="nl-BE" sz="2000" dirty="0" err="1"/>
              <a:t>Conclusion</a:t>
            </a:r>
            <a:endParaRPr lang="nl-BE" sz="2000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1757340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dianummer 23">
            <a:extLst>
              <a:ext uri="{FF2B5EF4-FFF2-40B4-BE49-F238E27FC236}">
                <a16:creationId xmlns:a16="http://schemas.microsoft.com/office/drawing/2014/main" id="{E7BA9955-551E-4B72-9196-84FDFE874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4000" y="-126730"/>
            <a:ext cx="648000" cy="648000"/>
          </a:xfrm>
        </p:spPr>
        <p:txBody>
          <a:bodyPr/>
          <a:lstStyle/>
          <a:p>
            <a:fld id="{CF179DAE-D0A6-40C3-B8BC-6A97C268D03A}" type="slidenum">
              <a:rPr lang="nl-NL" sz="1200" smtClean="0">
                <a:solidFill>
                  <a:srgbClr val="1D8DB0"/>
                </a:solidFill>
              </a:rPr>
              <a:pPr/>
              <a:t>30</a:t>
            </a:fld>
            <a:r>
              <a:rPr lang="nl-NL" sz="1200" dirty="0">
                <a:solidFill>
                  <a:srgbClr val="1D8DB0"/>
                </a:solidFill>
              </a:rPr>
              <a:t>/51</a:t>
            </a:r>
          </a:p>
        </p:txBody>
      </p:sp>
      <p:sp>
        <p:nvSpPr>
          <p:cNvPr id="9" name="Titel 4">
            <a:extLst>
              <a:ext uri="{FF2B5EF4-FFF2-40B4-BE49-F238E27FC236}">
                <a16:creationId xmlns:a16="http://schemas.microsoft.com/office/drawing/2014/main" id="{32C054A8-9043-41C9-BA29-6C11E3B87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263" y="336550"/>
            <a:ext cx="11041062" cy="1152525"/>
          </a:xfrm>
        </p:spPr>
        <p:txBody>
          <a:bodyPr/>
          <a:lstStyle/>
          <a:p>
            <a:r>
              <a:rPr lang="nl-BE" dirty="0"/>
              <a:t>DNA </a:t>
            </a:r>
            <a:r>
              <a:rPr lang="nl-BE" dirty="0" err="1"/>
              <a:t>mutations</a:t>
            </a:r>
            <a:endParaRPr lang="nl-BE" dirty="0"/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F9AF6A87-507F-4E2E-8A2A-840080D13776}"/>
              </a:ext>
            </a:extLst>
          </p:cNvPr>
          <p:cNvSpPr txBox="1"/>
          <p:nvPr/>
        </p:nvSpPr>
        <p:spPr>
          <a:xfrm>
            <a:off x="159798" y="58771"/>
            <a:ext cx="58326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200" dirty="0">
                <a:solidFill>
                  <a:srgbClr val="1D8DB0"/>
                </a:solidFill>
              </a:rPr>
              <a:t>J. </a:t>
            </a:r>
            <a:r>
              <a:rPr lang="nl-BE" sz="1200" dirty="0" err="1">
                <a:solidFill>
                  <a:srgbClr val="1D8DB0"/>
                </a:solidFill>
              </a:rPr>
              <a:t>Neirynck</a:t>
            </a:r>
            <a:r>
              <a:rPr lang="nl-BE" sz="1200" dirty="0">
                <a:solidFill>
                  <a:srgbClr val="1D8DB0"/>
                </a:solidFill>
              </a:rPr>
              <a:t>, F. Van </a:t>
            </a:r>
            <a:r>
              <a:rPr lang="nl-BE" sz="1200" dirty="0" err="1">
                <a:solidFill>
                  <a:srgbClr val="1D8DB0"/>
                </a:solidFill>
              </a:rPr>
              <a:t>Eecke</a:t>
            </a:r>
            <a:r>
              <a:rPr lang="nl-BE" sz="1200" dirty="0">
                <a:solidFill>
                  <a:srgbClr val="1D8DB0"/>
                </a:solidFill>
              </a:rPr>
              <a:t> &amp; R. Vrielynck</a:t>
            </a:r>
          </a:p>
        </p:txBody>
      </p:sp>
      <p:sp>
        <p:nvSpPr>
          <p:cNvPr id="11" name="Tekstvak 10">
            <a:extLst>
              <a:ext uri="{FF2B5EF4-FFF2-40B4-BE49-F238E27FC236}">
                <a16:creationId xmlns:a16="http://schemas.microsoft.com/office/drawing/2014/main" id="{02C83A39-3DA1-4516-B834-3C3D5F8552F0}"/>
              </a:ext>
            </a:extLst>
          </p:cNvPr>
          <p:cNvSpPr txBox="1"/>
          <p:nvPr/>
        </p:nvSpPr>
        <p:spPr>
          <a:xfrm>
            <a:off x="576000" y="6356412"/>
            <a:ext cx="10351364" cy="3154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450" dirty="0" err="1">
                <a:solidFill>
                  <a:schemeClr val="bg1"/>
                </a:solidFill>
              </a:rPr>
              <a:t>Introduction</a:t>
            </a:r>
            <a:r>
              <a:rPr lang="nl-BE" sz="1450" dirty="0">
                <a:solidFill>
                  <a:schemeClr val="bg1"/>
                </a:solidFill>
              </a:rPr>
              <a:t>	</a:t>
            </a:r>
            <a:r>
              <a:rPr lang="nl-BE" sz="1450" b="1" dirty="0">
                <a:solidFill>
                  <a:schemeClr val="bg1"/>
                </a:solidFill>
              </a:rPr>
              <a:t>	Framework</a:t>
            </a:r>
            <a:r>
              <a:rPr lang="nl-BE" sz="1450" dirty="0">
                <a:solidFill>
                  <a:schemeClr val="bg1"/>
                </a:solidFill>
              </a:rPr>
              <a:t>		</a:t>
            </a:r>
            <a:r>
              <a:rPr lang="nl-BE" sz="1450" dirty="0" err="1">
                <a:solidFill>
                  <a:schemeClr val="bg1"/>
                </a:solidFill>
              </a:rPr>
              <a:t>Techniques</a:t>
            </a:r>
            <a:r>
              <a:rPr lang="nl-BE" sz="1450" dirty="0">
                <a:solidFill>
                  <a:schemeClr val="bg1"/>
                </a:solidFill>
              </a:rPr>
              <a:t> &amp; </a:t>
            </a:r>
            <a:r>
              <a:rPr lang="nl-BE" sz="1450" dirty="0" err="1">
                <a:solidFill>
                  <a:schemeClr val="bg1"/>
                </a:solidFill>
              </a:rPr>
              <a:t>Results</a:t>
            </a:r>
            <a:r>
              <a:rPr lang="nl-BE" sz="1450" dirty="0">
                <a:solidFill>
                  <a:schemeClr val="bg1"/>
                </a:solidFill>
              </a:rPr>
              <a:t>			Summary</a:t>
            </a:r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6EAAB5D9-2096-4416-8D04-3007E1C369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9127" y="1219312"/>
            <a:ext cx="6807263" cy="4916839"/>
          </a:xfrm>
          <a:prstGeom prst="rect">
            <a:avLst/>
          </a:prstGeom>
        </p:spPr>
      </p:pic>
      <p:sp>
        <p:nvSpPr>
          <p:cNvPr id="17" name="Tijdelijke aanduiding voor inhoud 1">
            <a:extLst>
              <a:ext uri="{FF2B5EF4-FFF2-40B4-BE49-F238E27FC236}">
                <a16:creationId xmlns:a16="http://schemas.microsoft.com/office/drawing/2014/main" id="{4DCF8A7B-2B26-4E33-876E-860E9855D4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656000"/>
            <a:ext cx="11041200" cy="40434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BE" sz="2000" b="1" dirty="0" err="1"/>
              <a:t>Origin</a:t>
            </a:r>
            <a:r>
              <a:rPr lang="nl-BE" sz="2000" b="1" dirty="0"/>
              <a:t> of DNA </a:t>
            </a:r>
            <a:r>
              <a:rPr lang="nl-BE" sz="2000" b="1" dirty="0" err="1"/>
              <a:t>damage</a:t>
            </a:r>
            <a:r>
              <a:rPr lang="nl-BE" sz="2000" b="1" dirty="0"/>
              <a:t>:</a:t>
            </a:r>
          </a:p>
          <a:p>
            <a:pPr marL="0" indent="0">
              <a:buNone/>
            </a:pPr>
            <a:endParaRPr lang="nl-BE" sz="2000" dirty="0"/>
          </a:p>
          <a:p>
            <a:pPr>
              <a:buClr>
                <a:srgbClr val="00B050"/>
              </a:buClr>
            </a:pPr>
            <a:r>
              <a:rPr lang="nl-BE" sz="2000" dirty="0" err="1"/>
              <a:t>Ionizing</a:t>
            </a:r>
            <a:r>
              <a:rPr lang="nl-BE" sz="2000" dirty="0"/>
              <a:t> </a:t>
            </a:r>
            <a:r>
              <a:rPr lang="nl-BE" sz="2000" dirty="0" err="1"/>
              <a:t>radiation</a:t>
            </a:r>
            <a:endParaRPr lang="nl-BE" sz="2000" dirty="0"/>
          </a:p>
          <a:p>
            <a:pPr>
              <a:buClr>
                <a:srgbClr val="FF0000"/>
              </a:buClr>
            </a:pPr>
            <a:r>
              <a:rPr lang="nl-BE" sz="2000" dirty="0" err="1"/>
              <a:t>Chemicals</a:t>
            </a:r>
            <a:r>
              <a:rPr lang="nl-BE" sz="2000" dirty="0"/>
              <a:t> </a:t>
            </a:r>
          </a:p>
          <a:p>
            <a:pPr>
              <a:buClr>
                <a:srgbClr val="FFC000"/>
              </a:buClr>
            </a:pPr>
            <a:r>
              <a:rPr lang="nl-BE" sz="2000" dirty="0" err="1"/>
              <a:t>Formation</a:t>
            </a:r>
            <a:r>
              <a:rPr lang="nl-BE" sz="2000" dirty="0"/>
              <a:t> of </a:t>
            </a:r>
            <a:r>
              <a:rPr lang="nl-BE" sz="2000" dirty="0" err="1"/>
              <a:t>reactive</a:t>
            </a:r>
            <a:r>
              <a:rPr lang="nl-BE" sz="2000" dirty="0"/>
              <a:t> </a:t>
            </a:r>
            <a:r>
              <a:rPr lang="nl-BE" sz="2000" dirty="0" err="1"/>
              <a:t>oxygen</a:t>
            </a:r>
            <a:r>
              <a:rPr lang="nl-BE" sz="2000" dirty="0"/>
              <a:t> species</a:t>
            </a:r>
          </a:p>
        </p:txBody>
      </p:sp>
      <p:sp>
        <p:nvSpPr>
          <p:cNvPr id="2" name="Rechthoek 1">
            <a:extLst>
              <a:ext uri="{FF2B5EF4-FFF2-40B4-BE49-F238E27FC236}">
                <a16:creationId xmlns:a16="http://schemas.microsoft.com/office/drawing/2014/main" id="{9348CC4A-FEE5-43EE-90AA-A9517941DFBE}"/>
              </a:ext>
            </a:extLst>
          </p:cNvPr>
          <p:cNvSpPr/>
          <p:nvPr/>
        </p:nvSpPr>
        <p:spPr>
          <a:xfrm>
            <a:off x="9782289" y="1561010"/>
            <a:ext cx="1896533" cy="648000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12" name="Rechthoek 11">
            <a:extLst>
              <a:ext uri="{FF2B5EF4-FFF2-40B4-BE49-F238E27FC236}">
                <a16:creationId xmlns:a16="http://schemas.microsoft.com/office/drawing/2014/main" id="{7DDCAE5E-D48C-4AB0-A694-AD4282AFF102}"/>
              </a:ext>
            </a:extLst>
          </p:cNvPr>
          <p:cNvSpPr/>
          <p:nvPr/>
        </p:nvSpPr>
        <p:spPr>
          <a:xfrm>
            <a:off x="6073422" y="3105000"/>
            <a:ext cx="1896533" cy="648000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3" name="Rechthoek 12">
            <a:extLst>
              <a:ext uri="{FF2B5EF4-FFF2-40B4-BE49-F238E27FC236}">
                <a16:creationId xmlns:a16="http://schemas.microsoft.com/office/drawing/2014/main" id="{E71C14E8-0B32-4139-ACA3-CC2299A0426B}"/>
              </a:ext>
            </a:extLst>
          </p:cNvPr>
          <p:cNvSpPr/>
          <p:nvPr/>
        </p:nvSpPr>
        <p:spPr>
          <a:xfrm>
            <a:off x="10061707" y="4837595"/>
            <a:ext cx="1723893" cy="648000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4" name="Rechthoek 13">
            <a:extLst>
              <a:ext uri="{FF2B5EF4-FFF2-40B4-BE49-F238E27FC236}">
                <a16:creationId xmlns:a16="http://schemas.microsoft.com/office/drawing/2014/main" id="{BBD56E47-F5C6-49ED-A738-173578BA2F8C}"/>
              </a:ext>
            </a:extLst>
          </p:cNvPr>
          <p:cNvSpPr/>
          <p:nvPr/>
        </p:nvSpPr>
        <p:spPr>
          <a:xfrm>
            <a:off x="6186311" y="1846054"/>
            <a:ext cx="1586088" cy="648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5" name="Rechthoek 14">
            <a:extLst>
              <a:ext uri="{FF2B5EF4-FFF2-40B4-BE49-F238E27FC236}">
                <a16:creationId xmlns:a16="http://schemas.microsoft.com/office/drawing/2014/main" id="{0FFB2599-B42A-4296-A995-9E8BAB7A22FD}"/>
              </a:ext>
            </a:extLst>
          </p:cNvPr>
          <p:cNvSpPr/>
          <p:nvPr/>
        </p:nvSpPr>
        <p:spPr>
          <a:xfrm>
            <a:off x="10018623" y="2993526"/>
            <a:ext cx="1896532" cy="648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6" name="Rechthoek 15">
            <a:extLst>
              <a:ext uri="{FF2B5EF4-FFF2-40B4-BE49-F238E27FC236}">
                <a16:creationId xmlns:a16="http://schemas.microsoft.com/office/drawing/2014/main" id="{FB005719-296D-41E8-8CC2-A5BD14B7AF89}"/>
              </a:ext>
            </a:extLst>
          </p:cNvPr>
          <p:cNvSpPr/>
          <p:nvPr/>
        </p:nvSpPr>
        <p:spPr>
          <a:xfrm>
            <a:off x="5751681" y="5269808"/>
            <a:ext cx="2218273" cy="648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8" name="Tekstvak 17">
            <a:extLst>
              <a:ext uri="{FF2B5EF4-FFF2-40B4-BE49-F238E27FC236}">
                <a16:creationId xmlns:a16="http://schemas.microsoft.com/office/drawing/2014/main" id="{20C2E1B5-464C-4EAA-B18F-4BB45A167BFC}"/>
              </a:ext>
            </a:extLst>
          </p:cNvPr>
          <p:cNvSpPr txBox="1"/>
          <p:nvPr/>
        </p:nvSpPr>
        <p:spPr>
          <a:xfrm>
            <a:off x="0" y="5776077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b="1" dirty="0">
                <a:cs typeface="Arial"/>
              </a:rPr>
              <a:t>Source</a:t>
            </a:r>
            <a:r>
              <a:rPr lang="nl-NL" sz="1200" b="1" dirty="0">
                <a:solidFill>
                  <a:srgbClr val="2F4D5D"/>
                </a:solidFill>
                <a:cs typeface="Arial"/>
              </a:rPr>
              <a:t>: </a:t>
            </a:r>
            <a:r>
              <a:rPr lang="nl-BE" sz="1200" dirty="0">
                <a:solidFill>
                  <a:srgbClr val="2F4D5D"/>
                </a:solidFill>
              </a:rPr>
              <a:t>Phillips D.H., </a:t>
            </a:r>
            <a:r>
              <a:rPr lang="nl-BE" sz="1200" dirty="0" err="1">
                <a:solidFill>
                  <a:srgbClr val="2F4D5D"/>
                </a:solidFill>
              </a:rPr>
              <a:t>Arlt</a:t>
            </a:r>
            <a:r>
              <a:rPr lang="nl-BE" sz="1200" dirty="0">
                <a:solidFill>
                  <a:srgbClr val="2F4D5D"/>
                </a:solidFill>
              </a:rPr>
              <a:t> V.M. (2009) </a:t>
            </a:r>
            <a:r>
              <a:rPr lang="nl-BE" sz="1200" dirty="0" err="1">
                <a:solidFill>
                  <a:srgbClr val="2F4D5D"/>
                </a:solidFill>
              </a:rPr>
              <a:t>Genotoxicity</a:t>
            </a:r>
            <a:r>
              <a:rPr lang="nl-BE" sz="1200" dirty="0">
                <a:solidFill>
                  <a:srgbClr val="2F4D5D"/>
                </a:solidFill>
              </a:rPr>
              <a:t>: </a:t>
            </a:r>
            <a:r>
              <a:rPr lang="nl-BE" sz="1200" dirty="0" err="1">
                <a:solidFill>
                  <a:srgbClr val="2F4D5D"/>
                </a:solidFill>
              </a:rPr>
              <a:t>damage</a:t>
            </a:r>
            <a:r>
              <a:rPr lang="nl-BE" sz="1200" dirty="0">
                <a:solidFill>
                  <a:srgbClr val="2F4D5D"/>
                </a:solidFill>
              </a:rPr>
              <a:t> </a:t>
            </a:r>
            <a:r>
              <a:rPr lang="nl-BE" sz="1200" dirty="0" err="1">
                <a:solidFill>
                  <a:srgbClr val="2F4D5D"/>
                </a:solidFill>
              </a:rPr>
              <a:t>to</a:t>
            </a:r>
            <a:r>
              <a:rPr lang="nl-BE" sz="1200" dirty="0">
                <a:solidFill>
                  <a:srgbClr val="2F4D5D"/>
                </a:solidFill>
              </a:rPr>
              <a:t> DNA </a:t>
            </a:r>
            <a:r>
              <a:rPr lang="nl-BE" sz="1200" dirty="0" err="1">
                <a:solidFill>
                  <a:srgbClr val="2F4D5D"/>
                </a:solidFill>
              </a:rPr>
              <a:t>and</a:t>
            </a:r>
            <a:r>
              <a:rPr lang="nl-BE" sz="1200" dirty="0">
                <a:solidFill>
                  <a:srgbClr val="2F4D5D"/>
                </a:solidFill>
              </a:rPr>
              <a:t> </a:t>
            </a:r>
            <a:r>
              <a:rPr lang="nl-BE" sz="1200" dirty="0" err="1">
                <a:solidFill>
                  <a:srgbClr val="2F4D5D"/>
                </a:solidFill>
              </a:rPr>
              <a:t>its</a:t>
            </a:r>
            <a:r>
              <a:rPr lang="nl-BE" sz="1200" dirty="0">
                <a:solidFill>
                  <a:srgbClr val="2F4D5D"/>
                </a:solidFill>
              </a:rPr>
              <a:t> </a:t>
            </a:r>
            <a:r>
              <a:rPr lang="nl-BE" sz="1200" dirty="0" err="1">
                <a:solidFill>
                  <a:srgbClr val="2F4D5D"/>
                </a:solidFill>
              </a:rPr>
              <a:t>consequences</a:t>
            </a:r>
            <a:r>
              <a:rPr lang="nl-BE" sz="1200" dirty="0">
                <a:solidFill>
                  <a:srgbClr val="2F4D5D"/>
                </a:solidFill>
              </a:rPr>
              <a:t>. In: </a:t>
            </a:r>
            <a:r>
              <a:rPr lang="nl-BE" sz="1200" dirty="0" err="1">
                <a:solidFill>
                  <a:srgbClr val="2F4D5D"/>
                </a:solidFill>
              </a:rPr>
              <a:t>Luch</a:t>
            </a:r>
            <a:r>
              <a:rPr lang="nl-BE" sz="1200" dirty="0">
                <a:solidFill>
                  <a:srgbClr val="2F4D5D"/>
                </a:solidFill>
              </a:rPr>
              <a:t> A. (</a:t>
            </a:r>
            <a:r>
              <a:rPr lang="nl-BE" sz="1200" dirty="0" err="1">
                <a:solidFill>
                  <a:srgbClr val="2F4D5D"/>
                </a:solidFill>
              </a:rPr>
              <a:t>eds</a:t>
            </a:r>
            <a:r>
              <a:rPr lang="nl-BE" sz="1200" dirty="0">
                <a:solidFill>
                  <a:srgbClr val="2F4D5D"/>
                </a:solidFill>
              </a:rPr>
              <a:t>) </a:t>
            </a:r>
            <a:r>
              <a:rPr lang="nl-BE" sz="1200" dirty="0" err="1">
                <a:solidFill>
                  <a:srgbClr val="2F4D5D"/>
                </a:solidFill>
              </a:rPr>
              <a:t>Molecular</a:t>
            </a:r>
            <a:r>
              <a:rPr lang="nl-BE" sz="1200" dirty="0">
                <a:solidFill>
                  <a:srgbClr val="2F4D5D"/>
                </a:solidFill>
              </a:rPr>
              <a:t>, </a:t>
            </a:r>
            <a:r>
              <a:rPr lang="nl-BE" sz="1200" dirty="0" err="1">
                <a:solidFill>
                  <a:srgbClr val="2F4D5D"/>
                </a:solidFill>
              </a:rPr>
              <a:t>Clinical</a:t>
            </a:r>
            <a:r>
              <a:rPr lang="nl-BE" sz="1200" dirty="0">
                <a:solidFill>
                  <a:srgbClr val="2F4D5D"/>
                </a:solidFill>
              </a:rPr>
              <a:t> </a:t>
            </a:r>
            <a:r>
              <a:rPr lang="nl-BE" sz="1200" dirty="0" err="1">
                <a:solidFill>
                  <a:srgbClr val="2F4D5D"/>
                </a:solidFill>
              </a:rPr>
              <a:t>and</a:t>
            </a:r>
            <a:r>
              <a:rPr lang="nl-BE" sz="1200" dirty="0">
                <a:solidFill>
                  <a:srgbClr val="2F4D5D"/>
                </a:solidFill>
              </a:rPr>
              <a:t> </a:t>
            </a:r>
            <a:r>
              <a:rPr lang="nl-BE" sz="1200" dirty="0" err="1">
                <a:solidFill>
                  <a:srgbClr val="2F4D5D"/>
                </a:solidFill>
              </a:rPr>
              <a:t>Environmental</a:t>
            </a:r>
            <a:r>
              <a:rPr lang="nl-BE" sz="1200" dirty="0">
                <a:solidFill>
                  <a:srgbClr val="2F4D5D"/>
                </a:solidFill>
              </a:rPr>
              <a:t> </a:t>
            </a:r>
            <a:r>
              <a:rPr lang="nl-BE" sz="1200" dirty="0" err="1">
                <a:solidFill>
                  <a:srgbClr val="2F4D5D"/>
                </a:solidFill>
              </a:rPr>
              <a:t>Toxicology</a:t>
            </a:r>
            <a:r>
              <a:rPr lang="nl-BE" sz="1200" dirty="0">
                <a:solidFill>
                  <a:srgbClr val="2F4D5D"/>
                </a:solidFill>
              </a:rPr>
              <a:t>. </a:t>
            </a:r>
            <a:r>
              <a:rPr lang="nl-BE" sz="1200" dirty="0" err="1">
                <a:solidFill>
                  <a:srgbClr val="2F4D5D"/>
                </a:solidFill>
              </a:rPr>
              <a:t>Experientia</a:t>
            </a:r>
            <a:r>
              <a:rPr lang="nl-BE" sz="1200" dirty="0">
                <a:solidFill>
                  <a:srgbClr val="2F4D5D"/>
                </a:solidFill>
              </a:rPr>
              <a:t> </a:t>
            </a:r>
            <a:r>
              <a:rPr lang="nl-BE" sz="1200" dirty="0" err="1">
                <a:solidFill>
                  <a:srgbClr val="2F4D5D"/>
                </a:solidFill>
              </a:rPr>
              <a:t>Supplementum</a:t>
            </a:r>
            <a:r>
              <a:rPr lang="nl-BE" sz="1200" dirty="0">
                <a:solidFill>
                  <a:srgbClr val="2F4D5D"/>
                </a:solidFill>
              </a:rPr>
              <a:t>, vol 99. </a:t>
            </a:r>
            <a:r>
              <a:rPr lang="nl-BE" sz="1200" dirty="0" err="1">
                <a:solidFill>
                  <a:srgbClr val="2F4D5D"/>
                </a:solidFill>
              </a:rPr>
              <a:t>Birkhäuser</a:t>
            </a:r>
            <a:r>
              <a:rPr lang="nl-BE" sz="1200" dirty="0">
                <a:solidFill>
                  <a:srgbClr val="2F4D5D"/>
                </a:solidFill>
              </a:rPr>
              <a:t> </a:t>
            </a:r>
            <a:r>
              <a:rPr lang="nl-BE" sz="1200" dirty="0" err="1">
                <a:solidFill>
                  <a:srgbClr val="2F4D5D"/>
                </a:solidFill>
              </a:rPr>
              <a:t>Basel</a:t>
            </a:r>
            <a:endParaRPr lang="nl-BE" sz="1200" dirty="0">
              <a:solidFill>
                <a:srgbClr val="2F4D5D"/>
              </a:solidFill>
            </a:endParaRPr>
          </a:p>
          <a:p>
            <a:endParaRPr lang="nl-BE" sz="1200" dirty="0">
              <a:solidFill>
                <a:srgbClr val="2F4D5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2277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0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3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6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6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D63153C1-6CC0-48A1-8AE3-C32D7E976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3" y="410596"/>
            <a:ext cx="8333999" cy="757800"/>
          </a:xfrm>
        </p:spPr>
        <p:txBody>
          <a:bodyPr/>
          <a:lstStyle/>
          <a:p>
            <a:r>
              <a:rPr lang="nl-BE" dirty="0" err="1"/>
              <a:t>Outline</a:t>
            </a:r>
            <a:endParaRPr lang="nl-BE" dirty="0"/>
          </a:p>
        </p:txBody>
      </p:sp>
      <p:sp>
        <p:nvSpPr>
          <p:cNvPr id="6" name="Tijdelijke aanduiding voor tekst 5">
            <a:extLst>
              <a:ext uri="{FF2B5EF4-FFF2-40B4-BE49-F238E27FC236}">
                <a16:creationId xmlns:a16="http://schemas.microsoft.com/office/drawing/2014/main" id="{79DB00FA-ACEC-471C-A04F-F78D53111C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002" y="1922165"/>
            <a:ext cx="8333999" cy="4971147"/>
          </a:xfrm>
        </p:spPr>
        <p:txBody>
          <a:bodyPr>
            <a:normAutofit/>
          </a:bodyPr>
          <a:lstStyle/>
          <a:p>
            <a:r>
              <a:rPr lang="nl-BE" sz="2000" dirty="0" err="1"/>
              <a:t>Introduction</a:t>
            </a:r>
            <a:r>
              <a:rPr lang="nl-BE" sz="2000" dirty="0"/>
              <a:t>: </a:t>
            </a:r>
            <a:r>
              <a:rPr lang="nl-BE" sz="2000" dirty="0" err="1"/>
              <a:t>What</a:t>
            </a:r>
            <a:r>
              <a:rPr lang="nl-BE" sz="2000" dirty="0"/>
              <a:t> is </a:t>
            </a:r>
            <a:r>
              <a:rPr lang="nl-BE" sz="2000" dirty="0" err="1"/>
              <a:t>toxicity</a:t>
            </a:r>
            <a:r>
              <a:rPr lang="nl-BE" sz="2000" dirty="0"/>
              <a:t>?</a:t>
            </a:r>
          </a:p>
          <a:p>
            <a:endParaRPr lang="nl-BE" sz="2000" dirty="0"/>
          </a:p>
          <a:p>
            <a:r>
              <a:rPr lang="nl-BE" sz="2000" dirty="0"/>
              <a:t>Parameters </a:t>
            </a:r>
            <a:r>
              <a:rPr lang="nl-BE" sz="2000" dirty="0" err="1"/>
              <a:t>influencing</a:t>
            </a:r>
            <a:r>
              <a:rPr lang="nl-BE" sz="2000" dirty="0"/>
              <a:t> </a:t>
            </a:r>
            <a:r>
              <a:rPr lang="nl-BE" sz="2000" dirty="0" err="1"/>
              <a:t>toxicity</a:t>
            </a:r>
            <a:endParaRPr lang="nl-BE" sz="2000" dirty="0"/>
          </a:p>
          <a:p>
            <a:endParaRPr lang="nl-BE" sz="2000" dirty="0"/>
          </a:p>
          <a:p>
            <a:r>
              <a:rPr lang="nl-BE" sz="2000" dirty="0"/>
              <a:t>Exposure of </a:t>
            </a:r>
            <a:r>
              <a:rPr lang="nl-BE" sz="2000" dirty="0" err="1"/>
              <a:t>nanoparticles</a:t>
            </a:r>
            <a:endParaRPr lang="nl-BE" sz="2000" dirty="0"/>
          </a:p>
          <a:p>
            <a:endParaRPr lang="nl-BE" sz="2000" b="1" dirty="0"/>
          </a:p>
          <a:p>
            <a:r>
              <a:rPr lang="nl-BE" sz="2000" dirty="0" err="1"/>
              <a:t>Testing</a:t>
            </a:r>
            <a:r>
              <a:rPr lang="nl-BE" sz="2000" dirty="0"/>
              <a:t> </a:t>
            </a:r>
            <a:r>
              <a:rPr lang="nl-BE" sz="2000" dirty="0" err="1"/>
              <a:t>nanotoxicity</a:t>
            </a:r>
            <a:endParaRPr lang="nl-BE" sz="2000" dirty="0"/>
          </a:p>
          <a:p>
            <a:endParaRPr lang="nl-BE" sz="2000" dirty="0"/>
          </a:p>
          <a:p>
            <a:r>
              <a:rPr lang="nl-BE" sz="2000" dirty="0" err="1"/>
              <a:t>Areas</a:t>
            </a:r>
            <a:r>
              <a:rPr lang="nl-BE" sz="2000" dirty="0"/>
              <a:t> </a:t>
            </a:r>
            <a:r>
              <a:rPr lang="nl-BE" sz="2000" dirty="0" err="1"/>
              <a:t>studied</a:t>
            </a:r>
            <a:r>
              <a:rPr lang="nl-BE" sz="2000" dirty="0"/>
              <a:t> </a:t>
            </a:r>
            <a:r>
              <a:rPr lang="nl-BE" sz="2000" dirty="0" err="1"/>
              <a:t>for</a:t>
            </a:r>
            <a:r>
              <a:rPr lang="nl-BE" sz="2000" dirty="0"/>
              <a:t> </a:t>
            </a:r>
            <a:r>
              <a:rPr lang="nl-BE" sz="2000" dirty="0" err="1"/>
              <a:t>nanotoxicity</a:t>
            </a:r>
            <a:endParaRPr lang="nl-BE" sz="2000" dirty="0"/>
          </a:p>
          <a:p>
            <a:endParaRPr lang="nl-BE" sz="2000" dirty="0"/>
          </a:p>
          <a:p>
            <a:endParaRPr lang="nl-BE" sz="2000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</p:txBody>
      </p:sp>
      <p:sp>
        <p:nvSpPr>
          <p:cNvPr id="24" name="Tijdelijke aanduiding voor dianummer 23">
            <a:extLst>
              <a:ext uri="{FF2B5EF4-FFF2-40B4-BE49-F238E27FC236}">
                <a16:creationId xmlns:a16="http://schemas.microsoft.com/office/drawing/2014/main" id="{03BF1E8A-EE8F-482B-8B9B-1F699BC78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4000" y="-126730"/>
            <a:ext cx="648000" cy="648000"/>
          </a:xfrm>
        </p:spPr>
        <p:txBody>
          <a:bodyPr/>
          <a:lstStyle/>
          <a:p>
            <a:fld id="{CF179DAE-D0A6-40C3-B8BC-6A97C268D03A}" type="slidenum">
              <a:rPr lang="nl-NL" sz="1200" smtClean="0">
                <a:solidFill>
                  <a:srgbClr val="1D8DB0"/>
                </a:solidFill>
              </a:rPr>
              <a:pPr/>
              <a:t>31</a:t>
            </a:fld>
            <a:r>
              <a:rPr lang="nl-NL" sz="1200" dirty="0">
                <a:solidFill>
                  <a:srgbClr val="1D8DB0"/>
                </a:solidFill>
              </a:rPr>
              <a:t>/51</a:t>
            </a:r>
          </a:p>
        </p:txBody>
      </p:sp>
      <p:sp>
        <p:nvSpPr>
          <p:cNvPr id="28" name="Tekstvak 27">
            <a:extLst>
              <a:ext uri="{FF2B5EF4-FFF2-40B4-BE49-F238E27FC236}">
                <a16:creationId xmlns:a16="http://schemas.microsoft.com/office/drawing/2014/main" id="{737CD768-E77B-41B3-B812-6842D629316A}"/>
              </a:ext>
            </a:extLst>
          </p:cNvPr>
          <p:cNvSpPr txBox="1"/>
          <p:nvPr/>
        </p:nvSpPr>
        <p:spPr>
          <a:xfrm>
            <a:off x="159798" y="58771"/>
            <a:ext cx="58326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200" dirty="0">
                <a:solidFill>
                  <a:srgbClr val="1D8DB0"/>
                </a:solidFill>
              </a:rPr>
              <a:t>J. </a:t>
            </a:r>
            <a:r>
              <a:rPr lang="nl-BE" sz="1200" dirty="0" err="1">
                <a:solidFill>
                  <a:srgbClr val="1D8DB0"/>
                </a:solidFill>
              </a:rPr>
              <a:t>Neirynck</a:t>
            </a:r>
            <a:r>
              <a:rPr lang="nl-BE" sz="1200" dirty="0">
                <a:solidFill>
                  <a:srgbClr val="1D8DB0"/>
                </a:solidFill>
              </a:rPr>
              <a:t>, F. Van </a:t>
            </a:r>
            <a:r>
              <a:rPr lang="nl-BE" sz="1200" dirty="0" err="1">
                <a:solidFill>
                  <a:srgbClr val="1D8DB0"/>
                </a:solidFill>
              </a:rPr>
              <a:t>Eecke</a:t>
            </a:r>
            <a:r>
              <a:rPr lang="nl-BE" sz="1200" dirty="0">
                <a:solidFill>
                  <a:srgbClr val="1D8DB0"/>
                </a:solidFill>
              </a:rPr>
              <a:t> &amp; R. Vrielynck</a:t>
            </a:r>
          </a:p>
        </p:txBody>
      </p:sp>
      <p:sp>
        <p:nvSpPr>
          <p:cNvPr id="7" name="Tijdelijke aanduiding voor tekst 5">
            <a:extLst>
              <a:ext uri="{FF2B5EF4-FFF2-40B4-BE49-F238E27FC236}">
                <a16:creationId xmlns:a16="http://schemas.microsoft.com/office/drawing/2014/main" id="{34B236D0-1ACE-49C8-AD6E-55497D8F3C35}"/>
              </a:ext>
            </a:extLst>
          </p:cNvPr>
          <p:cNvSpPr txBox="1">
            <a:spLocks/>
          </p:cNvSpPr>
          <p:nvPr/>
        </p:nvSpPr>
        <p:spPr>
          <a:xfrm>
            <a:off x="6669765" y="1922165"/>
            <a:ext cx="8333999" cy="497114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/>
              <a:buNone/>
              <a:defRPr sz="2400" kern="1200" baseline="0">
                <a:solidFill>
                  <a:srgbClr val="005E77"/>
                </a:solidFill>
                <a:latin typeface="Arial" charset="0"/>
                <a:ea typeface="+mn-ea"/>
                <a:cs typeface="+mn-cs"/>
              </a:defRPr>
            </a:lvl1pPr>
            <a:lvl2pPr marL="457189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Arial" charset="0"/>
                <a:ea typeface="+mn-ea"/>
                <a:cs typeface="+mn-cs"/>
              </a:defRPr>
            </a:lvl2pPr>
            <a:lvl3pPr marL="914377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None/>
              <a:defRPr sz="1800" kern="1200" baseline="0">
                <a:solidFill>
                  <a:schemeClr val="tx1">
                    <a:tint val="75000"/>
                  </a:schemeClr>
                </a:solidFill>
                <a:latin typeface="Arial" charset="0"/>
                <a:ea typeface="+mn-ea"/>
                <a:cs typeface="+mn-cs"/>
              </a:defRPr>
            </a:lvl3pPr>
            <a:lvl4pPr marL="1371566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Arial" charset="0"/>
                <a:ea typeface="+mn-ea"/>
                <a:cs typeface="+mn-cs"/>
              </a:defRPr>
            </a:lvl4pPr>
            <a:lvl5pPr marL="1828754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Arial" charset="0"/>
                <a:ea typeface="+mn-ea"/>
                <a:cs typeface="+mn-cs"/>
              </a:defRPr>
            </a:lvl5pPr>
            <a:lvl6pPr marL="2285943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131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32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509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BE" sz="2000" dirty="0"/>
              <a:t>Application: </a:t>
            </a:r>
            <a:r>
              <a:rPr lang="nl-BE" sz="2000" dirty="0" err="1"/>
              <a:t>Genotoxicity</a:t>
            </a:r>
            <a:endParaRPr lang="nl-BE" sz="2000" dirty="0"/>
          </a:p>
          <a:p>
            <a:endParaRPr lang="nl-BE" sz="2000" dirty="0"/>
          </a:p>
          <a:p>
            <a:r>
              <a:rPr lang="nl-BE" sz="2000" b="1" dirty="0"/>
              <a:t>Application: CNT </a:t>
            </a:r>
            <a:r>
              <a:rPr lang="nl-BE" sz="2000" b="1" dirty="0" err="1"/>
              <a:t>toxicity</a:t>
            </a:r>
            <a:endParaRPr lang="nl-BE" sz="2000" b="1" dirty="0"/>
          </a:p>
          <a:p>
            <a:endParaRPr lang="nl-BE" sz="2000" dirty="0"/>
          </a:p>
          <a:p>
            <a:r>
              <a:rPr lang="nl-BE" sz="2000" dirty="0" err="1"/>
              <a:t>Modelling</a:t>
            </a:r>
            <a:r>
              <a:rPr lang="nl-BE" sz="2000" dirty="0"/>
              <a:t> of </a:t>
            </a:r>
            <a:r>
              <a:rPr lang="nl-BE" sz="2000" dirty="0" err="1"/>
              <a:t>nanotoxity</a:t>
            </a:r>
            <a:endParaRPr lang="nl-BE" sz="2000" dirty="0"/>
          </a:p>
          <a:p>
            <a:endParaRPr lang="nl-BE" sz="2000" dirty="0"/>
          </a:p>
          <a:p>
            <a:r>
              <a:rPr lang="nl-BE" sz="2000" dirty="0"/>
              <a:t>Nanofood</a:t>
            </a:r>
          </a:p>
          <a:p>
            <a:endParaRPr lang="nl-BE" sz="2000" dirty="0"/>
          </a:p>
          <a:p>
            <a:r>
              <a:rPr lang="nl-BE" sz="2000" dirty="0" err="1"/>
              <a:t>Conclusion</a:t>
            </a:r>
            <a:endParaRPr lang="nl-BE" sz="2000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8830142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dianummer 23">
            <a:extLst>
              <a:ext uri="{FF2B5EF4-FFF2-40B4-BE49-F238E27FC236}">
                <a16:creationId xmlns:a16="http://schemas.microsoft.com/office/drawing/2014/main" id="{E7BA9955-551E-4B72-9196-84FDFE874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4000" y="-126730"/>
            <a:ext cx="648000" cy="648000"/>
          </a:xfrm>
        </p:spPr>
        <p:txBody>
          <a:bodyPr/>
          <a:lstStyle/>
          <a:p>
            <a:fld id="{CF179DAE-D0A6-40C3-B8BC-6A97C268D03A}" type="slidenum">
              <a:rPr lang="nl-NL" sz="1200" smtClean="0">
                <a:solidFill>
                  <a:srgbClr val="1D8DB0"/>
                </a:solidFill>
              </a:rPr>
              <a:pPr/>
              <a:t>32</a:t>
            </a:fld>
            <a:r>
              <a:rPr lang="nl-NL" sz="1200" dirty="0">
                <a:solidFill>
                  <a:srgbClr val="1D8DB0"/>
                </a:solidFill>
              </a:rPr>
              <a:t>/51</a:t>
            </a:r>
          </a:p>
        </p:txBody>
      </p:sp>
      <p:sp>
        <p:nvSpPr>
          <p:cNvPr id="9" name="Titel 4">
            <a:extLst>
              <a:ext uri="{FF2B5EF4-FFF2-40B4-BE49-F238E27FC236}">
                <a16:creationId xmlns:a16="http://schemas.microsoft.com/office/drawing/2014/main" id="{32C054A8-9043-41C9-BA29-6C11E3B87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263" y="336550"/>
            <a:ext cx="11041062" cy="1152525"/>
          </a:xfrm>
        </p:spPr>
        <p:txBody>
          <a:bodyPr/>
          <a:lstStyle/>
          <a:p>
            <a:r>
              <a:rPr lang="nl-NL" dirty="0" err="1">
                <a:latin typeface="Arial"/>
                <a:cs typeface="Arial"/>
              </a:rPr>
              <a:t>Contradicting</a:t>
            </a:r>
            <a:r>
              <a:rPr lang="nl-NL" dirty="0">
                <a:latin typeface="Arial"/>
                <a:cs typeface="Arial"/>
              </a:rPr>
              <a:t> </a:t>
            </a:r>
            <a:r>
              <a:rPr lang="nl-NL" dirty="0" err="1">
                <a:latin typeface="Arial"/>
                <a:cs typeface="Arial"/>
              </a:rPr>
              <a:t>results</a:t>
            </a:r>
            <a:r>
              <a:rPr lang="nl-NL" dirty="0">
                <a:latin typeface="Arial"/>
                <a:cs typeface="Arial"/>
              </a:rPr>
              <a:t> </a:t>
            </a:r>
            <a:r>
              <a:rPr lang="nl-NL" dirty="0" err="1">
                <a:latin typeface="Arial"/>
                <a:cs typeface="Arial"/>
              </a:rPr>
              <a:t>for</a:t>
            </a:r>
            <a:r>
              <a:rPr lang="nl-NL" dirty="0">
                <a:latin typeface="Arial"/>
                <a:cs typeface="Arial"/>
              </a:rPr>
              <a:t> CNT </a:t>
            </a:r>
            <a:r>
              <a:rPr lang="nl-NL" dirty="0" err="1">
                <a:latin typeface="Arial"/>
                <a:cs typeface="Arial"/>
              </a:rPr>
              <a:t>toxicity</a:t>
            </a:r>
            <a:endParaRPr lang="nl-BE" dirty="0"/>
          </a:p>
        </p:txBody>
      </p:sp>
      <p:sp>
        <p:nvSpPr>
          <p:cNvPr id="8" name="Tijdelijke aanduiding voor inhoud 1">
            <a:extLst>
              <a:ext uri="{FF2B5EF4-FFF2-40B4-BE49-F238E27FC236}">
                <a16:creationId xmlns:a16="http://schemas.microsoft.com/office/drawing/2014/main" id="{FD48FE27-13D3-407C-9CF5-D7CAC1400D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656000"/>
            <a:ext cx="11041200" cy="40434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dirty="0">
                <a:latin typeface="Arial"/>
                <a:cs typeface="Arial"/>
              </a:rPr>
              <a:t>Lam et al., 2004 </a:t>
            </a:r>
            <a:endParaRPr lang="nl-NL" sz="2000" dirty="0">
              <a:cs typeface="Arial" charset="0"/>
            </a:endParaRPr>
          </a:p>
          <a:p>
            <a:r>
              <a:rPr lang="nl-NL" sz="2000" dirty="0" err="1">
                <a:latin typeface="Arial"/>
                <a:cs typeface="Arial"/>
              </a:rPr>
              <a:t>Dose</a:t>
            </a:r>
            <a:r>
              <a:rPr lang="nl-NL" sz="2000" dirty="0">
                <a:latin typeface="Arial"/>
                <a:cs typeface="Arial"/>
              </a:rPr>
              <a:t> </a:t>
            </a:r>
            <a:r>
              <a:rPr lang="nl-NL" sz="2000" dirty="0" err="1">
                <a:latin typeface="Arial"/>
                <a:cs typeface="Arial"/>
              </a:rPr>
              <a:t>dependent</a:t>
            </a:r>
            <a:r>
              <a:rPr lang="nl-NL" sz="2000" dirty="0">
                <a:latin typeface="Arial"/>
                <a:cs typeface="Arial"/>
              </a:rPr>
              <a:t> </a:t>
            </a:r>
            <a:r>
              <a:rPr lang="nl-NL" sz="2000" dirty="0" err="1">
                <a:latin typeface="Arial"/>
                <a:cs typeface="Arial"/>
              </a:rPr>
              <a:t>lesions</a:t>
            </a:r>
            <a:r>
              <a:rPr lang="nl-NL" sz="2000" dirty="0">
                <a:latin typeface="Arial"/>
                <a:cs typeface="Arial"/>
              </a:rPr>
              <a:t>: </a:t>
            </a:r>
            <a:r>
              <a:rPr lang="nl-NL" sz="2000" dirty="0" err="1">
                <a:latin typeface="Arial"/>
                <a:cs typeface="Arial"/>
              </a:rPr>
              <a:t>inflammation</a:t>
            </a:r>
            <a:r>
              <a:rPr lang="nl-NL" sz="2000" dirty="0">
                <a:latin typeface="Arial"/>
                <a:cs typeface="Arial"/>
              </a:rPr>
              <a:t>, fibrosis </a:t>
            </a:r>
            <a:r>
              <a:rPr lang="nl-NL" sz="2000" dirty="0" err="1">
                <a:latin typeface="Arial"/>
                <a:cs typeface="Arial"/>
              </a:rPr>
              <a:t>and</a:t>
            </a:r>
            <a:r>
              <a:rPr lang="nl-NL" sz="2000" dirty="0">
                <a:latin typeface="Arial"/>
                <a:cs typeface="Arial"/>
              </a:rPr>
              <a:t> </a:t>
            </a:r>
            <a:r>
              <a:rPr lang="nl-NL" sz="2000" dirty="0" err="1">
                <a:latin typeface="Arial"/>
                <a:cs typeface="Arial"/>
              </a:rPr>
              <a:t>necrosis</a:t>
            </a:r>
            <a:endParaRPr lang="nl-NL" sz="2000" dirty="0">
              <a:cs typeface="Arial" charset="0"/>
            </a:endParaRPr>
          </a:p>
          <a:p>
            <a:r>
              <a:rPr lang="nl-NL" sz="2000" dirty="0" err="1">
                <a:latin typeface="Arial"/>
                <a:cs typeface="Arial"/>
              </a:rPr>
              <a:t>Foreign</a:t>
            </a:r>
            <a:r>
              <a:rPr lang="nl-NL" sz="2000" dirty="0">
                <a:latin typeface="Arial"/>
                <a:cs typeface="Arial"/>
              </a:rPr>
              <a:t>-body </a:t>
            </a:r>
            <a:r>
              <a:rPr lang="nl-NL" sz="2000" dirty="0" err="1">
                <a:latin typeface="Arial"/>
                <a:cs typeface="Arial"/>
              </a:rPr>
              <a:t>reactions</a:t>
            </a:r>
            <a:endParaRPr lang="nl-NL" sz="2000" dirty="0">
              <a:latin typeface="Arial"/>
              <a:cs typeface="Arial"/>
            </a:endParaRPr>
          </a:p>
          <a:p>
            <a:r>
              <a:rPr lang="nl-NL" sz="2000" dirty="0">
                <a:latin typeface="Arial"/>
                <a:cs typeface="Arial"/>
              </a:rPr>
              <a:t>More </a:t>
            </a:r>
            <a:r>
              <a:rPr lang="nl-NL" sz="2000" dirty="0" err="1">
                <a:latin typeface="Arial"/>
                <a:cs typeface="Arial"/>
              </a:rPr>
              <a:t>lymphocytes</a:t>
            </a:r>
            <a:endParaRPr lang="nl-NL" sz="2000" dirty="0">
              <a:cs typeface="Arial" charset="0"/>
            </a:endParaRPr>
          </a:p>
          <a:p>
            <a:pPr marL="0" indent="0">
              <a:buNone/>
            </a:pPr>
            <a:endParaRPr lang="nl-NL" sz="2000" dirty="0">
              <a:cs typeface="Arial" charset="0"/>
            </a:endParaRPr>
          </a:p>
          <a:p>
            <a:pPr marL="0" indent="0">
              <a:buNone/>
            </a:pPr>
            <a:r>
              <a:rPr lang="nl-NL" sz="2000" dirty="0" err="1">
                <a:latin typeface="Arial"/>
                <a:cs typeface="Arial"/>
              </a:rPr>
              <a:t>Warheit</a:t>
            </a:r>
            <a:r>
              <a:rPr lang="nl-NL" sz="2000" dirty="0">
                <a:latin typeface="Arial"/>
                <a:cs typeface="Arial"/>
              </a:rPr>
              <a:t> et al., 2004</a:t>
            </a:r>
            <a:endParaRPr lang="nl-NL" sz="2000" dirty="0">
              <a:cs typeface="Arial" charset="0"/>
            </a:endParaRPr>
          </a:p>
          <a:p>
            <a:r>
              <a:rPr lang="nl-NL" sz="2000" dirty="0">
                <a:latin typeface="Arial"/>
                <a:cs typeface="Arial"/>
              </a:rPr>
              <a:t>Non-</a:t>
            </a:r>
            <a:r>
              <a:rPr lang="nl-NL" sz="2000" dirty="0" err="1">
                <a:latin typeface="Arial"/>
                <a:cs typeface="Arial"/>
              </a:rPr>
              <a:t>dose</a:t>
            </a:r>
            <a:r>
              <a:rPr lang="nl-NL" sz="2000" dirty="0">
                <a:latin typeface="Arial"/>
                <a:cs typeface="Arial"/>
              </a:rPr>
              <a:t> </a:t>
            </a:r>
            <a:r>
              <a:rPr lang="nl-NL" sz="2000" dirty="0" err="1">
                <a:latin typeface="Arial"/>
                <a:cs typeface="Arial"/>
              </a:rPr>
              <a:t>dependent</a:t>
            </a:r>
            <a:r>
              <a:rPr lang="nl-NL" sz="2000" dirty="0">
                <a:latin typeface="Arial"/>
                <a:cs typeface="Arial"/>
              </a:rPr>
              <a:t> </a:t>
            </a:r>
            <a:r>
              <a:rPr lang="nl-NL" sz="2000" dirty="0" err="1">
                <a:latin typeface="Arial"/>
                <a:cs typeface="Arial"/>
              </a:rPr>
              <a:t>lesions</a:t>
            </a:r>
            <a:endParaRPr lang="nl-NL" sz="2000" dirty="0">
              <a:cs typeface="Arial" charset="0"/>
            </a:endParaRPr>
          </a:p>
          <a:p>
            <a:r>
              <a:rPr lang="nl-NL" sz="2000" dirty="0">
                <a:latin typeface="Arial"/>
                <a:cs typeface="Arial"/>
              </a:rPr>
              <a:t>No </a:t>
            </a:r>
            <a:r>
              <a:rPr lang="nl-NL" sz="2000" dirty="0" err="1">
                <a:latin typeface="Arial"/>
                <a:cs typeface="Arial"/>
              </a:rPr>
              <a:t>prolonged</a:t>
            </a:r>
            <a:r>
              <a:rPr lang="nl-NL" sz="2000" dirty="0">
                <a:latin typeface="Arial"/>
                <a:cs typeface="Arial"/>
              </a:rPr>
              <a:t> </a:t>
            </a:r>
            <a:r>
              <a:rPr lang="nl-NL" sz="2000" dirty="0" err="1">
                <a:latin typeface="Arial"/>
                <a:cs typeface="Arial"/>
              </a:rPr>
              <a:t>inflamation</a:t>
            </a:r>
            <a:r>
              <a:rPr lang="nl-NL" sz="2000" dirty="0">
                <a:latin typeface="Arial"/>
                <a:cs typeface="Arial"/>
              </a:rPr>
              <a:t> in </a:t>
            </a:r>
            <a:r>
              <a:rPr lang="nl-NL" sz="2000" dirty="0" err="1">
                <a:latin typeface="Arial"/>
                <a:cs typeface="Arial"/>
              </a:rPr>
              <a:t>the</a:t>
            </a:r>
            <a:r>
              <a:rPr lang="nl-NL" sz="2000" dirty="0">
                <a:latin typeface="Arial"/>
                <a:cs typeface="Arial"/>
              </a:rPr>
              <a:t> </a:t>
            </a:r>
            <a:r>
              <a:rPr lang="nl-NL" sz="2000" dirty="0" err="1">
                <a:latin typeface="Arial"/>
                <a:cs typeface="Arial"/>
              </a:rPr>
              <a:t>lungs</a:t>
            </a:r>
            <a:r>
              <a:rPr lang="nl-NL" sz="2000" dirty="0">
                <a:latin typeface="Arial"/>
                <a:cs typeface="Arial"/>
              </a:rPr>
              <a:t> </a:t>
            </a:r>
            <a:endParaRPr lang="nl-NL" sz="2000" dirty="0">
              <a:cs typeface="Arial" charset="0"/>
            </a:endParaRPr>
          </a:p>
          <a:p>
            <a:pPr marL="0" indent="0">
              <a:buNone/>
            </a:pPr>
            <a:endParaRPr lang="en-GB" sz="2000" dirty="0">
              <a:latin typeface="Arial"/>
              <a:cs typeface="Arial"/>
            </a:endParaRP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F9AF6A87-507F-4E2E-8A2A-840080D13776}"/>
              </a:ext>
            </a:extLst>
          </p:cNvPr>
          <p:cNvSpPr txBox="1"/>
          <p:nvPr/>
        </p:nvSpPr>
        <p:spPr>
          <a:xfrm>
            <a:off x="159798" y="58771"/>
            <a:ext cx="58326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200" dirty="0">
                <a:solidFill>
                  <a:srgbClr val="1D8DB0"/>
                </a:solidFill>
              </a:rPr>
              <a:t>J. </a:t>
            </a:r>
            <a:r>
              <a:rPr lang="nl-BE" sz="1200" dirty="0" err="1">
                <a:solidFill>
                  <a:srgbClr val="1D8DB0"/>
                </a:solidFill>
              </a:rPr>
              <a:t>Neirynck</a:t>
            </a:r>
            <a:r>
              <a:rPr lang="nl-BE" sz="1200" dirty="0">
                <a:solidFill>
                  <a:srgbClr val="1D8DB0"/>
                </a:solidFill>
              </a:rPr>
              <a:t>, F. Van </a:t>
            </a:r>
            <a:r>
              <a:rPr lang="nl-BE" sz="1200" dirty="0" err="1">
                <a:solidFill>
                  <a:srgbClr val="1D8DB0"/>
                </a:solidFill>
              </a:rPr>
              <a:t>Eecke</a:t>
            </a:r>
            <a:r>
              <a:rPr lang="nl-BE" sz="1200" dirty="0">
                <a:solidFill>
                  <a:srgbClr val="1D8DB0"/>
                </a:solidFill>
              </a:rPr>
              <a:t> &amp; R. Vrielynck</a:t>
            </a:r>
          </a:p>
        </p:txBody>
      </p:sp>
      <p:sp>
        <p:nvSpPr>
          <p:cNvPr id="11" name="Tekstvak 10">
            <a:extLst>
              <a:ext uri="{FF2B5EF4-FFF2-40B4-BE49-F238E27FC236}">
                <a16:creationId xmlns:a16="http://schemas.microsoft.com/office/drawing/2014/main" id="{02C83A39-3DA1-4516-B834-3C3D5F8552F0}"/>
              </a:ext>
            </a:extLst>
          </p:cNvPr>
          <p:cNvSpPr txBox="1"/>
          <p:nvPr/>
        </p:nvSpPr>
        <p:spPr>
          <a:xfrm>
            <a:off x="576000" y="6356412"/>
            <a:ext cx="10351364" cy="3154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450" dirty="0" err="1">
                <a:solidFill>
                  <a:schemeClr val="bg1"/>
                </a:solidFill>
              </a:rPr>
              <a:t>Introduction</a:t>
            </a:r>
            <a:r>
              <a:rPr lang="nl-BE" sz="1450" dirty="0">
                <a:solidFill>
                  <a:schemeClr val="bg1"/>
                </a:solidFill>
              </a:rPr>
              <a:t>	</a:t>
            </a:r>
            <a:r>
              <a:rPr lang="nl-BE" sz="1450" b="1" dirty="0">
                <a:solidFill>
                  <a:schemeClr val="bg1"/>
                </a:solidFill>
              </a:rPr>
              <a:t>	Framework</a:t>
            </a:r>
            <a:r>
              <a:rPr lang="nl-BE" sz="1450" dirty="0">
                <a:solidFill>
                  <a:schemeClr val="bg1"/>
                </a:solidFill>
              </a:rPr>
              <a:t>		</a:t>
            </a:r>
            <a:r>
              <a:rPr lang="nl-BE" sz="1450" dirty="0" err="1">
                <a:solidFill>
                  <a:schemeClr val="bg1"/>
                </a:solidFill>
              </a:rPr>
              <a:t>Techniques</a:t>
            </a:r>
            <a:r>
              <a:rPr lang="nl-BE" sz="1450" dirty="0">
                <a:solidFill>
                  <a:schemeClr val="bg1"/>
                </a:solidFill>
              </a:rPr>
              <a:t> &amp; </a:t>
            </a:r>
            <a:r>
              <a:rPr lang="nl-BE" sz="1450" dirty="0" err="1">
                <a:solidFill>
                  <a:schemeClr val="bg1"/>
                </a:solidFill>
              </a:rPr>
              <a:t>Results</a:t>
            </a:r>
            <a:r>
              <a:rPr lang="nl-BE" sz="1450" dirty="0">
                <a:solidFill>
                  <a:schemeClr val="bg1"/>
                </a:solidFill>
              </a:rPr>
              <a:t>			Summary</a:t>
            </a:r>
          </a:p>
        </p:txBody>
      </p:sp>
      <p:sp>
        <p:nvSpPr>
          <p:cNvPr id="2" name="Tekstvak 1">
            <a:extLst>
              <a:ext uri="{FF2B5EF4-FFF2-40B4-BE49-F238E27FC236}">
                <a16:creationId xmlns:a16="http://schemas.microsoft.com/office/drawing/2014/main" id="{D44F9BC9-EDC7-4B43-9C27-B00079502858}"/>
              </a:ext>
            </a:extLst>
          </p:cNvPr>
          <p:cNvSpPr txBox="1"/>
          <p:nvPr/>
        </p:nvSpPr>
        <p:spPr>
          <a:xfrm>
            <a:off x="0" y="5776077"/>
            <a:ext cx="12192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b="1" dirty="0">
                <a:solidFill>
                  <a:srgbClr val="2F4D5D"/>
                </a:solidFill>
                <a:cs typeface="Arial"/>
              </a:rPr>
              <a:t>Source: </a:t>
            </a:r>
            <a:r>
              <a:rPr lang="nl-NL" sz="1200" dirty="0">
                <a:solidFill>
                  <a:srgbClr val="2F4D5D"/>
                </a:solidFill>
                <a:cs typeface="Arial"/>
              </a:rPr>
              <a:t>Lam, </a:t>
            </a:r>
            <a:r>
              <a:rPr lang="nl-NL" sz="1200" dirty="0" err="1">
                <a:solidFill>
                  <a:srgbClr val="2F4D5D"/>
                </a:solidFill>
                <a:cs typeface="Arial"/>
              </a:rPr>
              <a:t>Chiu-wing</a:t>
            </a:r>
            <a:r>
              <a:rPr lang="nl-NL" sz="1200" dirty="0">
                <a:solidFill>
                  <a:srgbClr val="2F4D5D"/>
                </a:solidFill>
                <a:cs typeface="Arial"/>
              </a:rPr>
              <a:t>, et al. "A review of carbon nanotube </a:t>
            </a:r>
            <a:r>
              <a:rPr lang="nl-NL" sz="1200" dirty="0" err="1">
                <a:solidFill>
                  <a:srgbClr val="2F4D5D"/>
                </a:solidFill>
                <a:cs typeface="Arial"/>
              </a:rPr>
              <a:t>toxicity</a:t>
            </a:r>
            <a:r>
              <a:rPr lang="nl-NL" sz="1200" dirty="0">
                <a:solidFill>
                  <a:srgbClr val="2F4D5D"/>
                </a:solidFill>
                <a:cs typeface="Arial"/>
              </a:rPr>
              <a:t> </a:t>
            </a:r>
            <a:r>
              <a:rPr lang="nl-NL" sz="1200" dirty="0" err="1">
                <a:solidFill>
                  <a:srgbClr val="2F4D5D"/>
                </a:solidFill>
                <a:cs typeface="Arial"/>
              </a:rPr>
              <a:t>and</a:t>
            </a:r>
            <a:r>
              <a:rPr lang="nl-NL" sz="1200" dirty="0">
                <a:solidFill>
                  <a:srgbClr val="2F4D5D"/>
                </a:solidFill>
                <a:cs typeface="Arial"/>
              </a:rPr>
              <a:t> assessment of </a:t>
            </a:r>
            <a:r>
              <a:rPr lang="nl-NL" sz="1200" dirty="0" err="1">
                <a:solidFill>
                  <a:srgbClr val="2F4D5D"/>
                </a:solidFill>
                <a:cs typeface="Arial"/>
              </a:rPr>
              <a:t>potential</a:t>
            </a:r>
            <a:r>
              <a:rPr lang="nl-NL" sz="1200" dirty="0">
                <a:solidFill>
                  <a:srgbClr val="2F4D5D"/>
                </a:solidFill>
                <a:cs typeface="Arial"/>
              </a:rPr>
              <a:t> </a:t>
            </a:r>
            <a:r>
              <a:rPr lang="nl-NL" sz="1200" dirty="0" err="1">
                <a:solidFill>
                  <a:srgbClr val="2F4D5D"/>
                </a:solidFill>
                <a:cs typeface="Arial"/>
              </a:rPr>
              <a:t>occupational</a:t>
            </a:r>
            <a:r>
              <a:rPr lang="nl-NL" sz="1200" dirty="0">
                <a:solidFill>
                  <a:srgbClr val="2F4D5D"/>
                </a:solidFill>
                <a:cs typeface="Arial"/>
              </a:rPr>
              <a:t> </a:t>
            </a:r>
            <a:r>
              <a:rPr lang="nl-NL" sz="1200" dirty="0" err="1">
                <a:solidFill>
                  <a:srgbClr val="2F4D5D"/>
                </a:solidFill>
                <a:cs typeface="Arial"/>
              </a:rPr>
              <a:t>and</a:t>
            </a:r>
            <a:r>
              <a:rPr lang="nl-NL" sz="1200" dirty="0">
                <a:solidFill>
                  <a:srgbClr val="2F4D5D"/>
                </a:solidFill>
                <a:cs typeface="Arial"/>
              </a:rPr>
              <a:t> </a:t>
            </a:r>
            <a:r>
              <a:rPr lang="nl-NL" sz="1200" dirty="0" err="1">
                <a:solidFill>
                  <a:srgbClr val="2F4D5D"/>
                </a:solidFill>
                <a:cs typeface="Arial"/>
              </a:rPr>
              <a:t>environmental</a:t>
            </a:r>
            <a:r>
              <a:rPr lang="nl-NL" sz="1200" dirty="0">
                <a:solidFill>
                  <a:srgbClr val="2F4D5D"/>
                </a:solidFill>
                <a:cs typeface="Arial"/>
              </a:rPr>
              <a:t> health </a:t>
            </a:r>
            <a:r>
              <a:rPr lang="nl-NL" sz="1200" dirty="0" err="1">
                <a:solidFill>
                  <a:srgbClr val="2F4D5D"/>
                </a:solidFill>
                <a:cs typeface="Arial"/>
              </a:rPr>
              <a:t>risks</a:t>
            </a:r>
            <a:r>
              <a:rPr lang="nl-NL" sz="1200" dirty="0">
                <a:solidFill>
                  <a:srgbClr val="2F4D5D"/>
                </a:solidFill>
                <a:cs typeface="Arial"/>
              </a:rPr>
              <a:t>." </a:t>
            </a:r>
            <a:r>
              <a:rPr lang="nl-NL" sz="1200" i="1" dirty="0">
                <a:solidFill>
                  <a:srgbClr val="2F4D5D"/>
                </a:solidFill>
                <a:cs typeface="Arial"/>
              </a:rPr>
              <a:t>Critical reviews in </a:t>
            </a:r>
            <a:r>
              <a:rPr lang="nl-NL" sz="1200" i="1" dirty="0" err="1">
                <a:solidFill>
                  <a:srgbClr val="2F4D5D"/>
                </a:solidFill>
                <a:cs typeface="Arial"/>
              </a:rPr>
              <a:t>toxicology</a:t>
            </a:r>
            <a:r>
              <a:rPr lang="nl-NL" sz="1200" dirty="0">
                <a:solidFill>
                  <a:srgbClr val="2F4D5D"/>
                </a:solidFill>
                <a:cs typeface="Arial"/>
              </a:rPr>
              <a:t> 36.3 (2006): 189-217.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7610628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dianummer 23">
            <a:extLst>
              <a:ext uri="{FF2B5EF4-FFF2-40B4-BE49-F238E27FC236}">
                <a16:creationId xmlns:a16="http://schemas.microsoft.com/office/drawing/2014/main" id="{E7BA9955-551E-4B72-9196-84FDFE874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4000" y="-126730"/>
            <a:ext cx="648000" cy="648000"/>
          </a:xfrm>
        </p:spPr>
        <p:txBody>
          <a:bodyPr/>
          <a:lstStyle/>
          <a:p>
            <a:fld id="{CF179DAE-D0A6-40C3-B8BC-6A97C268D03A}" type="slidenum">
              <a:rPr lang="nl-NL" sz="1200" smtClean="0">
                <a:solidFill>
                  <a:srgbClr val="1D8DB0"/>
                </a:solidFill>
              </a:rPr>
              <a:pPr/>
              <a:t>33</a:t>
            </a:fld>
            <a:r>
              <a:rPr lang="nl-NL" sz="1200" dirty="0">
                <a:solidFill>
                  <a:srgbClr val="1D8DB0"/>
                </a:solidFill>
              </a:rPr>
              <a:t>/51</a:t>
            </a:r>
          </a:p>
        </p:txBody>
      </p:sp>
      <p:sp>
        <p:nvSpPr>
          <p:cNvPr id="9" name="Titel 4">
            <a:extLst>
              <a:ext uri="{FF2B5EF4-FFF2-40B4-BE49-F238E27FC236}">
                <a16:creationId xmlns:a16="http://schemas.microsoft.com/office/drawing/2014/main" id="{32C054A8-9043-41C9-BA29-6C11E3B87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263" y="336550"/>
            <a:ext cx="11041062" cy="1152525"/>
          </a:xfrm>
        </p:spPr>
        <p:txBody>
          <a:bodyPr/>
          <a:lstStyle/>
          <a:p>
            <a:r>
              <a:rPr lang="nl-NL" dirty="0" err="1">
                <a:latin typeface="Arial"/>
                <a:cs typeface="Arial"/>
              </a:rPr>
              <a:t>Reason</a:t>
            </a:r>
            <a:r>
              <a:rPr lang="nl-NL" dirty="0">
                <a:latin typeface="Arial"/>
                <a:cs typeface="Arial"/>
              </a:rPr>
              <a:t> </a:t>
            </a:r>
            <a:r>
              <a:rPr lang="nl-NL" dirty="0" err="1">
                <a:latin typeface="Arial"/>
                <a:cs typeface="Arial"/>
              </a:rPr>
              <a:t>for</a:t>
            </a:r>
            <a:r>
              <a:rPr lang="nl-NL" dirty="0">
                <a:latin typeface="Arial"/>
                <a:cs typeface="Arial"/>
              </a:rPr>
              <a:t> </a:t>
            </a:r>
            <a:r>
              <a:rPr lang="nl-NL" dirty="0" err="1">
                <a:latin typeface="Arial"/>
                <a:cs typeface="Arial"/>
              </a:rPr>
              <a:t>differences</a:t>
            </a:r>
            <a:endParaRPr lang="nl-BE" dirty="0"/>
          </a:p>
        </p:txBody>
      </p:sp>
      <p:sp>
        <p:nvSpPr>
          <p:cNvPr id="8" name="Tijdelijke aanduiding voor inhoud 1">
            <a:extLst>
              <a:ext uri="{FF2B5EF4-FFF2-40B4-BE49-F238E27FC236}">
                <a16:creationId xmlns:a16="http://schemas.microsoft.com/office/drawing/2014/main" id="{FD48FE27-13D3-407C-9CF5-D7CAC1400D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656000"/>
            <a:ext cx="11041200" cy="40434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dirty="0">
                <a:latin typeface="Arial"/>
                <a:cs typeface="Arial"/>
              </a:rPr>
              <a:t>Different way of preparing samples </a:t>
            </a:r>
            <a:r>
              <a:rPr lang="nl-NL" sz="2000" dirty="0">
                <a:latin typeface="Arial"/>
                <a:cs typeface="Arial"/>
                <a:sym typeface="Wingdings" panose="05000000000000000000" pitchFamily="2" charset="2"/>
              </a:rPr>
              <a:t></a:t>
            </a:r>
            <a:r>
              <a:rPr lang="nl-NL" sz="2000" dirty="0">
                <a:latin typeface="Arial"/>
                <a:cs typeface="Arial"/>
              </a:rPr>
              <a:t> different </a:t>
            </a:r>
            <a:r>
              <a:rPr lang="nl-NL" sz="2000" dirty="0" err="1">
                <a:latin typeface="Arial"/>
                <a:cs typeface="Arial"/>
              </a:rPr>
              <a:t>diffusion</a:t>
            </a:r>
            <a:r>
              <a:rPr lang="nl-NL" sz="2000" dirty="0">
                <a:latin typeface="Arial"/>
                <a:cs typeface="Arial"/>
              </a:rPr>
              <a:t> in </a:t>
            </a:r>
            <a:r>
              <a:rPr lang="nl-NL" sz="2000" dirty="0" err="1">
                <a:latin typeface="Arial"/>
                <a:cs typeface="Arial"/>
              </a:rPr>
              <a:t>the</a:t>
            </a:r>
            <a:r>
              <a:rPr lang="nl-NL" sz="2000" dirty="0">
                <a:latin typeface="Arial"/>
                <a:cs typeface="Arial"/>
              </a:rPr>
              <a:t> </a:t>
            </a:r>
            <a:r>
              <a:rPr lang="nl-NL" sz="2000" dirty="0" err="1">
                <a:latin typeface="Arial"/>
                <a:cs typeface="Arial"/>
              </a:rPr>
              <a:t>lungs</a:t>
            </a:r>
            <a:r>
              <a:rPr lang="nl-NL" sz="2000" dirty="0">
                <a:latin typeface="Arial"/>
                <a:cs typeface="Arial"/>
              </a:rPr>
              <a:t> </a:t>
            </a:r>
            <a:endParaRPr lang="nl-NL" sz="2000" dirty="0">
              <a:cs typeface="Arial"/>
            </a:endParaRPr>
          </a:p>
          <a:p>
            <a:pPr marL="0" indent="0">
              <a:buNone/>
            </a:pPr>
            <a:r>
              <a:rPr lang="nl-NL" sz="2000" dirty="0">
                <a:latin typeface="Arial"/>
                <a:cs typeface="Arial"/>
              </a:rPr>
              <a:t>Different </a:t>
            </a:r>
            <a:r>
              <a:rPr lang="nl-NL" sz="2000" dirty="0" err="1">
                <a:latin typeface="Arial"/>
                <a:cs typeface="Arial"/>
              </a:rPr>
              <a:t>fabrication</a:t>
            </a:r>
            <a:r>
              <a:rPr lang="nl-NL" sz="2000" dirty="0">
                <a:latin typeface="Arial"/>
                <a:cs typeface="Arial"/>
              </a:rPr>
              <a:t> </a:t>
            </a:r>
            <a:r>
              <a:rPr lang="nl-NL" sz="2000" dirty="0" err="1">
                <a:latin typeface="Arial"/>
                <a:cs typeface="Arial"/>
              </a:rPr>
              <a:t>method</a:t>
            </a:r>
            <a:r>
              <a:rPr lang="nl-NL" sz="2000" dirty="0">
                <a:latin typeface="Arial"/>
                <a:cs typeface="Arial"/>
              </a:rPr>
              <a:t> of </a:t>
            </a:r>
            <a:r>
              <a:rPr lang="nl-NL" sz="2000" dirty="0" err="1">
                <a:latin typeface="Arial"/>
                <a:cs typeface="Arial"/>
              </a:rPr>
              <a:t>CNTs</a:t>
            </a:r>
            <a:r>
              <a:rPr lang="nl-NL" sz="2000" dirty="0">
                <a:latin typeface="Arial"/>
                <a:cs typeface="Arial"/>
              </a:rPr>
              <a:t> </a:t>
            </a:r>
            <a:r>
              <a:rPr lang="nl-NL" sz="2000" dirty="0" err="1">
                <a:latin typeface="Arial"/>
                <a:cs typeface="Arial"/>
              </a:rPr>
              <a:t>gives</a:t>
            </a:r>
            <a:r>
              <a:rPr lang="nl-NL" sz="2000" dirty="0">
                <a:latin typeface="Arial"/>
                <a:cs typeface="Arial"/>
              </a:rPr>
              <a:t> different "</a:t>
            </a:r>
            <a:r>
              <a:rPr lang="nl-NL" sz="2000" dirty="0" err="1">
                <a:latin typeface="Arial"/>
                <a:cs typeface="Arial"/>
              </a:rPr>
              <a:t>purity</a:t>
            </a:r>
            <a:r>
              <a:rPr lang="nl-NL" sz="2000" dirty="0">
                <a:latin typeface="Arial"/>
                <a:cs typeface="Arial"/>
              </a:rPr>
              <a:t>"</a:t>
            </a:r>
            <a:endParaRPr lang="nl-NL" sz="2000" dirty="0">
              <a:cs typeface="Arial"/>
            </a:endParaRPr>
          </a:p>
          <a:p>
            <a:pPr marL="0" indent="0">
              <a:buNone/>
            </a:pPr>
            <a:endParaRPr lang="nl-NL" sz="2000" dirty="0">
              <a:cs typeface="Arial"/>
            </a:endParaRPr>
          </a:p>
          <a:p>
            <a:pPr marL="0" indent="0">
              <a:buNone/>
            </a:pPr>
            <a:r>
              <a:rPr lang="nl-NL" sz="2000" dirty="0">
                <a:latin typeface="Arial"/>
                <a:cs typeface="Arial"/>
              </a:rPr>
              <a:t>In </a:t>
            </a:r>
            <a:r>
              <a:rPr lang="nl-NL" sz="2000" dirty="0" err="1">
                <a:latin typeface="Arial"/>
                <a:cs typeface="Arial"/>
              </a:rPr>
              <a:t>the</a:t>
            </a:r>
            <a:r>
              <a:rPr lang="nl-NL" sz="2000" dirty="0">
                <a:latin typeface="Arial"/>
                <a:cs typeface="Arial"/>
              </a:rPr>
              <a:t> </a:t>
            </a:r>
            <a:r>
              <a:rPr lang="nl-NL" sz="2000" dirty="0" err="1">
                <a:latin typeface="Arial"/>
                <a:cs typeface="Arial"/>
              </a:rPr>
              <a:t>Warheit</a:t>
            </a:r>
            <a:r>
              <a:rPr lang="nl-NL" sz="2000" dirty="0">
                <a:latin typeface="Arial"/>
                <a:cs typeface="Arial"/>
              </a:rPr>
              <a:t> et al. experiment </a:t>
            </a:r>
            <a:r>
              <a:rPr lang="nl-NL" sz="2000" dirty="0" err="1">
                <a:latin typeface="Arial"/>
                <a:cs typeface="Arial"/>
              </a:rPr>
              <a:t>lots</a:t>
            </a:r>
            <a:r>
              <a:rPr lang="nl-NL" sz="2000" dirty="0">
                <a:latin typeface="Arial"/>
                <a:cs typeface="Arial"/>
              </a:rPr>
              <a:t> of </a:t>
            </a:r>
            <a:r>
              <a:rPr lang="nl-NL" sz="2000" dirty="0" err="1">
                <a:latin typeface="Arial"/>
                <a:cs typeface="Arial"/>
              </a:rPr>
              <a:t>the</a:t>
            </a:r>
            <a:r>
              <a:rPr lang="nl-NL" sz="2000" dirty="0">
                <a:latin typeface="Arial"/>
                <a:cs typeface="Arial"/>
              </a:rPr>
              <a:t> bolus </a:t>
            </a:r>
            <a:r>
              <a:rPr lang="nl-NL" sz="2000" dirty="0" err="1">
                <a:latin typeface="Arial"/>
                <a:cs typeface="Arial"/>
              </a:rPr>
              <a:t>didn't</a:t>
            </a:r>
            <a:r>
              <a:rPr lang="nl-NL" sz="2000" dirty="0">
                <a:latin typeface="Arial"/>
                <a:cs typeface="Arial"/>
              </a:rPr>
              <a:t> </a:t>
            </a:r>
            <a:r>
              <a:rPr lang="nl-NL" sz="2000" dirty="0" err="1">
                <a:latin typeface="Arial"/>
                <a:cs typeface="Arial"/>
              </a:rPr>
              <a:t>reach</a:t>
            </a:r>
            <a:r>
              <a:rPr lang="nl-NL" sz="2000" dirty="0">
                <a:latin typeface="Arial"/>
                <a:cs typeface="Arial"/>
              </a:rPr>
              <a:t> </a:t>
            </a:r>
            <a:r>
              <a:rPr lang="nl-NL" sz="2000" dirty="0" err="1">
                <a:latin typeface="Arial"/>
                <a:cs typeface="Arial"/>
              </a:rPr>
              <a:t>the</a:t>
            </a:r>
            <a:r>
              <a:rPr lang="nl-NL" sz="2000" dirty="0">
                <a:latin typeface="Arial"/>
                <a:cs typeface="Arial"/>
              </a:rPr>
              <a:t> </a:t>
            </a:r>
            <a:r>
              <a:rPr lang="nl-NL" sz="2000" dirty="0" err="1">
                <a:latin typeface="Arial"/>
                <a:cs typeface="Arial"/>
              </a:rPr>
              <a:t>alveolar</a:t>
            </a:r>
            <a:r>
              <a:rPr lang="nl-NL" sz="2000" dirty="0">
                <a:latin typeface="Arial"/>
                <a:cs typeface="Arial"/>
              </a:rPr>
              <a:t> </a:t>
            </a:r>
            <a:r>
              <a:rPr lang="nl-NL" sz="2000" dirty="0" err="1">
                <a:latin typeface="Arial"/>
                <a:cs typeface="Arial"/>
              </a:rPr>
              <a:t>region</a:t>
            </a:r>
            <a:endParaRPr lang="nl-NL" sz="2000" dirty="0">
              <a:latin typeface="Arial"/>
              <a:cs typeface="Arial"/>
            </a:endParaRPr>
          </a:p>
          <a:p>
            <a:pPr marL="0" indent="0">
              <a:buNone/>
            </a:pPr>
            <a:endParaRPr lang="nl-NL" sz="2000" dirty="0">
              <a:latin typeface="Arial"/>
              <a:cs typeface="Arial"/>
            </a:endParaRPr>
          </a:p>
          <a:p>
            <a:pPr marL="0" indent="0">
              <a:buNone/>
            </a:pPr>
            <a:endParaRPr lang="en-GB" sz="2000" dirty="0">
              <a:latin typeface="Arial"/>
              <a:cs typeface="Arial"/>
            </a:endParaRP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F9AF6A87-507F-4E2E-8A2A-840080D13776}"/>
              </a:ext>
            </a:extLst>
          </p:cNvPr>
          <p:cNvSpPr txBox="1"/>
          <p:nvPr/>
        </p:nvSpPr>
        <p:spPr>
          <a:xfrm>
            <a:off x="159798" y="58771"/>
            <a:ext cx="58326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200" dirty="0">
                <a:solidFill>
                  <a:srgbClr val="1D8DB0"/>
                </a:solidFill>
              </a:rPr>
              <a:t>J. </a:t>
            </a:r>
            <a:r>
              <a:rPr lang="nl-BE" sz="1200" dirty="0" err="1">
                <a:solidFill>
                  <a:srgbClr val="1D8DB0"/>
                </a:solidFill>
              </a:rPr>
              <a:t>Neirynck</a:t>
            </a:r>
            <a:r>
              <a:rPr lang="nl-BE" sz="1200" dirty="0">
                <a:solidFill>
                  <a:srgbClr val="1D8DB0"/>
                </a:solidFill>
              </a:rPr>
              <a:t>, F. Van </a:t>
            </a:r>
            <a:r>
              <a:rPr lang="nl-BE" sz="1200" dirty="0" err="1">
                <a:solidFill>
                  <a:srgbClr val="1D8DB0"/>
                </a:solidFill>
              </a:rPr>
              <a:t>Eecke</a:t>
            </a:r>
            <a:r>
              <a:rPr lang="nl-BE" sz="1200" dirty="0">
                <a:solidFill>
                  <a:srgbClr val="1D8DB0"/>
                </a:solidFill>
              </a:rPr>
              <a:t> &amp; R. Vrielynck</a:t>
            </a:r>
          </a:p>
        </p:txBody>
      </p:sp>
      <p:sp>
        <p:nvSpPr>
          <p:cNvPr id="11" name="Tekstvak 10">
            <a:extLst>
              <a:ext uri="{FF2B5EF4-FFF2-40B4-BE49-F238E27FC236}">
                <a16:creationId xmlns:a16="http://schemas.microsoft.com/office/drawing/2014/main" id="{02C83A39-3DA1-4516-B834-3C3D5F8552F0}"/>
              </a:ext>
            </a:extLst>
          </p:cNvPr>
          <p:cNvSpPr txBox="1"/>
          <p:nvPr/>
        </p:nvSpPr>
        <p:spPr>
          <a:xfrm>
            <a:off x="576000" y="6356412"/>
            <a:ext cx="10351364" cy="3154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450" dirty="0" err="1">
                <a:solidFill>
                  <a:schemeClr val="bg1"/>
                </a:solidFill>
              </a:rPr>
              <a:t>Introduction</a:t>
            </a:r>
            <a:r>
              <a:rPr lang="nl-BE" sz="1450" dirty="0">
                <a:solidFill>
                  <a:schemeClr val="bg1"/>
                </a:solidFill>
              </a:rPr>
              <a:t>	</a:t>
            </a:r>
            <a:r>
              <a:rPr lang="nl-BE" sz="1450" b="1" dirty="0">
                <a:solidFill>
                  <a:schemeClr val="bg1"/>
                </a:solidFill>
              </a:rPr>
              <a:t>	Framework</a:t>
            </a:r>
            <a:r>
              <a:rPr lang="nl-BE" sz="1450" dirty="0">
                <a:solidFill>
                  <a:schemeClr val="bg1"/>
                </a:solidFill>
              </a:rPr>
              <a:t>		</a:t>
            </a:r>
            <a:r>
              <a:rPr lang="nl-BE" sz="1450" dirty="0" err="1">
                <a:solidFill>
                  <a:schemeClr val="bg1"/>
                </a:solidFill>
              </a:rPr>
              <a:t>Techniques</a:t>
            </a:r>
            <a:r>
              <a:rPr lang="nl-BE" sz="1450" dirty="0">
                <a:solidFill>
                  <a:schemeClr val="bg1"/>
                </a:solidFill>
              </a:rPr>
              <a:t> &amp; </a:t>
            </a:r>
            <a:r>
              <a:rPr lang="nl-BE" sz="1450" dirty="0" err="1">
                <a:solidFill>
                  <a:schemeClr val="bg1"/>
                </a:solidFill>
              </a:rPr>
              <a:t>Results</a:t>
            </a:r>
            <a:r>
              <a:rPr lang="nl-BE" sz="1450" dirty="0">
                <a:solidFill>
                  <a:schemeClr val="bg1"/>
                </a:solidFill>
              </a:rPr>
              <a:t>			Summary</a:t>
            </a:r>
          </a:p>
        </p:txBody>
      </p:sp>
      <p:sp>
        <p:nvSpPr>
          <p:cNvPr id="2" name="Tekstvak 1">
            <a:extLst>
              <a:ext uri="{FF2B5EF4-FFF2-40B4-BE49-F238E27FC236}">
                <a16:creationId xmlns:a16="http://schemas.microsoft.com/office/drawing/2014/main" id="{D44F9BC9-EDC7-4B43-9C27-B00079502858}"/>
              </a:ext>
            </a:extLst>
          </p:cNvPr>
          <p:cNvSpPr txBox="1"/>
          <p:nvPr/>
        </p:nvSpPr>
        <p:spPr>
          <a:xfrm>
            <a:off x="0" y="5776077"/>
            <a:ext cx="12192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b="1" dirty="0">
                <a:solidFill>
                  <a:srgbClr val="2F4D5D"/>
                </a:solidFill>
                <a:cs typeface="Arial"/>
              </a:rPr>
              <a:t>Source: </a:t>
            </a:r>
            <a:r>
              <a:rPr lang="nl-NL" sz="1200" dirty="0">
                <a:solidFill>
                  <a:srgbClr val="2F4D5D"/>
                </a:solidFill>
                <a:cs typeface="Arial"/>
              </a:rPr>
              <a:t>Lam, </a:t>
            </a:r>
            <a:r>
              <a:rPr lang="nl-NL" sz="1200" dirty="0" err="1">
                <a:solidFill>
                  <a:srgbClr val="2F4D5D"/>
                </a:solidFill>
                <a:cs typeface="Arial"/>
              </a:rPr>
              <a:t>Chiu-wing</a:t>
            </a:r>
            <a:r>
              <a:rPr lang="nl-NL" sz="1200" dirty="0">
                <a:solidFill>
                  <a:srgbClr val="2F4D5D"/>
                </a:solidFill>
                <a:cs typeface="Arial"/>
              </a:rPr>
              <a:t>, et al. "A review of carbon nanotube </a:t>
            </a:r>
            <a:r>
              <a:rPr lang="nl-NL" sz="1200" dirty="0" err="1">
                <a:solidFill>
                  <a:srgbClr val="2F4D5D"/>
                </a:solidFill>
                <a:cs typeface="Arial"/>
              </a:rPr>
              <a:t>toxicity</a:t>
            </a:r>
            <a:r>
              <a:rPr lang="nl-NL" sz="1200" dirty="0">
                <a:solidFill>
                  <a:srgbClr val="2F4D5D"/>
                </a:solidFill>
                <a:cs typeface="Arial"/>
              </a:rPr>
              <a:t> </a:t>
            </a:r>
            <a:r>
              <a:rPr lang="nl-NL" sz="1200" dirty="0" err="1">
                <a:solidFill>
                  <a:srgbClr val="2F4D5D"/>
                </a:solidFill>
                <a:cs typeface="Arial"/>
              </a:rPr>
              <a:t>and</a:t>
            </a:r>
            <a:r>
              <a:rPr lang="nl-NL" sz="1200" dirty="0">
                <a:solidFill>
                  <a:srgbClr val="2F4D5D"/>
                </a:solidFill>
                <a:cs typeface="Arial"/>
              </a:rPr>
              <a:t> assessment of </a:t>
            </a:r>
            <a:r>
              <a:rPr lang="nl-NL" sz="1200" dirty="0" err="1">
                <a:solidFill>
                  <a:srgbClr val="2F4D5D"/>
                </a:solidFill>
                <a:cs typeface="Arial"/>
              </a:rPr>
              <a:t>potential</a:t>
            </a:r>
            <a:r>
              <a:rPr lang="nl-NL" sz="1200" dirty="0">
                <a:solidFill>
                  <a:srgbClr val="2F4D5D"/>
                </a:solidFill>
                <a:cs typeface="Arial"/>
              </a:rPr>
              <a:t> </a:t>
            </a:r>
            <a:r>
              <a:rPr lang="nl-NL" sz="1200" dirty="0" err="1">
                <a:solidFill>
                  <a:srgbClr val="2F4D5D"/>
                </a:solidFill>
                <a:cs typeface="Arial"/>
              </a:rPr>
              <a:t>occupational</a:t>
            </a:r>
            <a:r>
              <a:rPr lang="nl-NL" sz="1200" dirty="0">
                <a:solidFill>
                  <a:srgbClr val="2F4D5D"/>
                </a:solidFill>
                <a:cs typeface="Arial"/>
              </a:rPr>
              <a:t> </a:t>
            </a:r>
            <a:r>
              <a:rPr lang="nl-NL" sz="1200" dirty="0" err="1">
                <a:solidFill>
                  <a:srgbClr val="2F4D5D"/>
                </a:solidFill>
                <a:cs typeface="Arial"/>
              </a:rPr>
              <a:t>and</a:t>
            </a:r>
            <a:r>
              <a:rPr lang="nl-NL" sz="1200" dirty="0">
                <a:solidFill>
                  <a:srgbClr val="2F4D5D"/>
                </a:solidFill>
                <a:cs typeface="Arial"/>
              </a:rPr>
              <a:t> </a:t>
            </a:r>
            <a:r>
              <a:rPr lang="nl-NL" sz="1200" dirty="0" err="1">
                <a:solidFill>
                  <a:srgbClr val="2F4D5D"/>
                </a:solidFill>
                <a:cs typeface="Arial"/>
              </a:rPr>
              <a:t>environmental</a:t>
            </a:r>
            <a:r>
              <a:rPr lang="nl-NL" sz="1200" dirty="0">
                <a:solidFill>
                  <a:srgbClr val="2F4D5D"/>
                </a:solidFill>
                <a:cs typeface="Arial"/>
              </a:rPr>
              <a:t> health </a:t>
            </a:r>
            <a:r>
              <a:rPr lang="nl-NL" sz="1200" dirty="0" err="1">
                <a:solidFill>
                  <a:srgbClr val="2F4D5D"/>
                </a:solidFill>
                <a:cs typeface="Arial"/>
              </a:rPr>
              <a:t>risks</a:t>
            </a:r>
            <a:r>
              <a:rPr lang="nl-NL" sz="1200" dirty="0">
                <a:solidFill>
                  <a:srgbClr val="2F4D5D"/>
                </a:solidFill>
                <a:cs typeface="Arial"/>
              </a:rPr>
              <a:t>." </a:t>
            </a:r>
            <a:r>
              <a:rPr lang="nl-NL" sz="1200" i="1" dirty="0">
                <a:solidFill>
                  <a:srgbClr val="2F4D5D"/>
                </a:solidFill>
                <a:cs typeface="Arial"/>
              </a:rPr>
              <a:t>Critical reviews in </a:t>
            </a:r>
            <a:r>
              <a:rPr lang="nl-NL" sz="1200" i="1" dirty="0" err="1">
                <a:solidFill>
                  <a:srgbClr val="2F4D5D"/>
                </a:solidFill>
                <a:cs typeface="Arial"/>
              </a:rPr>
              <a:t>toxicology</a:t>
            </a:r>
            <a:r>
              <a:rPr lang="nl-NL" sz="1200" dirty="0">
                <a:solidFill>
                  <a:srgbClr val="2F4D5D"/>
                </a:solidFill>
                <a:cs typeface="Arial"/>
              </a:rPr>
              <a:t> 36.3 (2006): 189-217.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55946440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dianummer 23">
            <a:extLst>
              <a:ext uri="{FF2B5EF4-FFF2-40B4-BE49-F238E27FC236}">
                <a16:creationId xmlns:a16="http://schemas.microsoft.com/office/drawing/2014/main" id="{E7BA9955-551E-4B72-9196-84FDFE874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4000" y="-126730"/>
            <a:ext cx="648000" cy="648000"/>
          </a:xfrm>
        </p:spPr>
        <p:txBody>
          <a:bodyPr/>
          <a:lstStyle/>
          <a:p>
            <a:fld id="{CF179DAE-D0A6-40C3-B8BC-6A97C268D03A}" type="slidenum">
              <a:rPr lang="nl-NL" sz="1200" smtClean="0">
                <a:solidFill>
                  <a:srgbClr val="1D8DB0"/>
                </a:solidFill>
              </a:rPr>
              <a:pPr/>
              <a:t>34</a:t>
            </a:fld>
            <a:r>
              <a:rPr lang="nl-NL" sz="1200" dirty="0">
                <a:solidFill>
                  <a:srgbClr val="1D8DB0"/>
                </a:solidFill>
              </a:rPr>
              <a:t>/51</a:t>
            </a:r>
          </a:p>
        </p:txBody>
      </p:sp>
      <p:sp>
        <p:nvSpPr>
          <p:cNvPr id="9" name="Titel 4">
            <a:extLst>
              <a:ext uri="{FF2B5EF4-FFF2-40B4-BE49-F238E27FC236}">
                <a16:creationId xmlns:a16="http://schemas.microsoft.com/office/drawing/2014/main" id="{32C054A8-9043-41C9-BA29-6C11E3B87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263" y="336550"/>
            <a:ext cx="11041062" cy="1152525"/>
          </a:xfrm>
        </p:spPr>
        <p:txBody>
          <a:bodyPr/>
          <a:lstStyle/>
          <a:p>
            <a:r>
              <a:rPr lang="nl-NL" dirty="0">
                <a:latin typeface="Arial"/>
                <a:cs typeface="Arial"/>
              </a:rPr>
              <a:t>CNT </a:t>
            </a:r>
            <a:r>
              <a:rPr lang="nl-NL" dirty="0" err="1">
                <a:latin typeface="Arial"/>
                <a:cs typeface="Arial"/>
              </a:rPr>
              <a:t>toxicity</a:t>
            </a:r>
            <a:endParaRPr lang="nl-BE" dirty="0"/>
          </a:p>
        </p:txBody>
      </p:sp>
      <p:sp>
        <p:nvSpPr>
          <p:cNvPr id="8" name="Tijdelijke aanduiding voor inhoud 1">
            <a:extLst>
              <a:ext uri="{FF2B5EF4-FFF2-40B4-BE49-F238E27FC236}">
                <a16:creationId xmlns:a16="http://schemas.microsoft.com/office/drawing/2014/main" id="{FD48FE27-13D3-407C-9CF5-D7CAC1400D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656000"/>
            <a:ext cx="11041200" cy="4043464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nl-NL" sz="2000" b="1" dirty="0" err="1">
                <a:latin typeface="Arial"/>
                <a:cs typeface="Arial"/>
              </a:rPr>
              <a:t>Overview</a:t>
            </a:r>
            <a:endParaRPr lang="nl-NL" sz="2000" b="1" dirty="0">
              <a:latin typeface="Arial"/>
              <a:cs typeface="Arial"/>
            </a:endParaRPr>
          </a:p>
          <a:p>
            <a:pPr>
              <a:lnSpc>
                <a:spcPct val="150000"/>
              </a:lnSpc>
            </a:pPr>
            <a:r>
              <a:rPr lang="nl-NL" sz="2000" dirty="0" err="1">
                <a:latin typeface="Arial"/>
                <a:cs typeface="Arial"/>
              </a:rPr>
              <a:t>Impurities</a:t>
            </a:r>
            <a:endParaRPr lang="nl-NL" sz="2000" dirty="0">
              <a:latin typeface="Arial"/>
              <a:cs typeface="Arial"/>
            </a:endParaRPr>
          </a:p>
          <a:p>
            <a:pPr>
              <a:lnSpc>
                <a:spcPct val="150000"/>
              </a:lnSpc>
            </a:pPr>
            <a:r>
              <a:rPr lang="nl-NL" sz="2000" dirty="0">
                <a:latin typeface="Arial"/>
                <a:cs typeface="Arial"/>
              </a:rPr>
              <a:t>Long fiber macro </a:t>
            </a:r>
            <a:r>
              <a:rPr lang="nl-NL" sz="2000" dirty="0" err="1">
                <a:latin typeface="Arial"/>
                <a:cs typeface="Arial"/>
              </a:rPr>
              <a:t>phagocytosis</a:t>
            </a:r>
            <a:endParaRPr lang="nl-NL" sz="2000" dirty="0">
              <a:cs typeface="Arial"/>
            </a:endParaRPr>
          </a:p>
          <a:p>
            <a:pPr>
              <a:lnSpc>
                <a:spcPct val="150000"/>
              </a:lnSpc>
            </a:pPr>
            <a:r>
              <a:rPr lang="nl-NL" sz="2000" dirty="0" err="1">
                <a:latin typeface="Arial"/>
                <a:cs typeface="Arial"/>
              </a:rPr>
              <a:t>Oxidative</a:t>
            </a:r>
            <a:r>
              <a:rPr lang="nl-NL" sz="2000" dirty="0">
                <a:latin typeface="Arial"/>
                <a:cs typeface="Arial"/>
              </a:rPr>
              <a:t> </a:t>
            </a:r>
            <a:r>
              <a:rPr lang="nl-NL" sz="2000" dirty="0" err="1">
                <a:latin typeface="Arial"/>
                <a:cs typeface="Arial"/>
              </a:rPr>
              <a:t>potential</a:t>
            </a:r>
            <a:endParaRPr lang="nl-NL" sz="2000" dirty="0">
              <a:latin typeface="Arial"/>
              <a:cs typeface="Arial"/>
            </a:endParaRPr>
          </a:p>
          <a:p>
            <a:pPr marL="0" indent="0">
              <a:buNone/>
            </a:pPr>
            <a:endParaRPr lang="en-GB" sz="2000" dirty="0">
              <a:latin typeface="Arial"/>
              <a:cs typeface="Arial"/>
            </a:endParaRP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F9AF6A87-507F-4E2E-8A2A-840080D13776}"/>
              </a:ext>
            </a:extLst>
          </p:cNvPr>
          <p:cNvSpPr txBox="1"/>
          <p:nvPr/>
        </p:nvSpPr>
        <p:spPr>
          <a:xfrm>
            <a:off x="159798" y="58771"/>
            <a:ext cx="58326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200" dirty="0">
                <a:solidFill>
                  <a:srgbClr val="1D8DB0"/>
                </a:solidFill>
              </a:rPr>
              <a:t>J. </a:t>
            </a:r>
            <a:r>
              <a:rPr lang="nl-BE" sz="1200" dirty="0" err="1">
                <a:solidFill>
                  <a:srgbClr val="1D8DB0"/>
                </a:solidFill>
              </a:rPr>
              <a:t>Neirynck</a:t>
            </a:r>
            <a:r>
              <a:rPr lang="nl-BE" sz="1200" dirty="0">
                <a:solidFill>
                  <a:srgbClr val="1D8DB0"/>
                </a:solidFill>
              </a:rPr>
              <a:t>, F. Van </a:t>
            </a:r>
            <a:r>
              <a:rPr lang="nl-BE" sz="1200" dirty="0" err="1">
                <a:solidFill>
                  <a:srgbClr val="1D8DB0"/>
                </a:solidFill>
              </a:rPr>
              <a:t>Eecke</a:t>
            </a:r>
            <a:r>
              <a:rPr lang="nl-BE" sz="1200" dirty="0">
                <a:solidFill>
                  <a:srgbClr val="1D8DB0"/>
                </a:solidFill>
              </a:rPr>
              <a:t> &amp; R. Vrielynck</a:t>
            </a:r>
          </a:p>
        </p:txBody>
      </p:sp>
      <p:sp>
        <p:nvSpPr>
          <p:cNvPr id="11" name="Tekstvak 10">
            <a:extLst>
              <a:ext uri="{FF2B5EF4-FFF2-40B4-BE49-F238E27FC236}">
                <a16:creationId xmlns:a16="http://schemas.microsoft.com/office/drawing/2014/main" id="{02C83A39-3DA1-4516-B834-3C3D5F8552F0}"/>
              </a:ext>
            </a:extLst>
          </p:cNvPr>
          <p:cNvSpPr txBox="1"/>
          <p:nvPr/>
        </p:nvSpPr>
        <p:spPr>
          <a:xfrm>
            <a:off x="576000" y="6356412"/>
            <a:ext cx="10351364" cy="3154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450" dirty="0" err="1">
                <a:solidFill>
                  <a:schemeClr val="bg1"/>
                </a:solidFill>
              </a:rPr>
              <a:t>Introduction</a:t>
            </a:r>
            <a:r>
              <a:rPr lang="nl-BE" sz="1450" dirty="0">
                <a:solidFill>
                  <a:schemeClr val="bg1"/>
                </a:solidFill>
              </a:rPr>
              <a:t>	</a:t>
            </a:r>
            <a:r>
              <a:rPr lang="nl-BE" sz="1450" b="1" dirty="0">
                <a:solidFill>
                  <a:schemeClr val="bg1"/>
                </a:solidFill>
              </a:rPr>
              <a:t>	Framework</a:t>
            </a:r>
            <a:r>
              <a:rPr lang="nl-BE" sz="1450" dirty="0">
                <a:solidFill>
                  <a:schemeClr val="bg1"/>
                </a:solidFill>
              </a:rPr>
              <a:t>		</a:t>
            </a:r>
            <a:r>
              <a:rPr lang="nl-BE" sz="1450" dirty="0" err="1">
                <a:solidFill>
                  <a:schemeClr val="bg1"/>
                </a:solidFill>
              </a:rPr>
              <a:t>Techniques</a:t>
            </a:r>
            <a:r>
              <a:rPr lang="nl-BE" sz="1450" dirty="0">
                <a:solidFill>
                  <a:schemeClr val="bg1"/>
                </a:solidFill>
              </a:rPr>
              <a:t> &amp; </a:t>
            </a:r>
            <a:r>
              <a:rPr lang="nl-BE" sz="1450" dirty="0" err="1">
                <a:solidFill>
                  <a:schemeClr val="bg1"/>
                </a:solidFill>
              </a:rPr>
              <a:t>Results</a:t>
            </a:r>
            <a:r>
              <a:rPr lang="nl-BE" sz="1450" dirty="0">
                <a:solidFill>
                  <a:schemeClr val="bg1"/>
                </a:solidFill>
              </a:rPr>
              <a:t>			Summary</a:t>
            </a:r>
          </a:p>
        </p:txBody>
      </p:sp>
      <p:sp>
        <p:nvSpPr>
          <p:cNvPr id="2" name="Tekstvak 1">
            <a:extLst>
              <a:ext uri="{FF2B5EF4-FFF2-40B4-BE49-F238E27FC236}">
                <a16:creationId xmlns:a16="http://schemas.microsoft.com/office/drawing/2014/main" id="{D44F9BC9-EDC7-4B43-9C27-B00079502858}"/>
              </a:ext>
            </a:extLst>
          </p:cNvPr>
          <p:cNvSpPr txBox="1"/>
          <p:nvPr/>
        </p:nvSpPr>
        <p:spPr>
          <a:xfrm>
            <a:off x="0" y="5776077"/>
            <a:ext cx="12192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b="1" dirty="0">
                <a:solidFill>
                  <a:srgbClr val="2F4D5D"/>
                </a:solidFill>
                <a:cs typeface="Arial"/>
              </a:rPr>
              <a:t>Source: </a:t>
            </a:r>
            <a:r>
              <a:rPr lang="nl-NL" sz="1200" dirty="0">
                <a:solidFill>
                  <a:srgbClr val="2F4D5D"/>
                </a:solidFill>
                <a:cs typeface="Arial"/>
              </a:rPr>
              <a:t>Lam, </a:t>
            </a:r>
            <a:r>
              <a:rPr lang="nl-NL" sz="1200" dirty="0" err="1">
                <a:solidFill>
                  <a:srgbClr val="2F4D5D"/>
                </a:solidFill>
                <a:cs typeface="Arial"/>
              </a:rPr>
              <a:t>Chiu-wing</a:t>
            </a:r>
            <a:r>
              <a:rPr lang="nl-NL" sz="1200" dirty="0">
                <a:solidFill>
                  <a:srgbClr val="2F4D5D"/>
                </a:solidFill>
                <a:cs typeface="Arial"/>
              </a:rPr>
              <a:t>, et al. "A review of carbon nanotube </a:t>
            </a:r>
            <a:r>
              <a:rPr lang="nl-NL" sz="1200" dirty="0" err="1">
                <a:solidFill>
                  <a:srgbClr val="2F4D5D"/>
                </a:solidFill>
                <a:cs typeface="Arial"/>
              </a:rPr>
              <a:t>toxicity</a:t>
            </a:r>
            <a:r>
              <a:rPr lang="nl-NL" sz="1200" dirty="0">
                <a:solidFill>
                  <a:srgbClr val="2F4D5D"/>
                </a:solidFill>
                <a:cs typeface="Arial"/>
              </a:rPr>
              <a:t> </a:t>
            </a:r>
            <a:r>
              <a:rPr lang="nl-NL" sz="1200" dirty="0" err="1">
                <a:solidFill>
                  <a:srgbClr val="2F4D5D"/>
                </a:solidFill>
                <a:cs typeface="Arial"/>
              </a:rPr>
              <a:t>and</a:t>
            </a:r>
            <a:r>
              <a:rPr lang="nl-NL" sz="1200" dirty="0">
                <a:solidFill>
                  <a:srgbClr val="2F4D5D"/>
                </a:solidFill>
                <a:cs typeface="Arial"/>
              </a:rPr>
              <a:t> assessment of </a:t>
            </a:r>
            <a:r>
              <a:rPr lang="nl-NL" sz="1200" dirty="0" err="1">
                <a:solidFill>
                  <a:srgbClr val="2F4D5D"/>
                </a:solidFill>
                <a:cs typeface="Arial"/>
              </a:rPr>
              <a:t>potential</a:t>
            </a:r>
            <a:r>
              <a:rPr lang="nl-NL" sz="1200" dirty="0">
                <a:solidFill>
                  <a:srgbClr val="2F4D5D"/>
                </a:solidFill>
                <a:cs typeface="Arial"/>
              </a:rPr>
              <a:t> </a:t>
            </a:r>
            <a:r>
              <a:rPr lang="nl-NL" sz="1200" dirty="0" err="1">
                <a:solidFill>
                  <a:srgbClr val="2F4D5D"/>
                </a:solidFill>
                <a:cs typeface="Arial"/>
              </a:rPr>
              <a:t>occupational</a:t>
            </a:r>
            <a:r>
              <a:rPr lang="nl-NL" sz="1200" dirty="0">
                <a:solidFill>
                  <a:srgbClr val="2F4D5D"/>
                </a:solidFill>
                <a:cs typeface="Arial"/>
              </a:rPr>
              <a:t> </a:t>
            </a:r>
            <a:r>
              <a:rPr lang="nl-NL" sz="1200" dirty="0" err="1">
                <a:solidFill>
                  <a:srgbClr val="2F4D5D"/>
                </a:solidFill>
                <a:cs typeface="Arial"/>
              </a:rPr>
              <a:t>and</a:t>
            </a:r>
            <a:r>
              <a:rPr lang="nl-NL" sz="1200" dirty="0">
                <a:solidFill>
                  <a:srgbClr val="2F4D5D"/>
                </a:solidFill>
                <a:cs typeface="Arial"/>
              </a:rPr>
              <a:t> </a:t>
            </a:r>
            <a:r>
              <a:rPr lang="nl-NL" sz="1200" dirty="0" err="1">
                <a:solidFill>
                  <a:srgbClr val="2F4D5D"/>
                </a:solidFill>
                <a:cs typeface="Arial"/>
              </a:rPr>
              <a:t>environmental</a:t>
            </a:r>
            <a:r>
              <a:rPr lang="nl-NL" sz="1200" dirty="0">
                <a:solidFill>
                  <a:srgbClr val="2F4D5D"/>
                </a:solidFill>
                <a:cs typeface="Arial"/>
              </a:rPr>
              <a:t> health </a:t>
            </a:r>
            <a:r>
              <a:rPr lang="nl-NL" sz="1200" dirty="0" err="1">
                <a:solidFill>
                  <a:srgbClr val="2F4D5D"/>
                </a:solidFill>
                <a:cs typeface="Arial"/>
              </a:rPr>
              <a:t>risks</a:t>
            </a:r>
            <a:r>
              <a:rPr lang="nl-NL" sz="1200" dirty="0">
                <a:solidFill>
                  <a:srgbClr val="2F4D5D"/>
                </a:solidFill>
                <a:cs typeface="Arial"/>
              </a:rPr>
              <a:t>." </a:t>
            </a:r>
            <a:r>
              <a:rPr lang="nl-NL" sz="1200" i="1" dirty="0">
                <a:solidFill>
                  <a:srgbClr val="2F4D5D"/>
                </a:solidFill>
                <a:cs typeface="Arial"/>
              </a:rPr>
              <a:t>Critical reviews in </a:t>
            </a:r>
            <a:r>
              <a:rPr lang="nl-NL" sz="1200" i="1" dirty="0" err="1">
                <a:solidFill>
                  <a:srgbClr val="2F4D5D"/>
                </a:solidFill>
                <a:cs typeface="Arial"/>
              </a:rPr>
              <a:t>toxicology</a:t>
            </a:r>
            <a:r>
              <a:rPr lang="nl-NL" sz="1200" dirty="0">
                <a:solidFill>
                  <a:srgbClr val="2F4D5D"/>
                </a:solidFill>
                <a:cs typeface="Arial"/>
              </a:rPr>
              <a:t> 36.3 (2006): 189-217.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6211609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dianummer 23">
            <a:extLst>
              <a:ext uri="{FF2B5EF4-FFF2-40B4-BE49-F238E27FC236}">
                <a16:creationId xmlns:a16="http://schemas.microsoft.com/office/drawing/2014/main" id="{E7BA9955-551E-4B72-9196-84FDFE874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4000" y="-126730"/>
            <a:ext cx="648000" cy="648000"/>
          </a:xfrm>
        </p:spPr>
        <p:txBody>
          <a:bodyPr/>
          <a:lstStyle/>
          <a:p>
            <a:fld id="{CF179DAE-D0A6-40C3-B8BC-6A97C268D03A}" type="slidenum">
              <a:rPr lang="nl-NL" sz="1200" smtClean="0">
                <a:solidFill>
                  <a:srgbClr val="1D8DB0"/>
                </a:solidFill>
              </a:rPr>
              <a:pPr/>
              <a:t>35</a:t>
            </a:fld>
            <a:r>
              <a:rPr lang="nl-NL" sz="1200" dirty="0">
                <a:solidFill>
                  <a:srgbClr val="1D8DB0"/>
                </a:solidFill>
              </a:rPr>
              <a:t>/51</a:t>
            </a:r>
          </a:p>
        </p:txBody>
      </p:sp>
      <p:sp>
        <p:nvSpPr>
          <p:cNvPr id="9" name="Titel 4">
            <a:extLst>
              <a:ext uri="{FF2B5EF4-FFF2-40B4-BE49-F238E27FC236}">
                <a16:creationId xmlns:a16="http://schemas.microsoft.com/office/drawing/2014/main" id="{32C054A8-9043-41C9-BA29-6C11E3B87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263" y="336550"/>
            <a:ext cx="11041062" cy="1152525"/>
          </a:xfrm>
        </p:spPr>
        <p:txBody>
          <a:bodyPr/>
          <a:lstStyle/>
          <a:p>
            <a:r>
              <a:rPr lang="nl-NL" dirty="0" err="1">
                <a:latin typeface="Arial"/>
                <a:cs typeface="Arial"/>
              </a:rPr>
              <a:t>Impurities</a:t>
            </a:r>
            <a:endParaRPr lang="nl-BE" dirty="0"/>
          </a:p>
        </p:txBody>
      </p:sp>
      <p:sp>
        <p:nvSpPr>
          <p:cNvPr id="8" name="Tijdelijke aanduiding voor inhoud 1">
            <a:extLst>
              <a:ext uri="{FF2B5EF4-FFF2-40B4-BE49-F238E27FC236}">
                <a16:creationId xmlns:a16="http://schemas.microsoft.com/office/drawing/2014/main" id="{FD48FE27-13D3-407C-9CF5-D7CAC1400D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656000"/>
            <a:ext cx="11041200" cy="4043464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endParaRPr lang="nl-NL" sz="2000" dirty="0">
              <a:latin typeface="Arial"/>
              <a:cs typeface="Arial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nl-NL" sz="2000" dirty="0" err="1">
                <a:latin typeface="Arial"/>
                <a:cs typeface="Arial"/>
              </a:rPr>
              <a:t>Encased</a:t>
            </a:r>
            <a:r>
              <a:rPr lang="nl-NL" sz="2000" dirty="0">
                <a:latin typeface="Arial"/>
                <a:cs typeface="Arial"/>
              </a:rPr>
              <a:t> in carbon shell </a:t>
            </a:r>
            <a:r>
              <a:rPr lang="nl-NL" sz="2000" dirty="0">
                <a:latin typeface="Arial"/>
                <a:cs typeface="Arial"/>
                <a:sym typeface="Wingdings" panose="05000000000000000000" pitchFamily="2" charset="2"/>
              </a:rPr>
              <a:t></a:t>
            </a:r>
            <a:r>
              <a:rPr lang="nl-NL" sz="2000" dirty="0">
                <a:latin typeface="Arial"/>
                <a:cs typeface="Arial"/>
              </a:rPr>
              <a:t> no </a:t>
            </a:r>
            <a:r>
              <a:rPr lang="nl-NL" sz="2000" dirty="0" err="1">
                <a:latin typeface="Arial"/>
                <a:cs typeface="Arial"/>
              </a:rPr>
              <a:t>interaction</a:t>
            </a:r>
            <a:r>
              <a:rPr lang="nl-NL" sz="2000" dirty="0">
                <a:latin typeface="Arial"/>
                <a:cs typeface="Arial"/>
              </a:rPr>
              <a:t> </a:t>
            </a:r>
            <a:r>
              <a:rPr lang="nl-NL" sz="2000" dirty="0" err="1">
                <a:latin typeface="Arial"/>
                <a:cs typeface="Arial"/>
              </a:rPr>
              <a:t>with</a:t>
            </a:r>
            <a:r>
              <a:rPr lang="nl-NL" sz="2000" dirty="0">
                <a:latin typeface="Arial"/>
                <a:cs typeface="Arial"/>
              </a:rPr>
              <a:t> </a:t>
            </a:r>
            <a:r>
              <a:rPr lang="nl-NL" sz="2000" dirty="0" err="1">
                <a:latin typeface="Arial"/>
                <a:cs typeface="Arial"/>
              </a:rPr>
              <a:t>cells</a:t>
            </a:r>
            <a:endParaRPr lang="nl-NL" sz="2000" dirty="0">
              <a:latin typeface="Arial"/>
              <a:cs typeface="Arial"/>
            </a:endParaRPr>
          </a:p>
          <a:p>
            <a:pPr marL="0" indent="0">
              <a:lnSpc>
                <a:spcPct val="150000"/>
              </a:lnSpc>
              <a:buNone/>
            </a:pPr>
            <a:endParaRPr lang="nl-NL" sz="2000" dirty="0">
              <a:latin typeface="Arial"/>
              <a:cs typeface="Arial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nl-NL" sz="2000" dirty="0" err="1">
                <a:latin typeface="Arial"/>
                <a:cs typeface="Arial"/>
              </a:rPr>
              <a:t>During</a:t>
            </a:r>
            <a:r>
              <a:rPr lang="nl-NL" sz="2000" dirty="0">
                <a:latin typeface="Arial"/>
                <a:cs typeface="Arial"/>
              </a:rPr>
              <a:t> </a:t>
            </a:r>
            <a:r>
              <a:rPr lang="nl-NL" sz="2000" dirty="0" err="1">
                <a:latin typeface="Arial"/>
                <a:cs typeface="Arial"/>
              </a:rPr>
              <a:t>ultrasonication</a:t>
            </a:r>
            <a:r>
              <a:rPr lang="nl-NL" sz="2000" dirty="0">
                <a:latin typeface="Arial"/>
                <a:cs typeface="Arial"/>
              </a:rPr>
              <a:t> (</a:t>
            </a:r>
            <a:r>
              <a:rPr lang="nl-NL" sz="2000" dirty="0" err="1">
                <a:latin typeface="Arial"/>
                <a:cs typeface="Arial"/>
              </a:rPr>
              <a:t>toxic</a:t>
            </a:r>
            <a:r>
              <a:rPr lang="nl-NL" sz="2000" dirty="0">
                <a:latin typeface="Arial"/>
                <a:cs typeface="Arial"/>
              </a:rPr>
              <a:t>) </a:t>
            </a:r>
            <a:r>
              <a:rPr lang="nl-NL" sz="2000" dirty="0" err="1">
                <a:latin typeface="Arial"/>
                <a:cs typeface="Arial"/>
              </a:rPr>
              <a:t>impurities</a:t>
            </a:r>
            <a:r>
              <a:rPr lang="nl-NL" sz="2000" dirty="0">
                <a:latin typeface="Arial"/>
                <a:cs typeface="Arial"/>
              </a:rPr>
              <a:t> </a:t>
            </a:r>
            <a:r>
              <a:rPr lang="nl-NL" sz="2000" dirty="0" err="1">
                <a:latin typeface="Arial"/>
                <a:cs typeface="Arial"/>
              </a:rPr>
              <a:t>can</a:t>
            </a:r>
            <a:r>
              <a:rPr lang="nl-NL" sz="2000" dirty="0">
                <a:latin typeface="Arial"/>
                <a:cs typeface="Arial"/>
              </a:rPr>
              <a:t> </a:t>
            </a:r>
            <a:r>
              <a:rPr lang="nl-NL" sz="2000" dirty="0" err="1">
                <a:latin typeface="Arial"/>
                <a:cs typeface="Arial"/>
              </a:rPr>
              <a:t>be</a:t>
            </a:r>
            <a:r>
              <a:rPr lang="nl-NL" sz="2000" dirty="0">
                <a:latin typeface="Arial"/>
                <a:cs typeface="Arial"/>
              </a:rPr>
              <a:t> </a:t>
            </a:r>
            <a:r>
              <a:rPr lang="nl-NL" sz="2000" dirty="0" err="1">
                <a:latin typeface="Arial"/>
                <a:cs typeface="Arial"/>
              </a:rPr>
              <a:t>released</a:t>
            </a:r>
            <a:endParaRPr lang="nl-NL" sz="2000" dirty="0">
              <a:cs typeface="Arial"/>
            </a:endParaRPr>
          </a:p>
          <a:p>
            <a:pPr marL="0" indent="0">
              <a:buNone/>
            </a:pPr>
            <a:endParaRPr lang="en-GB" sz="2000" dirty="0">
              <a:latin typeface="Arial"/>
              <a:cs typeface="Arial"/>
            </a:endParaRP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F9AF6A87-507F-4E2E-8A2A-840080D13776}"/>
              </a:ext>
            </a:extLst>
          </p:cNvPr>
          <p:cNvSpPr txBox="1"/>
          <p:nvPr/>
        </p:nvSpPr>
        <p:spPr>
          <a:xfrm>
            <a:off x="159798" y="58771"/>
            <a:ext cx="58326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200" dirty="0">
                <a:solidFill>
                  <a:srgbClr val="1D8DB0"/>
                </a:solidFill>
              </a:rPr>
              <a:t>J. </a:t>
            </a:r>
            <a:r>
              <a:rPr lang="nl-BE" sz="1200" dirty="0" err="1">
                <a:solidFill>
                  <a:srgbClr val="1D8DB0"/>
                </a:solidFill>
              </a:rPr>
              <a:t>Neirynck</a:t>
            </a:r>
            <a:r>
              <a:rPr lang="nl-BE" sz="1200" dirty="0">
                <a:solidFill>
                  <a:srgbClr val="1D8DB0"/>
                </a:solidFill>
              </a:rPr>
              <a:t>, F. Van </a:t>
            </a:r>
            <a:r>
              <a:rPr lang="nl-BE" sz="1200" dirty="0" err="1">
                <a:solidFill>
                  <a:srgbClr val="1D8DB0"/>
                </a:solidFill>
              </a:rPr>
              <a:t>Eecke</a:t>
            </a:r>
            <a:r>
              <a:rPr lang="nl-BE" sz="1200" dirty="0">
                <a:solidFill>
                  <a:srgbClr val="1D8DB0"/>
                </a:solidFill>
              </a:rPr>
              <a:t> &amp; R. Vrielynck</a:t>
            </a:r>
          </a:p>
        </p:txBody>
      </p:sp>
      <p:sp>
        <p:nvSpPr>
          <p:cNvPr id="11" name="Tekstvak 10">
            <a:extLst>
              <a:ext uri="{FF2B5EF4-FFF2-40B4-BE49-F238E27FC236}">
                <a16:creationId xmlns:a16="http://schemas.microsoft.com/office/drawing/2014/main" id="{02C83A39-3DA1-4516-B834-3C3D5F8552F0}"/>
              </a:ext>
            </a:extLst>
          </p:cNvPr>
          <p:cNvSpPr txBox="1"/>
          <p:nvPr/>
        </p:nvSpPr>
        <p:spPr>
          <a:xfrm>
            <a:off x="576000" y="6356412"/>
            <a:ext cx="10351364" cy="3154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450" dirty="0" err="1">
                <a:solidFill>
                  <a:schemeClr val="bg1"/>
                </a:solidFill>
              </a:rPr>
              <a:t>Introduction</a:t>
            </a:r>
            <a:r>
              <a:rPr lang="nl-BE" sz="1450" dirty="0">
                <a:solidFill>
                  <a:schemeClr val="bg1"/>
                </a:solidFill>
              </a:rPr>
              <a:t>	</a:t>
            </a:r>
            <a:r>
              <a:rPr lang="nl-BE" sz="1450" b="1" dirty="0">
                <a:solidFill>
                  <a:schemeClr val="bg1"/>
                </a:solidFill>
              </a:rPr>
              <a:t>	Framework</a:t>
            </a:r>
            <a:r>
              <a:rPr lang="nl-BE" sz="1450" dirty="0">
                <a:solidFill>
                  <a:schemeClr val="bg1"/>
                </a:solidFill>
              </a:rPr>
              <a:t>		</a:t>
            </a:r>
            <a:r>
              <a:rPr lang="nl-BE" sz="1450" dirty="0" err="1">
                <a:solidFill>
                  <a:schemeClr val="bg1"/>
                </a:solidFill>
              </a:rPr>
              <a:t>Techniques</a:t>
            </a:r>
            <a:r>
              <a:rPr lang="nl-BE" sz="1450" dirty="0">
                <a:solidFill>
                  <a:schemeClr val="bg1"/>
                </a:solidFill>
              </a:rPr>
              <a:t> &amp; </a:t>
            </a:r>
            <a:r>
              <a:rPr lang="nl-BE" sz="1450" dirty="0" err="1">
                <a:solidFill>
                  <a:schemeClr val="bg1"/>
                </a:solidFill>
              </a:rPr>
              <a:t>Results</a:t>
            </a:r>
            <a:r>
              <a:rPr lang="nl-BE" sz="1450" dirty="0">
                <a:solidFill>
                  <a:schemeClr val="bg1"/>
                </a:solidFill>
              </a:rPr>
              <a:t>			Summary</a:t>
            </a:r>
          </a:p>
        </p:txBody>
      </p:sp>
      <p:sp>
        <p:nvSpPr>
          <p:cNvPr id="2" name="Tekstvak 1">
            <a:extLst>
              <a:ext uri="{FF2B5EF4-FFF2-40B4-BE49-F238E27FC236}">
                <a16:creationId xmlns:a16="http://schemas.microsoft.com/office/drawing/2014/main" id="{D44F9BC9-EDC7-4B43-9C27-B00079502858}"/>
              </a:ext>
            </a:extLst>
          </p:cNvPr>
          <p:cNvSpPr txBox="1"/>
          <p:nvPr/>
        </p:nvSpPr>
        <p:spPr>
          <a:xfrm>
            <a:off x="0" y="5776077"/>
            <a:ext cx="12192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b="1" dirty="0">
                <a:solidFill>
                  <a:srgbClr val="2F4D5D"/>
                </a:solidFill>
                <a:cs typeface="Arial"/>
              </a:rPr>
              <a:t>Source: </a:t>
            </a:r>
            <a:r>
              <a:rPr lang="nl-NL" sz="1200" dirty="0">
                <a:solidFill>
                  <a:srgbClr val="2F4D5D"/>
                </a:solidFill>
                <a:cs typeface="Arial"/>
              </a:rPr>
              <a:t>Lam, </a:t>
            </a:r>
            <a:r>
              <a:rPr lang="nl-NL" sz="1200" dirty="0" err="1">
                <a:solidFill>
                  <a:srgbClr val="2F4D5D"/>
                </a:solidFill>
                <a:cs typeface="Arial"/>
              </a:rPr>
              <a:t>Chiu-wing</a:t>
            </a:r>
            <a:r>
              <a:rPr lang="nl-NL" sz="1200" dirty="0">
                <a:solidFill>
                  <a:srgbClr val="2F4D5D"/>
                </a:solidFill>
                <a:cs typeface="Arial"/>
              </a:rPr>
              <a:t>, et al. "A review of carbon nanotube </a:t>
            </a:r>
            <a:r>
              <a:rPr lang="nl-NL" sz="1200" dirty="0" err="1">
                <a:solidFill>
                  <a:srgbClr val="2F4D5D"/>
                </a:solidFill>
                <a:cs typeface="Arial"/>
              </a:rPr>
              <a:t>toxicity</a:t>
            </a:r>
            <a:r>
              <a:rPr lang="nl-NL" sz="1200" dirty="0">
                <a:solidFill>
                  <a:srgbClr val="2F4D5D"/>
                </a:solidFill>
                <a:cs typeface="Arial"/>
              </a:rPr>
              <a:t> </a:t>
            </a:r>
            <a:r>
              <a:rPr lang="nl-NL" sz="1200" dirty="0" err="1">
                <a:solidFill>
                  <a:srgbClr val="2F4D5D"/>
                </a:solidFill>
                <a:cs typeface="Arial"/>
              </a:rPr>
              <a:t>and</a:t>
            </a:r>
            <a:r>
              <a:rPr lang="nl-NL" sz="1200" dirty="0">
                <a:solidFill>
                  <a:srgbClr val="2F4D5D"/>
                </a:solidFill>
                <a:cs typeface="Arial"/>
              </a:rPr>
              <a:t> assessment of </a:t>
            </a:r>
            <a:r>
              <a:rPr lang="nl-NL" sz="1200" dirty="0" err="1">
                <a:solidFill>
                  <a:srgbClr val="2F4D5D"/>
                </a:solidFill>
                <a:cs typeface="Arial"/>
              </a:rPr>
              <a:t>potential</a:t>
            </a:r>
            <a:r>
              <a:rPr lang="nl-NL" sz="1200" dirty="0">
                <a:solidFill>
                  <a:srgbClr val="2F4D5D"/>
                </a:solidFill>
                <a:cs typeface="Arial"/>
              </a:rPr>
              <a:t> </a:t>
            </a:r>
            <a:r>
              <a:rPr lang="nl-NL" sz="1200" dirty="0" err="1">
                <a:solidFill>
                  <a:srgbClr val="2F4D5D"/>
                </a:solidFill>
                <a:cs typeface="Arial"/>
              </a:rPr>
              <a:t>occupational</a:t>
            </a:r>
            <a:r>
              <a:rPr lang="nl-NL" sz="1200" dirty="0">
                <a:solidFill>
                  <a:srgbClr val="2F4D5D"/>
                </a:solidFill>
                <a:cs typeface="Arial"/>
              </a:rPr>
              <a:t> </a:t>
            </a:r>
            <a:r>
              <a:rPr lang="nl-NL" sz="1200" dirty="0" err="1">
                <a:solidFill>
                  <a:srgbClr val="2F4D5D"/>
                </a:solidFill>
                <a:cs typeface="Arial"/>
              </a:rPr>
              <a:t>and</a:t>
            </a:r>
            <a:r>
              <a:rPr lang="nl-NL" sz="1200" dirty="0">
                <a:solidFill>
                  <a:srgbClr val="2F4D5D"/>
                </a:solidFill>
                <a:cs typeface="Arial"/>
              </a:rPr>
              <a:t> </a:t>
            </a:r>
            <a:r>
              <a:rPr lang="nl-NL" sz="1200" dirty="0" err="1">
                <a:solidFill>
                  <a:srgbClr val="2F4D5D"/>
                </a:solidFill>
                <a:cs typeface="Arial"/>
              </a:rPr>
              <a:t>environmental</a:t>
            </a:r>
            <a:r>
              <a:rPr lang="nl-NL" sz="1200" dirty="0">
                <a:solidFill>
                  <a:srgbClr val="2F4D5D"/>
                </a:solidFill>
                <a:cs typeface="Arial"/>
              </a:rPr>
              <a:t> health </a:t>
            </a:r>
            <a:r>
              <a:rPr lang="nl-NL" sz="1200" dirty="0" err="1">
                <a:solidFill>
                  <a:srgbClr val="2F4D5D"/>
                </a:solidFill>
                <a:cs typeface="Arial"/>
              </a:rPr>
              <a:t>risks</a:t>
            </a:r>
            <a:r>
              <a:rPr lang="nl-NL" sz="1200" dirty="0">
                <a:solidFill>
                  <a:srgbClr val="2F4D5D"/>
                </a:solidFill>
                <a:cs typeface="Arial"/>
              </a:rPr>
              <a:t>." </a:t>
            </a:r>
            <a:r>
              <a:rPr lang="nl-NL" sz="1200" i="1" dirty="0">
                <a:solidFill>
                  <a:srgbClr val="2F4D5D"/>
                </a:solidFill>
                <a:cs typeface="Arial"/>
              </a:rPr>
              <a:t>Critical reviews in </a:t>
            </a:r>
            <a:r>
              <a:rPr lang="nl-NL" sz="1200" i="1" dirty="0" err="1">
                <a:solidFill>
                  <a:srgbClr val="2F4D5D"/>
                </a:solidFill>
                <a:cs typeface="Arial"/>
              </a:rPr>
              <a:t>toxicology</a:t>
            </a:r>
            <a:r>
              <a:rPr lang="nl-NL" sz="1200" dirty="0">
                <a:solidFill>
                  <a:srgbClr val="2F4D5D"/>
                </a:solidFill>
                <a:cs typeface="Arial"/>
              </a:rPr>
              <a:t> 36.3 (2006): 189-217.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29688166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dianummer 23">
            <a:extLst>
              <a:ext uri="{FF2B5EF4-FFF2-40B4-BE49-F238E27FC236}">
                <a16:creationId xmlns:a16="http://schemas.microsoft.com/office/drawing/2014/main" id="{E7BA9955-551E-4B72-9196-84FDFE874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4000" y="-126730"/>
            <a:ext cx="648000" cy="648000"/>
          </a:xfrm>
        </p:spPr>
        <p:txBody>
          <a:bodyPr/>
          <a:lstStyle/>
          <a:p>
            <a:fld id="{CF179DAE-D0A6-40C3-B8BC-6A97C268D03A}" type="slidenum">
              <a:rPr lang="nl-NL" sz="1200" smtClean="0">
                <a:solidFill>
                  <a:srgbClr val="1D8DB0"/>
                </a:solidFill>
              </a:rPr>
              <a:pPr/>
              <a:t>36</a:t>
            </a:fld>
            <a:r>
              <a:rPr lang="nl-NL" sz="1200" dirty="0">
                <a:solidFill>
                  <a:srgbClr val="1D8DB0"/>
                </a:solidFill>
              </a:rPr>
              <a:t>/51</a:t>
            </a:r>
          </a:p>
        </p:txBody>
      </p:sp>
      <p:sp>
        <p:nvSpPr>
          <p:cNvPr id="9" name="Titel 4">
            <a:extLst>
              <a:ext uri="{FF2B5EF4-FFF2-40B4-BE49-F238E27FC236}">
                <a16:creationId xmlns:a16="http://schemas.microsoft.com/office/drawing/2014/main" id="{32C054A8-9043-41C9-BA29-6C11E3B87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263" y="336550"/>
            <a:ext cx="11041062" cy="1152525"/>
          </a:xfrm>
        </p:spPr>
        <p:txBody>
          <a:bodyPr/>
          <a:lstStyle/>
          <a:p>
            <a:r>
              <a:rPr lang="nl-NL" dirty="0">
                <a:latin typeface="Arial"/>
                <a:cs typeface="Arial"/>
              </a:rPr>
              <a:t>Long fibers</a:t>
            </a:r>
            <a:endParaRPr lang="nl-BE" dirty="0"/>
          </a:p>
        </p:txBody>
      </p:sp>
      <p:sp>
        <p:nvSpPr>
          <p:cNvPr id="8" name="Tijdelijke aanduiding voor inhoud 1">
            <a:extLst>
              <a:ext uri="{FF2B5EF4-FFF2-40B4-BE49-F238E27FC236}">
                <a16:creationId xmlns:a16="http://schemas.microsoft.com/office/drawing/2014/main" id="{FD48FE27-13D3-407C-9CF5-D7CAC1400D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656000"/>
            <a:ext cx="11041200" cy="4043464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endParaRPr lang="nl-NL" sz="2000" dirty="0">
              <a:latin typeface="Arial"/>
              <a:cs typeface="Arial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nl-NL" sz="2000" dirty="0" err="1">
                <a:latin typeface="Arial"/>
                <a:cs typeface="Arial"/>
              </a:rPr>
              <a:t>CNTs</a:t>
            </a:r>
            <a:r>
              <a:rPr lang="nl-NL" sz="2000" dirty="0">
                <a:latin typeface="Arial"/>
                <a:cs typeface="Arial"/>
              </a:rPr>
              <a:t> bundel </a:t>
            </a:r>
            <a:r>
              <a:rPr lang="nl-NL" sz="2000" dirty="0" err="1">
                <a:latin typeface="Arial"/>
                <a:cs typeface="Arial"/>
              </a:rPr>
              <a:t>into</a:t>
            </a:r>
            <a:r>
              <a:rPr lang="nl-NL" sz="2000" dirty="0">
                <a:latin typeface="Arial"/>
                <a:cs typeface="Arial"/>
              </a:rPr>
              <a:t> </a:t>
            </a:r>
            <a:r>
              <a:rPr lang="nl-NL" sz="2000" dirty="0" err="1">
                <a:latin typeface="Arial"/>
                <a:cs typeface="Arial"/>
              </a:rPr>
              <a:t>ropes</a:t>
            </a:r>
            <a:r>
              <a:rPr lang="nl-NL" sz="2000" dirty="0">
                <a:latin typeface="Arial"/>
                <a:cs typeface="Arial"/>
              </a:rPr>
              <a:t> </a:t>
            </a:r>
            <a:r>
              <a:rPr lang="nl-NL" sz="2000" dirty="0" err="1">
                <a:latin typeface="Arial"/>
                <a:cs typeface="Arial"/>
              </a:rPr>
              <a:t>due</a:t>
            </a:r>
            <a:r>
              <a:rPr lang="nl-NL" sz="2000" dirty="0">
                <a:latin typeface="Arial"/>
                <a:cs typeface="Arial"/>
              </a:rPr>
              <a:t> </a:t>
            </a:r>
            <a:r>
              <a:rPr lang="nl-NL" sz="2000" dirty="0" err="1">
                <a:latin typeface="Arial"/>
                <a:cs typeface="Arial"/>
              </a:rPr>
              <a:t>to</a:t>
            </a:r>
            <a:r>
              <a:rPr lang="nl-NL" sz="2000" dirty="0">
                <a:latin typeface="Arial"/>
                <a:cs typeface="Arial"/>
              </a:rPr>
              <a:t> van der Waals </a:t>
            </a:r>
            <a:r>
              <a:rPr lang="nl-NL" sz="2000" dirty="0" err="1">
                <a:latin typeface="Arial"/>
                <a:cs typeface="Arial"/>
              </a:rPr>
              <a:t>forces</a:t>
            </a:r>
            <a:r>
              <a:rPr lang="nl-NL" sz="2000" dirty="0">
                <a:latin typeface="Arial"/>
                <a:cs typeface="Arial"/>
              </a:rPr>
              <a:t> 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nl-NL" sz="2000" dirty="0" err="1">
                <a:latin typeface="Arial"/>
                <a:cs typeface="Arial"/>
              </a:rPr>
              <a:t>Makes</a:t>
            </a:r>
            <a:r>
              <a:rPr lang="nl-NL" sz="2000" dirty="0">
                <a:latin typeface="Arial"/>
                <a:cs typeface="Arial"/>
              </a:rPr>
              <a:t> long </a:t>
            </a:r>
            <a:r>
              <a:rPr lang="nl-NL" sz="2000" dirty="0" err="1">
                <a:latin typeface="Arial"/>
                <a:cs typeface="Arial"/>
              </a:rPr>
              <a:t>asbestos</a:t>
            </a:r>
            <a:r>
              <a:rPr lang="nl-NL" sz="2000" dirty="0">
                <a:latin typeface="Arial"/>
                <a:cs typeface="Arial"/>
              </a:rPr>
              <a:t> fibers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nl-NL" sz="2000" dirty="0" err="1">
                <a:latin typeface="Arial"/>
                <a:cs typeface="Arial"/>
              </a:rPr>
              <a:t>Penetrate</a:t>
            </a:r>
            <a:r>
              <a:rPr lang="nl-NL" sz="2000" dirty="0">
                <a:latin typeface="Arial"/>
                <a:cs typeface="Arial"/>
              </a:rPr>
              <a:t> </a:t>
            </a:r>
            <a:r>
              <a:rPr lang="nl-NL" sz="2000" dirty="0" err="1">
                <a:latin typeface="Arial"/>
                <a:cs typeface="Arial"/>
              </a:rPr>
              <a:t>cell</a:t>
            </a:r>
            <a:r>
              <a:rPr lang="nl-NL" sz="2000" dirty="0">
                <a:latin typeface="Arial"/>
                <a:cs typeface="Arial"/>
              </a:rPr>
              <a:t> </a:t>
            </a:r>
            <a:r>
              <a:rPr lang="nl-NL" sz="2000" dirty="0" err="1">
                <a:latin typeface="Arial"/>
                <a:cs typeface="Arial"/>
              </a:rPr>
              <a:t>membrane</a:t>
            </a:r>
            <a:r>
              <a:rPr lang="nl-NL" sz="2000" dirty="0">
                <a:latin typeface="Arial"/>
                <a:cs typeface="Arial"/>
              </a:rPr>
              <a:t> </a:t>
            </a:r>
          </a:p>
          <a:p>
            <a:pPr marL="0" indent="0">
              <a:buNone/>
            </a:pPr>
            <a:endParaRPr lang="en-GB" sz="2000" dirty="0">
              <a:latin typeface="Arial"/>
              <a:cs typeface="Arial"/>
            </a:endParaRP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F9AF6A87-507F-4E2E-8A2A-840080D13776}"/>
              </a:ext>
            </a:extLst>
          </p:cNvPr>
          <p:cNvSpPr txBox="1"/>
          <p:nvPr/>
        </p:nvSpPr>
        <p:spPr>
          <a:xfrm>
            <a:off x="159798" y="58771"/>
            <a:ext cx="58326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200" dirty="0">
                <a:solidFill>
                  <a:srgbClr val="1D8DB0"/>
                </a:solidFill>
              </a:rPr>
              <a:t>J. </a:t>
            </a:r>
            <a:r>
              <a:rPr lang="nl-BE" sz="1200" dirty="0" err="1">
                <a:solidFill>
                  <a:srgbClr val="1D8DB0"/>
                </a:solidFill>
              </a:rPr>
              <a:t>Neirynck</a:t>
            </a:r>
            <a:r>
              <a:rPr lang="nl-BE" sz="1200" dirty="0">
                <a:solidFill>
                  <a:srgbClr val="1D8DB0"/>
                </a:solidFill>
              </a:rPr>
              <a:t>, F. Van </a:t>
            </a:r>
            <a:r>
              <a:rPr lang="nl-BE" sz="1200" dirty="0" err="1">
                <a:solidFill>
                  <a:srgbClr val="1D8DB0"/>
                </a:solidFill>
              </a:rPr>
              <a:t>Eecke</a:t>
            </a:r>
            <a:r>
              <a:rPr lang="nl-BE" sz="1200" dirty="0">
                <a:solidFill>
                  <a:srgbClr val="1D8DB0"/>
                </a:solidFill>
              </a:rPr>
              <a:t> &amp; R. Vrielynck</a:t>
            </a:r>
          </a:p>
        </p:txBody>
      </p:sp>
      <p:sp>
        <p:nvSpPr>
          <p:cNvPr id="11" name="Tekstvak 10">
            <a:extLst>
              <a:ext uri="{FF2B5EF4-FFF2-40B4-BE49-F238E27FC236}">
                <a16:creationId xmlns:a16="http://schemas.microsoft.com/office/drawing/2014/main" id="{02C83A39-3DA1-4516-B834-3C3D5F8552F0}"/>
              </a:ext>
            </a:extLst>
          </p:cNvPr>
          <p:cNvSpPr txBox="1"/>
          <p:nvPr/>
        </p:nvSpPr>
        <p:spPr>
          <a:xfrm>
            <a:off x="576000" y="6356412"/>
            <a:ext cx="10351364" cy="3154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450" dirty="0" err="1">
                <a:solidFill>
                  <a:schemeClr val="bg1"/>
                </a:solidFill>
              </a:rPr>
              <a:t>Introduction</a:t>
            </a:r>
            <a:r>
              <a:rPr lang="nl-BE" sz="1450" dirty="0">
                <a:solidFill>
                  <a:schemeClr val="bg1"/>
                </a:solidFill>
              </a:rPr>
              <a:t>	</a:t>
            </a:r>
            <a:r>
              <a:rPr lang="nl-BE" sz="1450" b="1" dirty="0">
                <a:solidFill>
                  <a:schemeClr val="bg1"/>
                </a:solidFill>
              </a:rPr>
              <a:t>	Framework</a:t>
            </a:r>
            <a:r>
              <a:rPr lang="nl-BE" sz="1450" dirty="0">
                <a:solidFill>
                  <a:schemeClr val="bg1"/>
                </a:solidFill>
              </a:rPr>
              <a:t>		</a:t>
            </a:r>
            <a:r>
              <a:rPr lang="nl-BE" sz="1450" dirty="0" err="1">
                <a:solidFill>
                  <a:schemeClr val="bg1"/>
                </a:solidFill>
              </a:rPr>
              <a:t>Techniques</a:t>
            </a:r>
            <a:r>
              <a:rPr lang="nl-BE" sz="1450" dirty="0">
                <a:solidFill>
                  <a:schemeClr val="bg1"/>
                </a:solidFill>
              </a:rPr>
              <a:t> &amp; </a:t>
            </a:r>
            <a:r>
              <a:rPr lang="nl-BE" sz="1450" dirty="0" err="1">
                <a:solidFill>
                  <a:schemeClr val="bg1"/>
                </a:solidFill>
              </a:rPr>
              <a:t>Results</a:t>
            </a:r>
            <a:r>
              <a:rPr lang="nl-BE" sz="1450" dirty="0">
                <a:solidFill>
                  <a:schemeClr val="bg1"/>
                </a:solidFill>
              </a:rPr>
              <a:t>			Summary</a:t>
            </a:r>
          </a:p>
        </p:txBody>
      </p:sp>
      <p:sp>
        <p:nvSpPr>
          <p:cNvPr id="2" name="Tekstvak 1">
            <a:extLst>
              <a:ext uri="{FF2B5EF4-FFF2-40B4-BE49-F238E27FC236}">
                <a16:creationId xmlns:a16="http://schemas.microsoft.com/office/drawing/2014/main" id="{D44F9BC9-EDC7-4B43-9C27-B00079502858}"/>
              </a:ext>
            </a:extLst>
          </p:cNvPr>
          <p:cNvSpPr txBox="1"/>
          <p:nvPr/>
        </p:nvSpPr>
        <p:spPr>
          <a:xfrm>
            <a:off x="0" y="5776077"/>
            <a:ext cx="12192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b="1" dirty="0">
                <a:solidFill>
                  <a:srgbClr val="2F4D5D"/>
                </a:solidFill>
                <a:cs typeface="Arial"/>
              </a:rPr>
              <a:t>Source: </a:t>
            </a:r>
            <a:r>
              <a:rPr lang="nl-NL" sz="1200" dirty="0">
                <a:solidFill>
                  <a:srgbClr val="2F4D5D"/>
                </a:solidFill>
                <a:cs typeface="Arial"/>
              </a:rPr>
              <a:t>Lam, </a:t>
            </a:r>
            <a:r>
              <a:rPr lang="nl-NL" sz="1200" dirty="0" err="1">
                <a:solidFill>
                  <a:srgbClr val="2F4D5D"/>
                </a:solidFill>
                <a:cs typeface="Arial"/>
              </a:rPr>
              <a:t>Chiu-wing</a:t>
            </a:r>
            <a:r>
              <a:rPr lang="nl-NL" sz="1200" dirty="0">
                <a:solidFill>
                  <a:srgbClr val="2F4D5D"/>
                </a:solidFill>
                <a:cs typeface="Arial"/>
              </a:rPr>
              <a:t>, et al. "A review of carbon nanotube </a:t>
            </a:r>
            <a:r>
              <a:rPr lang="nl-NL" sz="1200" dirty="0" err="1">
                <a:solidFill>
                  <a:srgbClr val="2F4D5D"/>
                </a:solidFill>
                <a:cs typeface="Arial"/>
              </a:rPr>
              <a:t>toxicity</a:t>
            </a:r>
            <a:r>
              <a:rPr lang="nl-NL" sz="1200" dirty="0">
                <a:solidFill>
                  <a:srgbClr val="2F4D5D"/>
                </a:solidFill>
                <a:cs typeface="Arial"/>
              </a:rPr>
              <a:t> </a:t>
            </a:r>
            <a:r>
              <a:rPr lang="nl-NL" sz="1200" dirty="0" err="1">
                <a:solidFill>
                  <a:srgbClr val="2F4D5D"/>
                </a:solidFill>
                <a:cs typeface="Arial"/>
              </a:rPr>
              <a:t>and</a:t>
            </a:r>
            <a:r>
              <a:rPr lang="nl-NL" sz="1200" dirty="0">
                <a:solidFill>
                  <a:srgbClr val="2F4D5D"/>
                </a:solidFill>
                <a:cs typeface="Arial"/>
              </a:rPr>
              <a:t> assessment of </a:t>
            </a:r>
            <a:r>
              <a:rPr lang="nl-NL" sz="1200" dirty="0" err="1">
                <a:solidFill>
                  <a:srgbClr val="2F4D5D"/>
                </a:solidFill>
                <a:cs typeface="Arial"/>
              </a:rPr>
              <a:t>potential</a:t>
            </a:r>
            <a:r>
              <a:rPr lang="nl-NL" sz="1200" dirty="0">
                <a:solidFill>
                  <a:srgbClr val="2F4D5D"/>
                </a:solidFill>
                <a:cs typeface="Arial"/>
              </a:rPr>
              <a:t> </a:t>
            </a:r>
            <a:r>
              <a:rPr lang="nl-NL" sz="1200" dirty="0" err="1">
                <a:solidFill>
                  <a:srgbClr val="2F4D5D"/>
                </a:solidFill>
                <a:cs typeface="Arial"/>
              </a:rPr>
              <a:t>occupational</a:t>
            </a:r>
            <a:r>
              <a:rPr lang="nl-NL" sz="1200" dirty="0">
                <a:solidFill>
                  <a:srgbClr val="2F4D5D"/>
                </a:solidFill>
                <a:cs typeface="Arial"/>
              </a:rPr>
              <a:t> </a:t>
            </a:r>
            <a:r>
              <a:rPr lang="nl-NL" sz="1200" dirty="0" err="1">
                <a:solidFill>
                  <a:srgbClr val="2F4D5D"/>
                </a:solidFill>
                <a:cs typeface="Arial"/>
              </a:rPr>
              <a:t>and</a:t>
            </a:r>
            <a:r>
              <a:rPr lang="nl-NL" sz="1200" dirty="0">
                <a:solidFill>
                  <a:srgbClr val="2F4D5D"/>
                </a:solidFill>
                <a:cs typeface="Arial"/>
              </a:rPr>
              <a:t> </a:t>
            </a:r>
            <a:r>
              <a:rPr lang="nl-NL" sz="1200" dirty="0" err="1">
                <a:solidFill>
                  <a:srgbClr val="2F4D5D"/>
                </a:solidFill>
                <a:cs typeface="Arial"/>
              </a:rPr>
              <a:t>environmental</a:t>
            </a:r>
            <a:r>
              <a:rPr lang="nl-NL" sz="1200" dirty="0">
                <a:solidFill>
                  <a:srgbClr val="2F4D5D"/>
                </a:solidFill>
                <a:cs typeface="Arial"/>
              </a:rPr>
              <a:t> health </a:t>
            </a:r>
            <a:r>
              <a:rPr lang="nl-NL" sz="1200" dirty="0" err="1">
                <a:solidFill>
                  <a:srgbClr val="2F4D5D"/>
                </a:solidFill>
                <a:cs typeface="Arial"/>
              </a:rPr>
              <a:t>risks</a:t>
            </a:r>
            <a:r>
              <a:rPr lang="nl-NL" sz="1200" dirty="0">
                <a:solidFill>
                  <a:srgbClr val="2F4D5D"/>
                </a:solidFill>
                <a:cs typeface="Arial"/>
              </a:rPr>
              <a:t>." </a:t>
            </a:r>
            <a:r>
              <a:rPr lang="nl-NL" sz="1200" i="1" dirty="0">
                <a:solidFill>
                  <a:srgbClr val="2F4D5D"/>
                </a:solidFill>
                <a:cs typeface="Arial"/>
              </a:rPr>
              <a:t>Critical reviews in </a:t>
            </a:r>
            <a:r>
              <a:rPr lang="nl-NL" sz="1200" i="1" dirty="0" err="1">
                <a:solidFill>
                  <a:srgbClr val="2F4D5D"/>
                </a:solidFill>
                <a:cs typeface="Arial"/>
              </a:rPr>
              <a:t>toxicology</a:t>
            </a:r>
            <a:r>
              <a:rPr lang="nl-NL" sz="1200" dirty="0">
                <a:solidFill>
                  <a:srgbClr val="2F4D5D"/>
                </a:solidFill>
                <a:cs typeface="Arial"/>
              </a:rPr>
              <a:t> 36.3 (2006): 189-217.</a:t>
            </a:r>
          </a:p>
          <a:p>
            <a:endParaRPr lang="nl-BE" dirty="0"/>
          </a:p>
        </p:txBody>
      </p:sp>
      <p:pic>
        <p:nvPicPr>
          <p:cNvPr id="12" name="Afbeelding 6">
            <a:extLst>
              <a:ext uri="{FF2B5EF4-FFF2-40B4-BE49-F238E27FC236}">
                <a16:creationId xmlns:a16="http://schemas.microsoft.com/office/drawing/2014/main" id="{20B5CFC9-10CC-406D-B454-FFA7595317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7306" y="1853126"/>
            <a:ext cx="4583501" cy="2389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17711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dianummer 23">
            <a:extLst>
              <a:ext uri="{FF2B5EF4-FFF2-40B4-BE49-F238E27FC236}">
                <a16:creationId xmlns:a16="http://schemas.microsoft.com/office/drawing/2014/main" id="{E7BA9955-551E-4B72-9196-84FDFE874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4000" y="-126730"/>
            <a:ext cx="648000" cy="648000"/>
          </a:xfrm>
        </p:spPr>
        <p:txBody>
          <a:bodyPr/>
          <a:lstStyle/>
          <a:p>
            <a:fld id="{CF179DAE-D0A6-40C3-B8BC-6A97C268D03A}" type="slidenum">
              <a:rPr lang="nl-NL" sz="1200" smtClean="0">
                <a:solidFill>
                  <a:srgbClr val="1D8DB0"/>
                </a:solidFill>
              </a:rPr>
              <a:pPr/>
              <a:t>37</a:t>
            </a:fld>
            <a:r>
              <a:rPr lang="nl-NL" sz="1200" dirty="0">
                <a:solidFill>
                  <a:srgbClr val="1D8DB0"/>
                </a:solidFill>
              </a:rPr>
              <a:t>/51</a:t>
            </a:r>
          </a:p>
        </p:txBody>
      </p:sp>
      <p:sp>
        <p:nvSpPr>
          <p:cNvPr id="9" name="Titel 4">
            <a:extLst>
              <a:ext uri="{FF2B5EF4-FFF2-40B4-BE49-F238E27FC236}">
                <a16:creationId xmlns:a16="http://schemas.microsoft.com/office/drawing/2014/main" id="{32C054A8-9043-41C9-BA29-6C11E3B87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263" y="336550"/>
            <a:ext cx="11041062" cy="1152525"/>
          </a:xfrm>
        </p:spPr>
        <p:txBody>
          <a:bodyPr/>
          <a:lstStyle/>
          <a:p>
            <a:r>
              <a:rPr lang="nl-NL" dirty="0" err="1">
                <a:latin typeface="Arial"/>
                <a:cs typeface="Arial"/>
              </a:rPr>
              <a:t>Oxidative</a:t>
            </a:r>
            <a:r>
              <a:rPr lang="nl-NL" dirty="0">
                <a:latin typeface="Arial"/>
                <a:cs typeface="Arial"/>
              </a:rPr>
              <a:t> stress</a:t>
            </a:r>
            <a:endParaRPr lang="nl-BE" dirty="0"/>
          </a:p>
        </p:txBody>
      </p:sp>
      <p:sp>
        <p:nvSpPr>
          <p:cNvPr id="8" name="Tijdelijke aanduiding voor inhoud 1">
            <a:extLst>
              <a:ext uri="{FF2B5EF4-FFF2-40B4-BE49-F238E27FC236}">
                <a16:creationId xmlns:a16="http://schemas.microsoft.com/office/drawing/2014/main" id="{FD48FE27-13D3-407C-9CF5-D7CAC1400D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656000"/>
            <a:ext cx="11041200" cy="4043464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endParaRPr lang="nl-NL" sz="2000" dirty="0">
              <a:latin typeface="Arial"/>
              <a:cs typeface="Arial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nl-NL" sz="2000" dirty="0" err="1">
                <a:latin typeface="Arial"/>
                <a:cs typeface="Arial"/>
              </a:rPr>
              <a:t>CNTs</a:t>
            </a:r>
            <a:r>
              <a:rPr lang="nl-NL" sz="2000" dirty="0">
                <a:latin typeface="Arial"/>
                <a:cs typeface="Arial"/>
              </a:rPr>
              <a:t> </a:t>
            </a:r>
            <a:r>
              <a:rPr lang="nl-NL" sz="2000" dirty="0" err="1">
                <a:latin typeface="Arial"/>
                <a:cs typeface="Arial"/>
              </a:rPr>
              <a:t>can</a:t>
            </a:r>
            <a:r>
              <a:rPr lang="nl-NL" sz="2000" dirty="0">
                <a:latin typeface="Arial"/>
                <a:cs typeface="Arial"/>
              </a:rPr>
              <a:t> </a:t>
            </a:r>
            <a:r>
              <a:rPr lang="nl-NL" sz="2000" dirty="0" err="1">
                <a:latin typeface="Arial"/>
                <a:cs typeface="Arial"/>
              </a:rPr>
              <a:t>be</a:t>
            </a:r>
            <a:r>
              <a:rPr lang="nl-NL" sz="2000" dirty="0">
                <a:latin typeface="Arial"/>
                <a:cs typeface="Arial"/>
              </a:rPr>
              <a:t> </a:t>
            </a:r>
            <a:r>
              <a:rPr lang="nl-NL" sz="2000" dirty="0" err="1">
                <a:latin typeface="Arial"/>
                <a:cs typeface="Arial"/>
              </a:rPr>
              <a:t>good</a:t>
            </a:r>
            <a:r>
              <a:rPr lang="nl-NL" sz="2000" dirty="0">
                <a:latin typeface="Arial"/>
                <a:cs typeface="Arial"/>
              </a:rPr>
              <a:t> conductors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nl-NL" sz="2000" dirty="0" err="1">
                <a:latin typeface="Arial"/>
                <a:cs typeface="Arial"/>
              </a:rPr>
              <a:t>Shifting</a:t>
            </a:r>
            <a:r>
              <a:rPr lang="nl-NL" sz="2000" dirty="0">
                <a:latin typeface="Arial"/>
                <a:cs typeface="Arial"/>
              </a:rPr>
              <a:t> </a:t>
            </a:r>
            <a:r>
              <a:rPr lang="nl-NL" sz="2000" dirty="0" err="1">
                <a:latin typeface="Arial"/>
                <a:cs typeface="Arial"/>
              </a:rPr>
              <a:t>electrons</a:t>
            </a:r>
            <a:r>
              <a:rPr lang="nl-NL" sz="2000" dirty="0">
                <a:latin typeface="Arial"/>
                <a:cs typeface="Arial"/>
              </a:rPr>
              <a:t> </a:t>
            </a:r>
            <a:r>
              <a:rPr lang="nl-NL" sz="2000" dirty="0" err="1">
                <a:latin typeface="Arial"/>
                <a:cs typeface="Arial"/>
              </a:rPr>
              <a:t>between</a:t>
            </a:r>
            <a:r>
              <a:rPr lang="nl-NL" sz="2000" dirty="0">
                <a:latin typeface="Arial"/>
                <a:cs typeface="Arial"/>
              </a:rPr>
              <a:t> </a:t>
            </a:r>
            <a:r>
              <a:rPr lang="nl-NL" sz="2000" dirty="0" err="1">
                <a:latin typeface="Arial"/>
                <a:cs typeface="Arial"/>
              </a:rPr>
              <a:t>cells</a:t>
            </a:r>
            <a:endParaRPr lang="nl-NL" sz="2000" dirty="0">
              <a:latin typeface="Arial"/>
              <a:cs typeface="Arial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nl-NL" sz="2000" dirty="0" err="1">
                <a:latin typeface="Arial"/>
                <a:cs typeface="Arial"/>
              </a:rPr>
              <a:t>Oxidation</a:t>
            </a:r>
            <a:r>
              <a:rPr lang="nl-NL" sz="2000" dirty="0">
                <a:latin typeface="Arial"/>
                <a:cs typeface="Arial"/>
              </a:rPr>
              <a:t> </a:t>
            </a:r>
            <a:r>
              <a:rPr lang="nl-NL" sz="2000" dirty="0" err="1">
                <a:latin typeface="Arial"/>
                <a:cs typeface="Arial"/>
              </a:rPr>
              <a:t>and</a:t>
            </a:r>
            <a:r>
              <a:rPr lang="nl-NL" sz="2000" dirty="0">
                <a:latin typeface="Arial"/>
                <a:cs typeface="Arial"/>
              </a:rPr>
              <a:t> </a:t>
            </a:r>
            <a:r>
              <a:rPr lang="nl-NL" sz="2000" dirty="0" err="1">
                <a:latin typeface="Arial"/>
                <a:cs typeface="Arial"/>
              </a:rPr>
              <a:t>reduction</a:t>
            </a:r>
            <a:endParaRPr lang="nl-NL" sz="2000" dirty="0">
              <a:latin typeface="Arial"/>
              <a:cs typeface="Arial"/>
            </a:endParaRPr>
          </a:p>
          <a:p>
            <a:pPr marL="0" indent="0">
              <a:buNone/>
            </a:pPr>
            <a:endParaRPr lang="en-GB" sz="2000" dirty="0">
              <a:latin typeface="Arial"/>
              <a:cs typeface="Arial"/>
            </a:endParaRP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F9AF6A87-507F-4E2E-8A2A-840080D13776}"/>
              </a:ext>
            </a:extLst>
          </p:cNvPr>
          <p:cNvSpPr txBox="1"/>
          <p:nvPr/>
        </p:nvSpPr>
        <p:spPr>
          <a:xfrm>
            <a:off x="159798" y="58771"/>
            <a:ext cx="58326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200" dirty="0">
                <a:solidFill>
                  <a:srgbClr val="1D8DB0"/>
                </a:solidFill>
              </a:rPr>
              <a:t>J. </a:t>
            </a:r>
            <a:r>
              <a:rPr lang="nl-BE" sz="1200" dirty="0" err="1">
                <a:solidFill>
                  <a:srgbClr val="1D8DB0"/>
                </a:solidFill>
              </a:rPr>
              <a:t>Neirynck</a:t>
            </a:r>
            <a:r>
              <a:rPr lang="nl-BE" sz="1200" dirty="0">
                <a:solidFill>
                  <a:srgbClr val="1D8DB0"/>
                </a:solidFill>
              </a:rPr>
              <a:t>, F. Van </a:t>
            </a:r>
            <a:r>
              <a:rPr lang="nl-BE" sz="1200" dirty="0" err="1">
                <a:solidFill>
                  <a:srgbClr val="1D8DB0"/>
                </a:solidFill>
              </a:rPr>
              <a:t>Eecke</a:t>
            </a:r>
            <a:r>
              <a:rPr lang="nl-BE" sz="1200" dirty="0">
                <a:solidFill>
                  <a:srgbClr val="1D8DB0"/>
                </a:solidFill>
              </a:rPr>
              <a:t> &amp; R. Vrielynck</a:t>
            </a:r>
          </a:p>
        </p:txBody>
      </p:sp>
      <p:sp>
        <p:nvSpPr>
          <p:cNvPr id="11" name="Tekstvak 10">
            <a:extLst>
              <a:ext uri="{FF2B5EF4-FFF2-40B4-BE49-F238E27FC236}">
                <a16:creationId xmlns:a16="http://schemas.microsoft.com/office/drawing/2014/main" id="{02C83A39-3DA1-4516-B834-3C3D5F8552F0}"/>
              </a:ext>
            </a:extLst>
          </p:cNvPr>
          <p:cNvSpPr txBox="1"/>
          <p:nvPr/>
        </p:nvSpPr>
        <p:spPr>
          <a:xfrm>
            <a:off x="576000" y="6356412"/>
            <a:ext cx="10351364" cy="3154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450" dirty="0" err="1">
                <a:solidFill>
                  <a:schemeClr val="bg1"/>
                </a:solidFill>
              </a:rPr>
              <a:t>Introduction</a:t>
            </a:r>
            <a:r>
              <a:rPr lang="nl-BE" sz="1450" dirty="0">
                <a:solidFill>
                  <a:schemeClr val="bg1"/>
                </a:solidFill>
              </a:rPr>
              <a:t>	</a:t>
            </a:r>
            <a:r>
              <a:rPr lang="nl-BE" sz="1450" b="1" dirty="0">
                <a:solidFill>
                  <a:schemeClr val="bg1"/>
                </a:solidFill>
              </a:rPr>
              <a:t>	Framework</a:t>
            </a:r>
            <a:r>
              <a:rPr lang="nl-BE" sz="1450" dirty="0">
                <a:solidFill>
                  <a:schemeClr val="bg1"/>
                </a:solidFill>
              </a:rPr>
              <a:t>		</a:t>
            </a:r>
            <a:r>
              <a:rPr lang="nl-BE" sz="1450" dirty="0" err="1">
                <a:solidFill>
                  <a:schemeClr val="bg1"/>
                </a:solidFill>
              </a:rPr>
              <a:t>Techniques</a:t>
            </a:r>
            <a:r>
              <a:rPr lang="nl-BE" sz="1450" dirty="0">
                <a:solidFill>
                  <a:schemeClr val="bg1"/>
                </a:solidFill>
              </a:rPr>
              <a:t> &amp; </a:t>
            </a:r>
            <a:r>
              <a:rPr lang="nl-BE" sz="1450" dirty="0" err="1">
                <a:solidFill>
                  <a:schemeClr val="bg1"/>
                </a:solidFill>
              </a:rPr>
              <a:t>Results</a:t>
            </a:r>
            <a:r>
              <a:rPr lang="nl-BE" sz="1450" dirty="0">
                <a:solidFill>
                  <a:schemeClr val="bg1"/>
                </a:solidFill>
              </a:rPr>
              <a:t>			Summary</a:t>
            </a:r>
          </a:p>
        </p:txBody>
      </p:sp>
      <p:sp>
        <p:nvSpPr>
          <p:cNvPr id="2" name="Tekstvak 1">
            <a:extLst>
              <a:ext uri="{FF2B5EF4-FFF2-40B4-BE49-F238E27FC236}">
                <a16:creationId xmlns:a16="http://schemas.microsoft.com/office/drawing/2014/main" id="{D44F9BC9-EDC7-4B43-9C27-B00079502858}"/>
              </a:ext>
            </a:extLst>
          </p:cNvPr>
          <p:cNvSpPr txBox="1"/>
          <p:nvPr/>
        </p:nvSpPr>
        <p:spPr>
          <a:xfrm>
            <a:off x="0" y="5776077"/>
            <a:ext cx="12192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b="1" dirty="0">
                <a:solidFill>
                  <a:srgbClr val="2F4D5D"/>
                </a:solidFill>
                <a:cs typeface="Arial"/>
              </a:rPr>
              <a:t>Source: </a:t>
            </a:r>
            <a:r>
              <a:rPr lang="nl-NL" sz="1200" dirty="0">
                <a:solidFill>
                  <a:srgbClr val="2F4D5D"/>
                </a:solidFill>
                <a:cs typeface="Arial"/>
              </a:rPr>
              <a:t>Lam, </a:t>
            </a:r>
            <a:r>
              <a:rPr lang="nl-NL" sz="1200" dirty="0" err="1">
                <a:solidFill>
                  <a:srgbClr val="2F4D5D"/>
                </a:solidFill>
                <a:cs typeface="Arial"/>
              </a:rPr>
              <a:t>Chiu-wing</a:t>
            </a:r>
            <a:r>
              <a:rPr lang="nl-NL" sz="1200" dirty="0">
                <a:solidFill>
                  <a:srgbClr val="2F4D5D"/>
                </a:solidFill>
                <a:cs typeface="Arial"/>
              </a:rPr>
              <a:t>, et al. "A review of carbon nanotube </a:t>
            </a:r>
            <a:r>
              <a:rPr lang="nl-NL" sz="1200" dirty="0" err="1">
                <a:solidFill>
                  <a:srgbClr val="2F4D5D"/>
                </a:solidFill>
                <a:cs typeface="Arial"/>
              </a:rPr>
              <a:t>toxicity</a:t>
            </a:r>
            <a:r>
              <a:rPr lang="nl-NL" sz="1200" dirty="0">
                <a:solidFill>
                  <a:srgbClr val="2F4D5D"/>
                </a:solidFill>
                <a:cs typeface="Arial"/>
              </a:rPr>
              <a:t> </a:t>
            </a:r>
            <a:r>
              <a:rPr lang="nl-NL" sz="1200" dirty="0" err="1">
                <a:solidFill>
                  <a:srgbClr val="2F4D5D"/>
                </a:solidFill>
                <a:cs typeface="Arial"/>
              </a:rPr>
              <a:t>and</a:t>
            </a:r>
            <a:r>
              <a:rPr lang="nl-NL" sz="1200" dirty="0">
                <a:solidFill>
                  <a:srgbClr val="2F4D5D"/>
                </a:solidFill>
                <a:cs typeface="Arial"/>
              </a:rPr>
              <a:t> assessment of </a:t>
            </a:r>
            <a:r>
              <a:rPr lang="nl-NL" sz="1200" dirty="0" err="1">
                <a:solidFill>
                  <a:srgbClr val="2F4D5D"/>
                </a:solidFill>
                <a:cs typeface="Arial"/>
              </a:rPr>
              <a:t>potential</a:t>
            </a:r>
            <a:r>
              <a:rPr lang="nl-NL" sz="1200" dirty="0">
                <a:solidFill>
                  <a:srgbClr val="2F4D5D"/>
                </a:solidFill>
                <a:cs typeface="Arial"/>
              </a:rPr>
              <a:t> </a:t>
            </a:r>
            <a:r>
              <a:rPr lang="nl-NL" sz="1200" dirty="0" err="1">
                <a:solidFill>
                  <a:srgbClr val="2F4D5D"/>
                </a:solidFill>
                <a:cs typeface="Arial"/>
              </a:rPr>
              <a:t>occupational</a:t>
            </a:r>
            <a:r>
              <a:rPr lang="nl-NL" sz="1200" dirty="0">
                <a:solidFill>
                  <a:srgbClr val="2F4D5D"/>
                </a:solidFill>
                <a:cs typeface="Arial"/>
              </a:rPr>
              <a:t> </a:t>
            </a:r>
            <a:r>
              <a:rPr lang="nl-NL" sz="1200" dirty="0" err="1">
                <a:solidFill>
                  <a:srgbClr val="2F4D5D"/>
                </a:solidFill>
                <a:cs typeface="Arial"/>
              </a:rPr>
              <a:t>and</a:t>
            </a:r>
            <a:r>
              <a:rPr lang="nl-NL" sz="1200" dirty="0">
                <a:solidFill>
                  <a:srgbClr val="2F4D5D"/>
                </a:solidFill>
                <a:cs typeface="Arial"/>
              </a:rPr>
              <a:t> </a:t>
            </a:r>
            <a:r>
              <a:rPr lang="nl-NL" sz="1200" dirty="0" err="1">
                <a:solidFill>
                  <a:srgbClr val="2F4D5D"/>
                </a:solidFill>
                <a:cs typeface="Arial"/>
              </a:rPr>
              <a:t>environmental</a:t>
            </a:r>
            <a:r>
              <a:rPr lang="nl-NL" sz="1200" dirty="0">
                <a:solidFill>
                  <a:srgbClr val="2F4D5D"/>
                </a:solidFill>
                <a:cs typeface="Arial"/>
              </a:rPr>
              <a:t> health </a:t>
            </a:r>
            <a:r>
              <a:rPr lang="nl-NL" sz="1200" dirty="0" err="1">
                <a:solidFill>
                  <a:srgbClr val="2F4D5D"/>
                </a:solidFill>
                <a:cs typeface="Arial"/>
              </a:rPr>
              <a:t>risks</a:t>
            </a:r>
            <a:r>
              <a:rPr lang="nl-NL" sz="1200" dirty="0">
                <a:solidFill>
                  <a:srgbClr val="2F4D5D"/>
                </a:solidFill>
                <a:cs typeface="Arial"/>
              </a:rPr>
              <a:t>." </a:t>
            </a:r>
            <a:r>
              <a:rPr lang="nl-NL" sz="1200" i="1" dirty="0">
                <a:solidFill>
                  <a:srgbClr val="2F4D5D"/>
                </a:solidFill>
                <a:cs typeface="Arial"/>
              </a:rPr>
              <a:t>Critical reviews in </a:t>
            </a:r>
            <a:r>
              <a:rPr lang="nl-NL" sz="1200" i="1" dirty="0" err="1">
                <a:solidFill>
                  <a:srgbClr val="2F4D5D"/>
                </a:solidFill>
                <a:cs typeface="Arial"/>
              </a:rPr>
              <a:t>toxicology</a:t>
            </a:r>
            <a:r>
              <a:rPr lang="nl-NL" sz="1200" dirty="0">
                <a:solidFill>
                  <a:srgbClr val="2F4D5D"/>
                </a:solidFill>
                <a:cs typeface="Arial"/>
              </a:rPr>
              <a:t> 36.3 (2006): 189-217.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15107088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D63153C1-6CC0-48A1-8AE3-C32D7E976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3" y="410596"/>
            <a:ext cx="8333999" cy="757800"/>
          </a:xfrm>
        </p:spPr>
        <p:txBody>
          <a:bodyPr/>
          <a:lstStyle/>
          <a:p>
            <a:r>
              <a:rPr lang="nl-BE" dirty="0" err="1"/>
              <a:t>Outline</a:t>
            </a:r>
            <a:endParaRPr lang="nl-BE" dirty="0"/>
          </a:p>
        </p:txBody>
      </p:sp>
      <p:sp>
        <p:nvSpPr>
          <p:cNvPr id="6" name="Tijdelijke aanduiding voor tekst 5">
            <a:extLst>
              <a:ext uri="{FF2B5EF4-FFF2-40B4-BE49-F238E27FC236}">
                <a16:creationId xmlns:a16="http://schemas.microsoft.com/office/drawing/2014/main" id="{79DB00FA-ACEC-471C-A04F-F78D53111C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002" y="1922165"/>
            <a:ext cx="8333999" cy="4971147"/>
          </a:xfrm>
        </p:spPr>
        <p:txBody>
          <a:bodyPr>
            <a:normAutofit/>
          </a:bodyPr>
          <a:lstStyle/>
          <a:p>
            <a:r>
              <a:rPr lang="nl-BE" sz="2000" dirty="0" err="1"/>
              <a:t>Introduction</a:t>
            </a:r>
            <a:r>
              <a:rPr lang="nl-BE" sz="2000" dirty="0"/>
              <a:t>: </a:t>
            </a:r>
            <a:r>
              <a:rPr lang="nl-BE" sz="2000" dirty="0" err="1"/>
              <a:t>What</a:t>
            </a:r>
            <a:r>
              <a:rPr lang="nl-BE" sz="2000" dirty="0"/>
              <a:t> is </a:t>
            </a:r>
            <a:r>
              <a:rPr lang="nl-BE" sz="2000" dirty="0" err="1"/>
              <a:t>toxicity</a:t>
            </a:r>
            <a:r>
              <a:rPr lang="nl-BE" sz="2000" dirty="0"/>
              <a:t>?</a:t>
            </a:r>
          </a:p>
          <a:p>
            <a:endParaRPr lang="nl-BE" sz="2000" dirty="0"/>
          </a:p>
          <a:p>
            <a:r>
              <a:rPr lang="nl-BE" sz="2000" dirty="0"/>
              <a:t>Parameters </a:t>
            </a:r>
            <a:r>
              <a:rPr lang="nl-BE" sz="2000" dirty="0" err="1"/>
              <a:t>influencing</a:t>
            </a:r>
            <a:r>
              <a:rPr lang="nl-BE" sz="2000" dirty="0"/>
              <a:t> </a:t>
            </a:r>
            <a:r>
              <a:rPr lang="nl-BE" sz="2000" dirty="0" err="1"/>
              <a:t>toxicity</a:t>
            </a:r>
            <a:endParaRPr lang="nl-BE" sz="2000" dirty="0"/>
          </a:p>
          <a:p>
            <a:endParaRPr lang="nl-BE" sz="2000" dirty="0"/>
          </a:p>
          <a:p>
            <a:r>
              <a:rPr lang="nl-BE" sz="2000" dirty="0"/>
              <a:t>Exposure of </a:t>
            </a:r>
            <a:r>
              <a:rPr lang="nl-BE" sz="2000" dirty="0" err="1"/>
              <a:t>nanoparticles</a:t>
            </a:r>
            <a:endParaRPr lang="nl-BE" sz="2000" dirty="0"/>
          </a:p>
          <a:p>
            <a:endParaRPr lang="nl-BE" sz="2000" b="1" dirty="0"/>
          </a:p>
          <a:p>
            <a:r>
              <a:rPr lang="nl-BE" sz="2000" dirty="0" err="1"/>
              <a:t>Testing</a:t>
            </a:r>
            <a:r>
              <a:rPr lang="nl-BE" sz="2000" dirty="0"/>
              <a:t> </a:t>
            </a:r>
            <a:r>
              <a:rPr lang="nl-BE" sz="2000" dirty="0" err="1"/>
              <a:t>nanotoxicity</a:t>
            </a:r>
            <a:endParaRPr lang="nl-BE" sz="2000" dirty="0"/>
          </a:p>
          <a:p>
            <a:endParaRPr lang="nl-BE" sz="2000" dirty="0"/>
          </a:p>
          <a:p>
            <a:r>
              <a:rPr lang="nl-BE" sz="2000" dirty="0" err="1"/>
              <a:t>Areas</a:t>
            </a:r>
            <a:r>
              <a:rPr lang="nl-BE" sz="2000" dirty="0"/>
              <a:t> </a:t>
            </a:r>
            <a:r>
              <a:rPr lang="nl-BE" sz="2000" dirty="0" err="1"/>
              <a:t>studied</a:t>
            </a:r>
            <a:r>
              <a:rPr lang="nl-BE" sz="2000" dirty="0"/>
              <a:t> </a:t>
            </a:r>
            <a:r>
              <a:rPr lang="nl-BE" sz="2000" dirty="0" err="1"/>
              <a:t>for</a:t>
            </a:r>
            <a:r>
              <a:rPr lang="nl-BE" sz="2000" dirty="0"/>
              <a:t> </a:t>
            </a:r>
            <a:r>
              <a:rPr lang="nl-BE" sz="2000" dirty="0" err="1"/>
              <a:t>nanotoxicity</a:t>
            </a:r>
            <a:endParaRPr lang="nl-BE" sz="2000" dirty="0"/>
          </a:p>
          <a:p>
            <a:endParaRPr lang="nl-BE" sz="2000" dirty="0"/>
          </a:p>
          <a:p>
            <a:endParaRPr lang="nl-BE" sz="2000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</p:txBody>
      </p:sp>
      <p:sp>
        <p:nvSpPr>
          <p:cNvPr id="24" name="Tijdelijke aanduiding voor dianummer 23">
            <a:extLst>
              <a:ext uri="{FF2B5EF4-FFF2-40B4-BE49-F238E27FC236}">
                <a16:creationId xmlns:a16="http://schemas.microsoft.com/office/drawing/2014/main" id="{03BF1E8A-EE8F-482B-8B9B-1F699BC78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4000" y="-126730"/>
            <a:ext cx="648000" cy="648000"/>
          </a:xfrm>
        </p:spPr>
        <p:txBody>
          <a:bodyPr/>
          <a:lstStyle/>
          <a:p>
            <a:fld id="{CF179DAE-D0A6-40C3-B8BC-6A97C268D03A}" type="slidenum">
              <a:rPr lang="nl-NL" sz="1200" smtClean="0">
                <a:solidFill>
                  <a:srgbClr val="1D8DB0"/>
                </a:solidFill>
              </a:rPr>
              <a:pPr/>
              <a:t>38</a:t>
            </a:fld>
            <a:r>
              <a:rPr lang="nl-NL" sz="1200" dirty="0">
                <a:solidFill>
                  <a:srgbClr val="1D8DB0"/>
                </a:solidFill>
              </a:rPr>
              <a:t>/51</a:t>
            </a:r>
          </a:p>
        </p:txBody>
      </p:sp>
      <p:sp>
        <p:nvSpPr>
          <p:cNvPr id="28" name="Tekstvak 27">
            <a:extLst>
              <a:ext uri="{FF2B5EF4-FFF2-40B4-BE49-F238E27FC236}">
                <a16:creationId xmlns:a16="http://schemas.microsoft.com/office/drawing/2014/main" id="{737CD768-E77B-41B3-B812-6842D629316A}"/>
              </a:ext>
            </a:extLst>
          </p:cNvPr>
          <p:cNvSpPr txBox="1"/>
          <p:nvPr/>
        </p:nvSpPr>
        <p:spPr>
          <a:xfrm>
            <a:off x="159798" y="58771"/>
            <a:ext cx="58326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200" dirty="0">
                <a:solidFill>
                  <a:srgbClr val="1D8DB0"/>
                </a:solidFill>
              </a:rPr>
              <a:t>J. </a:t>
            </a:r>
            <a:r>
              <a:rPr lang="nl-BE" sz="1200" dirty="0" err="1">
                <a:solidFill>
                  <a:srgbClr val="1D8DB0"/>
                </a:solidFill>
              </a:rPr>
              <a:t>Neirynck</a:t>
            </a:r>
            <a:r>
              <a:rPr lang="nl-BE" sz="1200" dirty="0">
                <a:solidFill>
                  <a:srgbClr val="1D8DB0"/>
                </a:solidFill>
              </a:rPr>
              <a:t>, F. Van </a:t>
            </a:r>
            <a:r>
              <a:rPr lang="nl-BE" sz="1200" dirty="0" err="1">
                <a:solidFill>
                  <a:srgbClr val="1D8DB0"/>
                </a:solidFill>
              </a:rPr>
              <a:t>Eecke</a:t>
            </a:r>
            <a:r>
              <a:rPr lang="nl-BE" sz="1200" dirty="0">
                <a:solidFill>
                  <a:srgbClr val="1D8DB0"/>
                </a:solidFill>
              </a:rPr>
              <a:t> &amp; R. Vrielynck</a:t>
            </a:r>
          </a:p>
        </p:txBody>
      </p:sp>
      <p:sp>
        <p:nvSpPr>
          <p:cNvPr id="7" name="Tijdelijke aanduiding voor tekst 5">
            <a:extLst>
              <a:ext uri="{FF2B5EF4-FFF2-40B4-BE49-F238E27FC236}">
                <a16:creationId xmlns:a16="http://schemas.microsoft.com/office/drawing/2014/main" id="{34B236D0-1ACE-49C8-AD6E-55497D8F3C35}"/>
              </a:ext>
            </a:extLst>
          </p:cNvPr>
          <p:cNvSpPr txBox="1">
            <a:spLocks/>
          </p:cNvSpPr>
          <p:nvPr/>
        </p:nvSpPr>
        <p:spPr>
          <a:xfrm>
            <a:off x="6669765" y="1922165"/>
            <a:ext cx="8333999" cy="497114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/>
              <a:buNone/>
              <a:defRPr sz="2400" kern="1200" baseline="0">
                <a:solidFill>
                  <a:srgbClr val="005E77"/>
                </a:solidFill>
                <a:latin typeface="Arial" charset="0"/>
                <a:ea typeface="+mn-ea"/>
                <a:cs typeface="+mn-cs"/>
              </a:defRPr>
            </a:lvl1pPr>
            <a:lvl2pPr marL="457189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Arial" charset="0"/>
                <a:ea typeface="+mn-ea"/>
                <a:cs typeface="+mn-cs"/>
              </a:defRPr>
            </a:lvl2pPr>
            <a:lvl3pPr marL="914377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None/>
              <a:defRPr sz="1800" kern="1200" baseline="0">
                <a:solidFill>
                  <a:schemeClr val="tx1">
                    <a:tint val="75000"/>
                  </a:schemeClr>
                </a:solidFill>
                <a:latin typeface="Arial" charset="0"/>
                <a:ea typeface="+mn-ea"/>
                <a:cs typeface="+mn-cs"/>
              </a:defRPr>
            </a:lvl3pPr>
            <a:lvl4pPr marL="1371566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Arial" charset="0"/>
                <a:ea typeface="+mn-ea"/>
                <a:cs typeface="+mn-cs"/>
              </a:defRPr>
            </a:lvl4pPr>
            <a:lvl5pPr marL="1828754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Arial" charset="0"/>
                <a:ea typeface="+mn-ea"/>
                <a:cs typeface="+mn-cs"/>
              </a:defRPr>
            </a:lvl5pPr>
            <a:lvl6pPr marL="2285943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131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32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509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BE" sz="2000" dirty="0"/>
              <a:t>Application: </a:t>
            </a:r>
            <a:r>
              <a:rPr lang="nl-BE" sz="2000" dirty="0" err="1"/>
              <a:t>Genotoxicity</a:t>
            </a:r>
            <a:endParaRPr lang="nl-BE" sz="2000" dirty="0"/>
          </a:p>
          <a:p>
            <a:endParaRPr lang="nl-BE" sz="2000" dirty="0"/>
          </a:p>
          <a:p>
            <a:r>
              <a:rPr lang="nl-BE" sz="2000" dirty="0"/>
              <a:t>Application: CNT </a:t>
            </a:r>
            <a:r>
              <a:rPr lang="nl-BE" sz="2000" dirty="0" err="1"/>
              <a:t>toxicity</a:t>
            </a:r>
            <a:endParaRPr lang="nl-BE" sz="2000" dirty="0"/>
          </a:p>
          <a:p>
            <a:endParaRPr lang="nl-BE" sz="2000" dirty="0"/>
          </a:p>
          <a:p>
            <a:r>
              <a:rPr lang="nl-BE" sz="2000" b="1" dirty="0" err="1"/>
              <a:t>Modelling</a:t>
            </a:r>
            <a:r>
              <a:rPr lang="nl-BE" sz="2000" b="1" dirty="0"/>
              <a:t> of </a:t>
            </a:r>
            <a:r>
              <a:rPr lang="nl-BE" sz="2000" b="1" dirty="0" err="1"/>
              <a:t>nanotoxity</a:t>
            </a:r>
            <a:endParaRPr lang="nl-BE" sz="2000" b="1" dirty="0"/>
          </a:p>
          <a:p>
            <a:endParaRPr lang="nl-BE" sz="2000" dirty="0"/>
          </a:p>
          <a:p>
            <a:r>
              <a:rPr lang="nl-BE" sz="2000" dirty="0"/>
              <a:t>Nanofood</a:t>
            </a:r>
          </a:p>
          <a:p>
            <a:endParaRPr lang="nl-BE" sz="2000" dirty="0"/>
          </a:p>
          <a:p>
            <a:r>
              <a:rPr lang="nl-BE" sz="2000" dirty="0" err="1"/>
              <a:t>Conclusion</a:t>
            </a:r>
            <a:endParaRPr lang="nl-BE" sz="2000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48697242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dianummer 23">
            <a:extLst>
              <a:ext uri="{FF2B5EF4-FFF2-40B4-BE49-F238E27FC236}">
                <a16:creationId xmlns:a16="http://schemas.microsoft.com/office/drawing/2014/main" id="{E7BA9955-551E-4B72-9196-84FDFE874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4000" y="-126730"/>
            <a:ext cx="648000" cy="648000"/>
          </a:xfrm>
        </p:spPr>
        <p:txBody>
          <a:bodyPr/>
          <a:lstStyle/>
          <a:p>
            <a:fld id="{CF179DAE-D0A6-40C3-B8BC-6A97C268D03A}" type="slidenum">
              <a:rPr lang="nl-NL" sz="1200" smtClean="0">
                <a:solidFill>
                  <a:srgbClr val="1D8DB0"/>
                </a:solidFill>
              </a:rPr>
              <a:pPr/>
              <a:t>39</a:t>
            </a:fld>
            <a:r>
              <a:rPr lang="nl-NL" sz="1200" dirty="0">
                <a:solidFill>
                  <a:srgbClr val="1D8DB0"/>
                </a:solidFill>
              </a:rPr>
              <a:t>/51</a:t>
            </a:r>
          </a:p>
        </p:txBody>
      </p:sp>
      <p:sp>
        <p:nvSpPr>
          <p:cNvPr id="9" name="Titel 4">
            <a:extLst>
              <a:ext uri="{FF2B5EF4-FFF2-40B4-BE49-F238E27FC236}">
                <a16:creationId xmlns:a16="http://schemas.microsoft.com/office/drawing/2014/main" id="{32C054A8-9043-41C9-BA29-6C11E3B87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263" y="336550"/>
            <a:ext cx="11040937" cy="1152525"/>
          </a:xfrm>
        </p:spPr>
        <p:txBody>
          <a:bodyPr>
            <a:normAutofit/>
          </a:bodyPr>
          <a:lstStyle/>
          <a:p>
            <a:r>
              <a:rPr lang="en-US" sz="3200" dirty="0"/>
              <a:t>In silico models to predict BBB permeation of nanoparticles</a:t>
            </a:r>
            <a:endParaRPr lang="nl-BE" sz="3200" dirty="0"/>
          </a:p>
        </p:txBody>
      </p:sp>
      <p:sp>
        <p:nvSpPr>
          <p:cNvPr id="8" name="Tijdelijke aanduiding voor inhoud 1">
            <a:extLst>
              <a:ext uri="{FF2B5EF4-FFF2-40B4-BE49-F238E27FC236}">
                <a16:creationId xmlns:a16="http://schemas.microsoft.com/office/drawing/2014/main" id="{FD48FE27-13D3-407C-9CF5-D7CAC1400D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656000"/>
            <a:ext cx="11041200" cy="4043464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endParaRPr lang="nl-NL" sz="2000" dirty="0">
              <a:latin typeface="Arial"/>
              <a:cs typeface="Arial"/>
            </a:endParaRPr>
          </a:p>
          <a:p>
            <a:pPr marL="0" indent="0">
              <a:buNone/>
            </a:pPr>
            <a:r>
              <a:rPr lang="nl-BE" dirty="0"/>
              <a:t>The </a:t>
            </a:r>
            <a:r>
              <a:rPr lang="nl-BE" dirty="0" err="1"/>
              <a:t>mechanism</a:t>
            </a:r>
            <a:r>
              <a:rPr lang="nl-BE" dirty="0"/>
              <a:t> </a:t>
            </a:r>
            <a:r>
              <a:rPr lang="nl-BE" dirty="0" err="1"/>
              <a:t>for</a:t>
            </a:r>
            <a:r>
              <a:rPr lang="nl-BE" dirty="0"/>
              <a:t> different </a:t>
            </a:r>
            <a:r>
              <a:rPr lang="nl-BE" dirty="0" err="1"/>
              <a:t>NP’s</a:t>
            </a:r>
            <a:r>
              <a:rPr lang="nl-BE" dirty="0"/>
              <a:t> at </a:t>
            </a:r>
            <a:r>
              <a:rPr lang="nl-BE" dirty="0" err="1"/>
              <a:t>the</a:t>
            </a:r>
            <a:r>
              <a:rPr lang="nl-BE" dirty="0"/>
              <a:t> BBB is a </a:t>
            </a:r>
            <a:r>
              <a:rPr lang="nl-BE" dirty="0" err="1"/>
              <a:t>fundamental</a:t>
            </a:r>
            <a:r>
              <a:rPr lang="nl-BE" dirty="0"/>
              <a:t> parameter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asses</a:t>
            </a:r>
            <a:r>
              <a:rPr lang="nl-BE" dirty="0"/>
              <a:t> </a:t>
            </a:r>
            <a:r>
              <a:rPr lang="nl-BE" dirty="0" err="1"/>
              <a:t>and</a:t>
            </a:r>
            <a:r>
              <a:rPr lang="nl-BE" dirty="0"/>
              <a:t> </a:t>
            </a:r>
            <a:r>
              <a:rPr lang="nl-BE" dirty="0" err="1"/>
              <a:t>predict</a:t>
            </a:r>
            <a:r>
              <a:rPr lang="nl-BE" dirty="0"/>
              <a:t> </a:t>
            </a:r>
            <a:r>
              <a:rPr lang="nl-BE" dirty="0" err="1"/>
              <a:t>their</a:t>
            </a:r>
            <a:r>
              <a:rPr lang="nl-BE" dirty="0"/>
              <a:t> </a:t>
            </a:r>
            <a:r>
              <a:rPr lang="nl-BE" dirty="0" err="1"/>
              <a:t>nanotoxic</a:t>
            </a:r>
            <a:r>
              <a:rPr lang="nl-BE" dirty="0"/>
              <a:t> </a:t>
            </a:r>
            <a:r>
              <a:rPr lang="nl-BE" dirty="0" err="1"/>
              <a:t>potential</a:t>
            </a:r>
            <a:r>
              <a:rPr lang="nl-BE" dirty="0"/>
              <a:t> </a:t>
            </a:r>
            <a:r>
              <a:rPr lang="nl-BE" dirty="0" err="1"/>
              <a:t>for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CNS.</a:t>
            </a:r>
          </a:p>
          <a:p>
            <a:pPr marL="0" indent="0">
              <a:buNone/>
            </a:pPr>
            <a:endParaRPr lang="nl-BE" dirty="0"/>
          </a:p>
          <a:p>
            <a:pPr marL="0" indent="0">
              <a:buNone/>
            </a:pPr>
            <a:r>
              <a:rPr lang="nl-BE" dirty="0" err="1"/>
              <a:t>Why</a:t>
            </a:r>
            <a:r>
              <a:rPr lang="nl-BE" dirty="0"/>
              <a:t> in </a:t>
            </a:r>
            <a:r>
              <a:rPr lang="nl-BE" dirty="0" err="1"/>
              <a:t>silico</a:t>
            </a:r>
            <a:r>
              <a:rPr lang="nl-BE" dirty="0"/>
              <a:t> </a:t>
            </a:r>
            <a:r>
              <a:rPr lang="nl-BE" dirty="0" err="1"/>
              <a:t>models</a:t>
            </a:r>
            <a:r>
              <a:rPr lang="nl-BE" dirty="0"/>
              <a:t>, support in: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nl-BE" dirty="0"/>
              <a:t> Data </a:t>
            </a:r>
            <a:r>
              <a:rPr lang="nl-BE" dirty="0" err="1"/>
              <a:t>mining</a:t>
            </a:r>
            <a:r>
              <a:rPr lang="nl-BE" dirty="0"/>
              <a:t> of large databases.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nl-BE" dirty="0"/>
              <a:t> Network analysis.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nl-NL" dirty="0"/>
              <a:t> </a:t>
            </a:r>
            <a:r>
              <a:rPr lang="en-US" dirty="0"/>
              <a:t>Molecular dynamics (MD) simulations for the so-called ADMET.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Regulatory demand for advancing the use of alternative non-animal      </a:t>
            </a:r>
            <a:r>
              <a:rPr lang="en-US" dirty="0" err="1"/>
              <a:t>testsystems</a:t>
            </a:r>
            <a:r>
              <a:rPr lang="en-US" dirty="0"/>
              <a:t>.</a:t>
            </a:r>
            <a:endParaRPr lang="nl-BE" dirty="0"/>
          </a:p>
          <a:p>
            <a:pPr marL="0" indent="0">
              <a:buNone/>
            </a:pPr>
            <a:endParaRPr lang="en-GB" sz="2000" dirty="0">
              <a:latin typeface="Arial"/>
              <a:cs typeface="Arial"/>
            </a:endParaRP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F9AF6A87-507F-4E2E-8A2A-840080D13776}"/>
              </a:ext>
            </a:extLst>
          </p:cNvPr>
          <p:cNvSpPr txBox="1"/>
          <p:nvPr/>
        </p:nvSpPr>
        <p:spPr>
          <a:xfrm>
            <a:off x="159798" y="58771"/>
            <a:ext cx="58326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200" dirty="0">
                <a:solidFill>
                  <a:srgbClr val="1D8DB0"/>
                </a:solidFill>
              </a:rPr>
              <a:t>J. </a:t>
            </a:r>
            <a:r>
              <a:rPr lang="nl-BE" sz="1200" dirty="0" err="1">
                <a:solidFill>
                  <a:srgbClr val="1D8DB0"/>
                </a:solidFill>
              </a:rPr>
              <a:t>Neirynck</a:t>
            </a:r>
            <a:r>
              <a:rPr lang="nl-BE" sz="1200" dirty="0">
                <a:solidFill>
                  <a:srgbClr val="1D8DB0"/>
                </a:solidFill>
              </a:rPr>
              <a:t>, F. Van </a:t>
            </a:r>
            <a:r>
              <a:rPr lang="nl-BE" sz="1200" dirty="0" err="1">
                <a:solidFill>
                  <a:srgbClr val="1D8DB0"/>
                </a:solidFill>
              </a:rPr>
              <a:t>Eecke</a:t>
            </a:r>
            <a:r>
              <a:rPr lang="nl-BE" sz="1200" dirty="0">
                <a:solidFill>
                  <a:srgbClr val="1D8DB0"/>
                </a:solidFill>
              </a:rPr>
              <a:t> &amp; R. Vrielynck</a:t>
            </a:r>
          </a:p>
        </p:txBody>
      </p:sp>
      <p:sp>
        <p:nvSpPr>
          <p:cNvPr id="11" name="Tekstvak 10">
            <a:extLst>
              <a:ext uri="{FF2B5EF4-FFF2-40B4-BE49-F238E27FC236}">
                <a16:creationId xmlns:a16="http://schemas.microsoft.com/office/drawing/2014/main" id="{02C83A39-3DA1-4516-B834-3C3D5F8552F0}"/>
              </a:ext>
            </a:extLst>
          </p:cNvPr>
          <p:cNvSpPr txBox="1"/>
          <p:nvPr/>
        </p:nvSpPr>
        <p:spPr>
          <a:xfrm>
            <a:off x="576000" y="6356412"/>
            <a:ext cx="10351364" cy="3154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450" dirty="0" err="1">
                <a:solidFill>
                  <a:schemeClr val="bg1"/>
                </a:solidFill>
              </a:rPr>
              <a:t>Introduction</a:t>
            </a:r>
            <a:r>
              <a:rPr lang="nl-BE" sz="1450" dirty="0">
                <a:solidFill>
                  <a:schemeClr val="bg1"/>
                </a:solidFill>
              </a:rPr>
              <a:t>	</a:t>
            </a:r>
            <a:r>
              <a:rPr lang="nl-BE" sz="1450" b="1" dirty="0">
                <a:solidFill>
                  <a:schemeClr val="bg1"/>
                </a:solidFill>
              </a:rPr>
              <a:t>	Framework</a:t>
            </a:r>
            <a:r>
              <a:rPr lang="nl-BE" sz="1450" dirty="0">
                <a:solidFill>
                  <a:schemeClr val="bg1"/>
                </a:solidFill>
              </a:rPr>
              <a:t>		</a:t>
            </a:r>
            <a:r>
              <a:rPr lang="nl-BE" sz="1450" dirty="0" err="1">
                <a:solidFill>
                  <a:schemeClr val="bg1"/>
                </a:solidFill>
              </a:rPr>
              <a:t>Techniques</a:t>
            </a:r>
            <a:r>
              <a:rPr lang="nl-BE" sz="1450" dirty="0">
                <a:solidFill>
                  <a:schemeClr val="bg1"/>
                </a:solidFill>
              </a:rPr>
              <a:t> &amp; </a:t>
            </a:r>
            <a:r>
              <a:rPr lang="nl-BE" sz="1450" dirty="0" err="1">
                <a:solidFill>
                  <a:schemeClr val="bg1"/>
                </a:solidFill>
              </a:rPr>
              <a:t>Results</a:t>
            </a:r>
            <a:r>
              <a:rPr lang="nl-BE" sz="1450" dirty="0">
                <a:solidFill>
                  <a:schemeClr val="bg1"/>
                </a:solidFill>
              </a:rPr>
              <a:t>			Summary</a:t>
            </a:r>
          </a:p>
        </p:txBody>
      </p:sp>
      <p:sp>
        <p:nvSpPr>
          <p:cNvPr id="2" name="Tekstvak 1">
            <a:extLst>
              <a:ext uri="{FF2B5EF4-FFF2-40B4-BE49-F238E27FC236}">
                <a16:creationId xmlns:a16="http://schemas.microsoft.com/office/drawing/2014/main" id="{D44F9BC9-EDC7-4B43-9C27-B00079502858}"/>
              </a:ext>
            </a:extLst>
          </p:cNvPr>
          <p:cNvSpPr txBox="1"/>
          <p:nvPr/>
        </p:nvSpPr>
        <p:spPr>
          <a:xfrm>
            <a:off x="0" y="5776077"/>
            <a:ext cx="1219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b="1" dirty="0">
                <a:solidFill>
                  <a:srgbClr val="2F4D5D"/>
                </a:solidFill>
                <a:cs typeface="Arial"/>
              </a:rPr>
              <a:t>Source: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236794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dianummer 23">
            <a:extLst>
              <a:ext uri="{FF2B5EF4-FFF2-40B4-BE49-F238E27FC236}">
                <a16:creationId xmlns:a16="http://schemas.microsoft.com/office/drawing/2014/main" id="{E7BA9955-551E-4B72-9196-84FDFE874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4000" y="-126730"/>
            <a:ext cx="648000" cy="648000"/>
          </a:xfrm>
        </p:spPr>
        <p:txBody>
          <a:bodyPr/>
          <a:lstStyle/>
          <a:p>
            <a:fld id="{CF179DAE-D0A6-40C3-B8BC-6A97C268D03A}" type="slidenum">
              <a:rPr lang="nl-NL" sz="1200" smtClean="0">
                <a:solidFill>
                  <a:srgbClr val="1D8DB0"/>
                </a:solidFill>
              </a:rPr>
              <a:pPr/>
              <a:t>4</a:t>
            </a:fld>
            <a:r>
              <a:rPr lang="nl-NL" sz="1200" dirty="0">
                <a:solidFill>
                  <a:srgbClr val="1D8DB0"/>
                </a:solidFill>
              </a:rPr>
              <a:t>/51</a:t>
            </a:r>
          </a:p>
        </p:txBody>
      </p:sp>
      <p:sp>
        <p:nvSpPr>
          <p:cNvPr id="9" name="Titel 4">
            <a:extLst>
              <a:ext uri="{FF2B5EF4-FFF2-40B4-BE49-F238E27FC236}">
                <a16:creationId xmlns:a16="http://schemas.microsoft.com/office/drawing/2014/main" id="{32C054A8-9043-41C9-BA29-6C11E3B87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263" y="336550"/>
            <a:ext cx="11041062" cy="1152525"/>
          </a:xfrm>
        </p:spPr>
        <p:txBody>
          <a:bodyPr/>
          <a:lstStyle/>
          <a:p>
            <a:r>
              <a:rPr lang="nl-BE" dirty="0" err="1"/>
              <a:t>Nanoparticles</a:t>
            </a:r>
            <a:r>
              <a:rPr lang="nl-BE" dirty="0"/>
              <a:t> in real life</a:t>
            </a:r>
          </a:p>
        </p:txBody>
      </p:sp>
      <p:sp>
        <p:nvSpPr>
          <p:cNvPr id="8" name="Tijdelijke aanduiding voor inhoud 1">
            <a:extLst>
              <a:ext uri="{FF2B5EF4-FFF2-40B4-BE49-F238E27FC236}">
                <a16:creationId xmlns:a16="http://schemas.microsoft.com/office/drawing/2014/main" id="{FD48FE27-13D3-407C-9CF5-D7CAC1400D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656000"/>
            <a:ext cx="11041200" cy="40434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BE" sz="2000" b="1" dirty="0"/>
              <a:t>Consumer </a:t>
            </a:r>
            <a:r>
              <a:rPr lang="nl-BE" sz="2000" b="1" dirty="0" err="1"/>
              <a:t>products</a:t>
            </a:r>
            <a:endParaRPr lang="nl-BE" sz="2000" b="1" dirty="0"/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F9AF6A87-507F-4E2E-8A2A-840080D13776}"/>
              </a:ext>
            </a:extLst>
          </p:cNvPr>
          <p:cNvSpPr txBox="1"/>
          <p:nvPr/>
        </p:nvSpPr>
        <p:spPr>
          <a:xfrm>
            <a:off x="159798" y="58771"/>
            <a:ext cx="58326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200" dirty="0">
                <a:solidFill>
                  <a:srgbClr val="1D8DB0"/>
                </a:solidFill>
              </a:rPr>
              <a:t>J. </a:t>
            </a:r>
            <a:r>
              <a:rPr lang="nl-BE" sz="1200" dirty="0" err="1">
                <a:solidFill>
                  <a:srgbClr val="1D8DB0"/>
                </a:solidFill>
              </a:rPr>
              <a:t>Neirynck</a:t>
            </a:r>
            <a:r>
              <a:rPr lang="nl-BE" sz="1200" dirty="0">
                <a:solidFill>
                  <a:srgbClr val="1D8DB0"/>
                </a:solidFill>
              </a:rPr>
              <a:t>, F. Van </a:t>
            </a:r>
            <a:r>
              <a:rPr lang="nl-BE" sz="1200" dirty="0" err="1">
                <a:solidFill>
                  <a:srgbClr val="1D8DB0"/>
                </a:solidFill>
              </a:rPr>
              <a:t>Eecke</a:t>
            </a:r>
            <a:r>
              <a:rPr lang="nl-BE" sz="1200" dirty="0">
                <a:solidFill>
                  <a:srgbClr val="1D8DB0"/>
                </a:solidFill>
              </a:rPr>
              <a:t> &amp; R. Vrielynck</a:t>
            </a:r>
          </a:p>
        </p:txBody>
      </p:sp>
      <p:sp>
        <p:nvSpPr>
          <p:cNvPr id="11" name="Tekstvak 10">
            <a:extLst>
              <a:ext uri="{FF2B5EF4-FFF2-40B4-BE49-F238E27FC236}">
                <a16:creationId xmlns:a16="http://schemas.microsoft.com/office/drawing/2014/main" id="{02C83A39-3DA1-4516-B834-3C3D5F8552F0}"/>
              </a:ext>
            </a:extLst>
          </p:cNvPr>
          <p:cNvSpPr txBox="1"/>
          <p:nvPr/>
        </p:nvSpPr>
        <p:spPr>
          <a:xfrm>
            <a:off x="576000" y="6356412"/>
            <a:ext cx="10351364" cy="3154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450" dirty="0" err="1">
                <a:solidFill>
                  <a:schemeClr val="bg1"/>
                </a:solidFill>
              </a:rPr>
              <a:t>Introduction</a:t>
            </a:r>
            <a:r>
              <a:rPr lang="nl-BE" sz="1450" dirty="0">
                <a:solidFill>
                  <a:schemeClr val="bg1"/>
                </a:solidFill>
              </a:rPr>
              <a:t>	</a:t>
            </a:r>
            <a:r>
              <a:rPr lang="nl-BE" sz="1450" b="1" dirty="0">
                <a:solidFill>
                  <a:schemeClr val="bg1"/>
                </a:solidFill>
              </a:rPr>
              <a:t>	Framework</a:t>
            </a:r>
            <a:r>
              <a:rPr lang="nl-BE" sz="1450" dirty="0">
                <a:solidFill>
                  <a:schemeClr val="bg1"/>
                </a:solidFill>
              </a:rPr>
              <a:t>		</a:t>
            </a:r>
            <a:r>
              <a:rPr lang="nl-BE" sz="1450" dirty="0" err="1">
                <a:solidFill>
                  <a:schemeClr val="bg1"/>
                </a:solidFill>
              </a:rPr>
              <a:t>Techniques</a:t>
            </a:r>
            <a:r>
              <a:rPr lang="nl-BE" sz="1450" dirty="0">
                <a:solidFill>
                  <a:schemeClr val="bg1"/>
                </a:solidFill>
              </a:rPr>
              <a:t> &amp; </a:t>
            </a:r>
            <a:r>
              <a:rPr lang="nl-BE" sz="1450" dirty="0" err="1">
                <a:solidFill>
                  <a:schemeClr val="bg1"/>
                </a:solidFill>
              </a:rPr>
              <a:t>Results</a:t>
            </a:r>
            <a:r>
              <a:rPr lang="nl-BE" sz="1450" dirty="0">
                <a:solidFill>
                  <a:schemeClr val="bg1"/>
                </a:solidFill>
              </a:rPr>
              <a:t>			Summary</a:t>
            </a:r>
          </a:p>
        </p:txBody>
      </p:sp>
      <p:pic>
        <p:nvPicPr>
          <p:cNvPr id="1026" name="Picture 2" descr="Afbeeldingsresultaat voor l'oreal revitalift eyes nano">
            <a:extLst>
              <a:ext uri="{FF2B5EF4-FFF2-40B4-BE49-F238E27FC236}">
                <a16:creationId xmlns:a16="http://schemas.microsoft.com/office/drawing/2014/main" id="{1671A521-61B8-4B6B-A1F8-3C049B75A4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87" t="22192" r="15522" b="19947"/>
          <a:stretch/>
        </p:blipFill>
        <p:spPr bwMode="auto">
          <a:xfrm>
            <a:off x="1529534" y="3059289"/>
            <a:ext cx="3093156" cy="2472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fbeeldingsresultaat voor hummer">
            <a:extLst>
              <a:ext uri="{FF2B5EF4-FFF2-40B4-BE49-F238E27FC236}">
                <a16:creationId xmlns:a16="http://schemas.microsoft.com/office/drawing/2014/main" id="{73DA8E4A-C76E-45D6-9ED2-2814A9982B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5802" y="2961922"/>
            <a:ext cx="4510088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kstvak 1">
            <a:extLst>
              <a:ext uri="{FF2B5EF4-FFF2-40B4-BE49-F238E27FC236}">
                <a16:creationId xmlns:a16="http://schemas.microsoft.com/office/drawing/2014/main" id="{140B8421-2CAF-4B25-AE94-ED9B3FE022C0}"/>
              </a:ext>
            </a:extLst>
          </p:cNvPr>
          <p:cNvSpPr txBox="1"/>
          <p:nvPr/>
        </p:nvSpPr>
        <p:spPr>
          <a:xfrm>
            <a:off x="1247779" y="2522049"/>
            <a:ext cx="3656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dirty="0" err="1"/>
              <a:t>Nanoparticle-baised</a:t>
            </a:r>
            <a:r>
              <a:rPr lang="nl-BE" dirty="0"/>
              <a:t> </a:t>
            </a:r>
            <a:r>
              <a:rPr lang="nl-BE" dirty="0" err="1"/>
              <a:t>cometics</a:t>
            </a:r>
            <a:endParaRPr lang="nl-BE" dirty="0"/>
          </a:p>
        </p:txBody>
      </p:sp>
      <p:sp>
        <p:nvSpPr>
          <p:cNvPr id="12" name="Tekstvak 11">
            <a:extLst>
              <a:ext uri="{FF2B5EF4-FFF2-40B4-BE49-F238E27FC236}">
                <a16:creationId xmlns:a16="http://schemas.microsoft.com/office/drawing/2014/main" id="{B53D63C2-A5A4-4531-9575-0A80818C532B}"/>
              </a:ext>
            </a:extLst>
          </p:cNvPr>
          <p:cNvSpPr txBox="1"/>
          <p:nvPr/>
        </p:nvSpPr>
        <p:spPr>
          <a:xfrm>
            <a:off x="7432513" y="2522049"/>
            <a:ext cx="3656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dirty="0" err="1"/>
              <a:t>Nanocomposite</a:t>
            </a:r>
            <a:r>
              <a:rPr lang="nl-BE" dirty="0"/>
              <a:t> </a:t>
            </a:r>
            <a:r>
              <a:rPr lang="nl-BE" dirty="0" err="1"/>
              <a:t>parts</a:t>
            </a:r>
            <a:endParaRPr lang="nl-BE" dirty="0"/>
          </a:p>
        </p:txBody>
      </p:sp>
      <p:sp>
        <p:nvSpPr>
          <p:cNvPr id="13" name="Tekstvak 12">
            <a:extLst>
              <a:ext uri="{FF2B5EF4-FFF2-40B4-BE49-F238E27FC236}">
                <a16:creationId xmlns:a16="http://schemas.microsoft.com/office/drawing/2014/main" id="{E962D4F6-FCDB-497A-80FF-5CB0EA78AA01}"/>
              </a:ext>
            </a:extLst>
          </p:cNvPr>
          <p:cNvSpPr txBox="1"/>
          <p:nvPr/>
        </p:nvSpPr>
        <p:spPr>
          <a:xfrm>
            <a:off x="0" y="5779733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200" b="1" dirty="0"/>
              <a:t>Source:</a:t>
            </a:r>
            <a:r>
              <a:rPr lang="nl-BE" sz="1200" dirty="0"/>
              <a:t> </a:t>
            </a:r>
            <a:r>
              <a:rPr lang="nl-BE" sz="1200" dirty="0" err="1"/>
              <a:t>Bahadar</a:t>
            </a:r>
            <a:r>
              <a:rPr lang="nl-BE" sz="1200" dirty="0"/>
              <a:t>, H., </a:t>
            </a:r>
            <a:r>
              <a:rPr lang="nl-BE" sz="1200" dirty="0" err="1"/>
              <a:t>Maqbool</a:t>
            </a:r>
            <a:r>
              <a:rPr lang="nl-BE" sz="1200" dirty="0"/>
              <a:t>, F., </a:t>
            </a:r>
            <a:r>
              <a:rPr lang="nl-BE" sz="1200" dirty="0" err="1"/>
              <a:t>Niaz</a:t>
            </a:r>
            <a:r>
              <a:rPr lang="nl-BE" sz="1200" dirty="0"/>
              <a:t>, K., &amp; </a:t>
            </a:r>
            <a:r>
              <a:rPr lang="nl-BE" sz="1200" dirty="0" err="1"/>
              <a:t>Abdollahi</a:t>
            </a:r>
            <a:r>
              <a:rPr lang="nl-BE" sz="1200" dirty="0"/>
              <a:t>, M. (2016). </a:t>
            </a:r>
            <a:r>
              <a:rPr lang="nl-BE" sz="1200" dirty="0" err="1"/>
              <a:t>Toxicity</a:t>
            </a:r>
            <a:r>
              <a:rPr lang="nl-BE" sz="1200" dirty="0"/>
              <a:t> of </a:t>
            </a:r>
            <a:r>
              <a:rPr lang="nl-BE" sz="1200" dirty="0" err="1"/>
              <a:t>Nanoparticles</a:t>
            </a:r>
            <a:r>
              <a:rPr lang="nl-BE" sz="1200" dirty="0"/>
              <a:t> </a:t>
            </a:r>
            <a:r>
              <a:rPr lang="nl-BE" sz="1200" dirty="0" err="1"/>
              <a:t>and</a:t>
            </a:r>
            <a:r>
              <a:rPr lang="nl-BE" sz="1200" dirty="0"/>
              <a:t> </a:t>
            </a:r>
            <a:r>
              <a:rPr lang="nl-BE" sz="1200" dirty="0" err="1"/>
              <a:t>an</a:t>
            </a:r>
            <a:r>
              <a:rPr lang="nl-BE" sz="1200" dirty="0"/>
              <a:t> </a:t>
            </a:r>
            <a:r>
              <a:rPr lang="nl-BE" sz="1200" dirty="0" err="1"/>
              <a:t>Overview</a:t>
            </a:r>
            <a:r>
              <a:rPr lang="nl-BE" sz="1200" dirty="0"/>
              <a:t> of </a:t>
            </a:r>
            <a:r>
              <a:rPr lang="nl-BE" sz="1200" dirty="0" err="1"/>
              <a:t>Current</a:t>
            </a:r>
            <a:r>
              <a:rPr lang="nl-BE" sz="1200" dirty="0"/>
              <a:t> </a:t>
            </a:r>
            <a:r>
              <a:rPr lang="nl-BE" sz="1200" dirty="0" err="1"/>
              <a:t>Experimental</a:t>
            </a:r>
            <a:r>
              <a:rPr lang="nl-BE" sz="1200" dirty="0"/>
              <a:t> </a:t>
            </a:r>
            <a:r>
              <a:rPr lang="nl-BE" sz="1200" dirty="0" err="1"/>
              <a:t>Models</a:t>
            </a:r>
            <a:r>
              <a:rPr lang="nl-BE" sz="1200" dirty="0"/>
              <a:t>. </a:t>
            </a:r>
            <a:r>
              <a:rPr lang="nl-BE" sz="1200" i="1" dirty="0" err="1"/>
              <a:t>Iranian</a:t>
            </a:r>
            <a:r>
              <a:rPr lang="nl-BE" sz="1200" i="1" dirty="0"/>
              <a:t> </a:t>
            </a:r>
            <a:r>
              <a:rPr lang="nl-BE" sz="1200" i="1" dirty="0" err="1"/>
              <a:t>biomedical</a:t>
            </a:r>
            <a:r>
              <a:rPr lang="nl-BE" sz="1200" i="1" dirty="0"/>
              <a:t> </a:t>
            </a:r>
            <a:r>
              <a:rPr lang="nl-BE" sz="1200" i="1" dirty="0" err="1"/>
              <a:t>journal</a:t>
            </a:r>
            <a:r>
              <a:rPr lang="nl-BE" sz="1200" dirty="0"/>
              <a:t>, </a:t>
            </a:r>
            <a:r>
              <a:rPr lang="nl-BE" sz="1200" i="1" dirty="0"/>
              <a:t>20</a:t>
            </a:r>
            <a:r>
              <a:rPr lang="nl-BE" sz="1200" dirty="0"/>
              <a:t>(1), 1–11. doi:10.7508/ibj.2016.01.001</a:t>
            </a:r>
          </a:p>
        </p:txBody>
      </p:sp>
    </p:spTree>
    <p:extLst>
      <p:ext uri="{BB962C8B-B14F-4D97-AF65-F5344CB8AC3E}">
        <p14:creationId xmlns:p14="http://schemas.microsoft.com/office/powerpoint/2010/main" val="3369439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8" grpId="0" build="p"/>
      <p:bldP spid="2" grpId="0"/>
      <p:bldP spid="12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dianummer 23">
            <a:extLst>
              <a:ext uri="{FF2B5EF4-FFF2-40B4-BE49-F238E27FC236}">
                <a16:creationId xmlns:a16="http://schemas.microsoft.com/office/drawing/2014/main" id="{E7BA9955-551E-4B72-9196-84FDFE874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4000" y="-126730"/>
            <a:ext cx="648000" cy="648000"/>
          </a:xfrm>
        </p:spPr>
        <p:txBody>
          <a:bodyPr/>
          <a:lstStyle/>
          <a:p>
            <a:fld id="{CF179DAE-D0A6-40C3-B8BC-6A97C268D03A}" type="slidenum">
              <a:rPr lang="nl-NL" sz="1200" smtClean="0">
                <a:solidFill>
                  <a:srgbClr val="1D8DB0"/>
                </a:solidFill>
              </a:rPr>
              <a:pPr/>
              <a:t>40</a:t>
            </a:fld>
            <a:r>
              <a:rPr lang="nl-NL" sz="1200" dirty="0">
                <a:solidFill>
                  <a:srgbClr val="1D8DB0"/>
                </a:solidFill>
              </a:rPr>
              <a:t>/51</a:t>
            </a:r>
          </a:p>
        </p:txBody>
      </p:sp>
      <p:sp>
        <p:nvSpPr>
          <p:cNvPr id="9" name="Titel 4">
            <a:extLst>
              <a:ext uri="{FF2B5EF4-FFF2-40B4-BE49-F238E27FC236}">
                <a16:creationId xmlns:a16="http://schemas.microsoft.com/office/drawing/2014/main" id="{32C054A8-9043-41C9-BA29-6C11E3B87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262" y="336550"/>
            <a:ext cx="11457693" cy="1152525"/>
          </a:xfrm>
        </p:spPr>
        <p:txBody>
          <a:bodyPr>
            <a:normAutofit fontScale="90000"/>
          </a:bodyPr>
          <a:lstStyle/>
          <a:p>
            <a:r>
              <a:rPr lang="en-US" dirty="0"/>
              <a:t>Main issue: Permeation of NP through a lipid membrane</a:t>
            </a:r>
            <a:endParaRPr lang="nl-B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ijdelijke aanduiding voor inhoud 1">
                <a:extLst>
                  <a:ext uri="{FF2B5EF4-FFF2-40B4-BE49-F238E27FC236}">
                    <a16:creationId xmlns:a16="http://schemas.microsoft.com/office/drawing/2014/main" id="{FD48FE27-13D3-407C-9CF5-D7CAC1400D5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76000" y="1656000"/>
                <a:ext cx="11041200" cy="4043464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b="1" dirty="0"/>
                  <a:t>Difficulties: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Permeation mechanism is complex and depending on : 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dirty="0"/>
                  <a:t> Size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dirty="0"/>
                  <a:t> Aggregation state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dirty="0"/>
                  <a:t> Surface charge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dirty="0"/>
                  <a:t> Zeta (f) potential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Size of computations (Atoms and time)</a:t>
                </a:r>
              </a:p>
              <a:p>
                <a:pPr marL="0" indent="0">
                  <a:buNone/>
                </a:pPr>
                <a:r>
                  <a:rPr lang="en-US" dirty="0"/>
                  <a:t>	Solve: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nl-NL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nl-NL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nl-NL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nl-NL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l-GR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p>
                              <m:r>
                                <a:rPr lang="nl-NL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nl-NL" i="1">
                              <a:latin typeface="Cambria Math" panose="02040503050406030204" pitchFamily="18" charset="0"/>
                            </a:rPr>
                            <m:t>𝑟</m:t>
                          </m:r>
                        </m:num>
                        <m:den>
                          <m:r>
                            <a:rPr lang="el-GR" i="1">
                              <a:latin typeface="Cambria Math" panose="02040503050406030204" pitchFamily="18" charset="0"/>
                            </a:rPr>
                            <m:t>𝛿</m:t>
                          </m:r>
                          <m:sSup>
                            <m:sSupPr>
                              <m:ctrlPr>
                                <a:rPr lang="nl-NL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nl-NL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nl-NL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nl-NL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nl-NL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nl-NL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nl-NL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nl-NL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l-GR" i="1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nl-NL" i="1"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nl-NL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nl-NL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l-NL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nl-NL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nl-NL" i="1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nl-NL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l-NL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nl-NL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nl-NL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nl-NL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l-NL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nl-NL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nl-NL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GB" sz="2000" dirty="0">
                  <a:latin typeface="Arial"/>
                  <a:cs typeface="Arial"/>
                </a:endParaRPr>
              </a:p>
            </p:txBody>
          </p:sp>
        </mc:Choice>
        <mc:Fallback>
          <p:sp>
            <p:nvSpPr>
              <p:cNvPr id="8" name="Tijdelijke aanduiding voor inhoud 1">
                <a:extLst>
                  <a:ext uri="{FF2B5EF4-FFF2-40B4-BE49-F238E27FC236}">
                    <a16:creationId xmlns:a16="http://schemas.microsoft.com/office/drawing/2014/main" id="{FD48FE27-13D3-407C-9CF5-D7CAC1400D5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6000" y="1656000"/>
                <a:ext cx="11041200" cy="4043464"/>
              </a:xfrm>
              <a:blipFill>
                <a:blip r:embed="rId3"/>
                <a:stretch>
                  <a:fillRect l="-717" t="-1810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kstvak 9">
            <a:extLst>
              <a:ext uri="{FF2B5EF4-FFF2-40B4-BE49-F238E27FC236}">
                <a16:creationId xmlns:a16="http://schemas.microsoft.com/office/drawing/2014/main" id="{F9AF6A87-507F-4E2E-8A2A-840080D13776}"/>
              </a:ext>
            </a:extLst>
          </p:cNvPr>
          <p:cNvSpPr txBox="1"/>
          <p:nvPr/>
        </p:nvSpPr>
        <p:spPr>
          <a:xfrm>
            <a:off x="159798" y="58771"/>
            <a:ext cx="58326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200" dirty="0">
                <a:solidFill>
                  <a:srgbClr val="1D8DB0"/>
                </a:solidFill>
              </a:rPr>
              <a:t>J. </a:t>
            </a:r>
            <a:r>
              <a:rPr lang="nl-BE" sz="1200" dirty="0" err="1">
                <a:solidFill>
                  <a:srgbClr val="1D8DB0"/>
                </a:solidFill>
              </a:rPr>
              <a:t>Neirynck</a:t>
            </a:r>
            <a:r>
              <a:rPr lang="nl-BE" sz="1200" dirty="0">
                <a:solidFill>
                  <a:srgbClr val="1D8DB0"/>
                </a:solidFill>
              </a:rPr>
              <a:t>, F. Van </a:t>
            </a:r>
            <a:r>
              <a:rPr lang="nl-BE" sz="1200" dirty="0" err="1">
                <a:solidFill>
                  <a:srgbClr val="1D8DB0"/>
                </a:solidFill>
              </a:rPr>
              <a:t>Eecke</a:t>
            </a:r>
            <a:r>
              <a:rPr lang="nl-BE" sz="1200" dirty="0">
                <a:solidFill>
                  <a:srgbClr val="1D8DB0"/>
                </a:solidFill>
              </a:rPr>
              <a:t> &amp; R. Vrielynck</a:t>
            </a:r>
          </a:p>
        </p:txBody>
      </p:sp>
      <p:sp>
        <p:nvSpPr>
          <p:cNvPr id="11" name="Tekstvak 10">
            <a:extLst>
              <a:ext uri="{FF2B5EF4-FFF2-40B4-BE49-F238E27FC236}">
                <a16:creationId xmlns:a16="http://schemas.microsoft.com/office/drawing/2014/main" id="{02C83A39-3DA1-4516-B834-3C3D5F8552F0}"/>
              </a:ext>
            </a:extLst>
          </p:cNvPr>
          <p:cNvSpPr txBox="1"/>
          <p:nvPr/>
        </p:nvSpPr>
        <p:spPr>
          <a:xfrm>
            <a:off x="576000" y="6356412"/>
            <a:ext cx="10351364" cy="3154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450" dirty="0" err="1">
                <a:solidFill>
                  <a:schemeClr val="bg1"/>
                </a:solidFill>
              </a:rPr>
              <a:t>Introduction</a:t>
            </a:r>
            <a:r>
              <a:rPr lang="nl-BE" sz="1450" dirty="0">
                <a:solidFill>
                  <a:schemeClr val="bg1"/>
                </a:solidFill>
              </a:rPr>
              <a:t>	</a:t>
            </a:r>
            <a:r>
              <a:rPr lang="nl-BE" sz="1450" b="1" dirty="0">
                <a:solidFill>
                  <a:schemeClr val="bg1"/>
                </a:solidFill>
              </a:rPr>
              <a:t>	Framework</a:t>
            </a:r>
            <a:r>
              <a:rPr lang="nl-BE" sz="1450" dirty="0">
                <a:solidFill>
                  <a:schemeClr val="bg1"/>
                </a:solidFill>
              </a:rPr>
              <a:t>		</a:t>
            </a:r>
            <a:r>
              <a:rPr lang="nl-BE" sz="1450" dirty="0" err="1">
                <a:solidFill>
                  <a:schemeClr val="bg1"/>
                </a:solidFill>
              </a:rPr>
              <a:t>Techniques</a:t>
            </a:r>
            <a:r>
              <a:rPr lang="nl-BE" sz="1450" dirty="0">
                <a:solidFill>
                  <a:schemeClr val="bg1"/>
                </a:solidFill>
              </a:rPr>
              <a:t> &amp; </a:t>
            </a:r>
            <a:r>
              <a:rPr lang="nl-BE" sz="1450" dirty="0" err="1">
                <a:solidFill>
                  <a:schemeClr val="bg1"/>
                </a:solidFill>
              </a:rPr>
              <a:t>Results</a:t>
            </a:r>
            <a:r>
              <a:rPr lang="nl-BE" sz="1450" dirty="0">
                <a:solidFill>
                  <a:schemeClr val="bg1"/>
                </a:solidFill>
              </a:rPr>
              <a:t>			Summary</a:t>
            </a:r>
          </a:p>
        </p:txBody>
      </p:sp>
      <p:sp>
        <p:nvSpPr>
          <p:cNvPr id="2" name="Tekstvak 1">
            <a:extLst>
              <a:ext uri="{FF2B5EF4-FFF2-40B4-BE49-F238E27FC236}">
                <a16:creationId xmlns:a16="http://schemas.microsoft.com/office/drawing/2014/main" id="{D44F9BC9-EDC7-4B43-9C27-B00079502858}"/>
              </a:ext>
            </a:extLst>
          </p:cNvPr>
          <p:cNvSpPr txBox="1"/>
          <p:nvPr/>
        </p:nvSpPr>
        <p:spPr>
          <a:xfrm>
            <a:off x="0" y="5776077"/>
            <a:ext cx="1219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b="1" dirty="0">
                <a:solidFill>
                  <a:srgbClr val="2F4D5D"/>
                </a:solidFill>
                <a:cs typeface="Arial"/>
              </a:rPr>
              <a:t>Source: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64717295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dianummer 23">
            <a:extLst>
              <a:ext uri="{FF2B5EF4-FFF2-40B4-BE49-F238E27FC236}">
                <a16:creationId xmlns:a16="http://schemas.microsoft.com/office/drawing/2014/main" id="{E7BA9955-551E-4B72-9196-84FDFE874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4000" y="-126730"/>
            <a:ext cx="648000" cy="648000"/>
          </a:xfrm>
        </p:spPr>
        <p:txBody>
          <a:bodyPr/>
          <a:lstStyle/>
          <a:p>
            <a:fld id="{CF179DAE-D0A6-40C3-B8BC-6A97C268D03A}" type="slidenum">
              <a:rPr lang="nl-NL" sz="1200" smtClean="0">
                <a:solidFill>
                  <a:srgbClr val="1D8DB0"/>
                </a:solidFill>
              </a:rPr>
              <a:pPr/>
              <a:t>41</a:t>
            </a:fld>
            <a:r>
              <a:rPr lang="nl-NL" sz="1200" dirty="0">
                <a:solidFill>
                  <a:srgbClr val="1D8DB0"/>
                </a:solidFill>
              </a:rPr>
              <a:t>/51</a:t>
            </a:r>
          </a:p>
        </p:txBody>
      </p:sp>
      <p:sp>
        <p:nvSpPr>
          <p:cNvPr id="9" name="Titel 4">
            <a:extLst>
              <a:ext uri="{FF2B5EF4-FFF2-40B4-BE49-F238E27FC236}">
                <a16:creationId xmlns:a16="http://schemas.microsoft.com/office/drawing/2014/main" id="{32C054A8-9043-41C9-BA29-6C11E3B87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262" y="336550"/>
            <a:ext cx="11457693" cy="1152525"/>
          </a:xfrm>
        </p:spPr>
        <p:txBody>
          <a:bodyPr>
            <a:normAutofit/>
          </a:bodyPr>
          <a:lstStyle/>
          <a:p>
            <a:r>
              <a:rPr lang="nl-BE" dirty="0" err="1"/>
              <a:t>Coarse-grained</a:t>
            </a:r>
            <a:r>
              <a:rPr lang="nl-BE" dirty="0"/>
              <a:t> MD </a:t>
            </a:r>
            <a:r>
              <a:rPr lang="nl-BE" dirty="0" err="1"/>
              <a:t>models</a:t>
            </a:r>
            <a:endParaRPr lang="nl-BE" dirty="0"/>
          </a:p>
        </p:txBody>
      </p:sp>
      <p:sp>
        <p:nvSpPr>
          <p:cNvPr id="8" name="Tijdelijke aanduiding voor inhoud 1">
            <a:extLst>
              <a:ext uri="{FF2B5EF4-FFF2-40B4-BE49-F238E27FC236}">
                <a16:creationId xmlns:a16="http://schemas.microsoft.com/office/drawing/2014/main" id="{FD48FE27-13D3-407C-9CF5-D7CAC1400D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656000"/>
            <a:ext cx="11041200" cy="404346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 Model for simplified representation.</a:t>
            </a:r>
          </a:p>
          <a:p>
            <a:pPr marL="0" indent="0">
              <a:buNone/>
            </a:pPr>
            <a:r>
              <a:rPr lang="en-US" sz="2000" dirty="0"/>
              <a:t>using ‘‘</a:t>
            </a:r>
            <a:r>
              <a:rPr lang="en-US" sz="2000" dirty="0" err="1"/>
              <a:t>pseudoatoms</a:t>
            </a:r>
            <a:r>
              <a:rPr lang="en-US" sz="2000" dirty="0"/>
              <a:t>” for the representations of the NP and membrane geometries </a:t>
            </a:r>
          </a:p>
          <a:p>
            <a:pPr marL="0" indent="0">
              <a:buNone/>
            </a:pPr>
            <a:endParaRPr lang="en-GB" sz="2000" dirty="0">
              <a:latin typeface="Arial"/>
              <a:cs typeface="Arial"/>
            </a:endParaRP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F9AF6A87-507F-4E2E-8A2A-840080D13776}"/>
              </a:ext>
            </a:extLst>
          </p:cNvPr>
          <p:cNvSpPr txBox="1"/>
          <p:nvPr/>
        </p:nvSpPr>
        <p:spPr>
          <a:xfrm>
            <a:off x="159798" y="58771"/>
            <a:ext cx="58326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200" dirty="0">
                <a:solidFill>
                  <a:srgbClr val="1D8DB0"/>
                </a:solidFill>
              </a:rPr>
              <a:t>J. </a:t>
            </a:r>
            <a:r>
              <a:rPr lang="nl-BE" sz="1200" dirty="0" err="1">
                <a:solidFill>
                  <a:srgbClr val="1D8DB0"/>
                </a:solidFill>
              </a:rPr>
              <a:t>Neirynck</a:t>
            </a:r>
            <a:r>
              <a:rPr lang="nl-BE" sz="1200" dirty="0">
                <a:solidFill>
                  <a:srgbClr val="1D8DB0"/>
                </a:solidFill>
              </a:rPr>
              <a:t>, F. Van </a:t>
            </a:r>
            <a:r>
              <a:rPr lang="nl-BE" sz="1200" dirty="0" err="1">
                <a:solidFill>
                  <a:srgbClr val="1D8DB0"/>
                </a:solidFill>
              </a:rPr>
              <a:t>Eecke</a:t>
            </a:r>
            <a:r>
              <a:rPr lang="nl-BE" sz="1200" dirty="0">
                <a:solidFill>
                  <a:srgbClr val="1D8DB0"/>
                </a:solidFill>
              </a:rPr>
              <a:t> &amp; R. Vrielynck</a:t>
            </a:r>
          </a:p>
        </p:txBody>
      </p:sp>
      <p:sp>
        <p:nvSpPr>
          <p:cNvPr id="11" name="Tekstvak 10">
            <a:extLst>
              <a:ext uri="{FF2B5EF4-FFF2-40B4-BE49-F238E27FC236}">
                <a16:creationId xmlns:a16="http://schemas.microsoft.com/office/drawing/2014/main" id="{02C83A39-3DA1-4516-B834-3C3D5F8552F0}"/>
              </a:ext>
            </a:extLst>
          </p:cNvPr>
          <p:cNvSpPr txBox="1"/>
          <p:nvPr/>
        </p:nvSpPr>
        <p:spPr>
          <a:xfrm>
            <a:off x="576000" y="6356412"/>
            <a:ext cx="10351364" cy="3154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450" dirty="0" err="1">
                <a:solidFill>
                  <a:schemeClr val="bg1"/>
                </a:solidFill>
              </a:rPr>
              <a:t>Introduction</a:t>
            </a:r>
            <a:r>
              <a:rPr lang="nl-BE" sz="1450" dirty="0">
                <a:solidFill>
                  <a:schemeClr val="bg1"/>
                </a:solidFill>
              </a:rPr>
              <a:t>	</a:t>
            </a:r>
            <a:r>
              <a:rPr lang="nl-BE" sz="1450" b="1" dirty="0">
                <a:solidFill>
                  <a:schemeClr val="bg1"/>
                </a:solidFill>
              </a:rPr>
              <a:t>	Framework</a:t>
            </a:r>
            <a:r>
              <a:rPr lang="nl-BE" sz="1450" dirty="0">
                <a:solidFill>
                  <a:schemeClr val="bg1"/>
                </a:solidFill>
              </a:rPr>
              <a:t>		</a:t>
            </a:r>
            <a:r>
              <a:rPr lang="nl-BE" sz="1450" dirty="0" err="1">
                <a:solidFill>
                  <a:schemeClr val="bg1"/>
                </a:solidFill>
              </a:rPr>
              <a:t>Techniques</a:t>
            </a:r>
            <a:r>
              <a:rPr lang="nl-BE" sz="1450" dirty="0">
                <a:solidFill>
                  <a:schemeClr val="bg1"/>
                </a:solidFill>
              </a:rPr>
              <a:t> &amp; </a:t>
            </a:r>
            <a:r>
              <a:rPr lang="nl-BE" sz="1450" dirty="0" err="1">
                <a:solidFill>
                  <a:schemeClr val="bg1"/>
                </a:solidFill>
              </a:rPr>
              <a:t>Results</a:t>
            </a:r>
            <a:r>
              <a:rPr lang="nl-BE" sz="1450" dirty="0">
                <a:solidFill>
                  <a:schemeClr val="bg1"/>
                </a:solidFill>
              </a:rPr>
              <a:t>			Summary</a:t>
            </a:r>
          </a:p>
        </p:txBody>
      </p:sp>
      <p:sp>
        <p:nvSpPr>
          <p:cNvPr id="2" name="Tekstvak 1">
            <a:extLst>
              <a:ext uri="{FF2B5EF4-FFF2-40B4-BE49-F238E27FC236}">
                <a16:creationId xmlns:a16="http://schemas.microsoft.com/office/drawing/2014/main" id="{D44F9BC9-EDC7-4B43-9C27-B00079502858}"/>
              </a:ext>
            </a:extLst>
          </p:cNvPr>
          <p:cNvSpPr txBox="1"/>
          <p:nvPr/>
        </p:nvSpPr>
        <p:spPr>
          <a:xfrm>
            <a:off x="0" y="5776077"/>
            <a:ext cx="1219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b="1" dirty="0">
                <a:solidFill>
                  <a:srgbClr val="2F4D5D"/>
                </a:solidFill>
                <a:cs typeface="Arial"/>
              </a:rPr>
              <a:t>Source:</a:t>
            </a:r>
            <a:endParaRPr lang="nl-BE" dirty="0"/>
          </a:p>
        </p:txBody>
      </p:sp>
      <p:pic>
        <p:nvPicPr>
          <p:cNvPr id="12" name="Picture 2" descr="Afbeeldingsresultaat voor coarse-grained MD models">
            <a:extLst>
              <a:ext uri="{FF2B5EF4-FFF2-40B4-BE49-F238E27FC236}">
                <a16:creationId xmlns:a16="http://schemas.microsoft.com/office/drawing/2014/main" id="{B8299599-9FC5-484F-A076-472DA3D967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1438" y="2744609"/>
            <a:ext cx="6341978" cy="3258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631655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dianummer 23">
            <a:extLst>
              <a:ext uri="{FF2B5EF4-FFF2-40B4-BE49-F238E27FC236}">
                <a16:creationId xmlns:a16="http://schemas.microsoft.com/office/drawing/2014/main" id="{E7BA9955-551E-4B72-9196-84FDFE874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4000" y="-126730"/>
            <a:ext cx="648000" cy="648000"/>
          </a:xfrm>
        </p:spPr>
        <p:txBody>
          <a:bodyPr/>
          <a:lstStyle/>
          <a:p>
            <a:fld id="{CF179DAE-D0A6-40C3-B8BC-6A97C268D03A}" type="slidenum">
              <a:rPr lang="nl-NL" sz="1200" smtClean="0">
                <a:solidFill>
                  <a:srgbClr val="1D8DB0"/>
                </a:solidFill>
              </a:rPr>
              <a:pPr/>
              <a:t>42</a:t>
            </a:fld>
            <a:r>
              <a:rPr lang="nl-NL" sz="1200" dirty="0">
                <a:solidFill>
                  <a:srgbClr val="1D8DB0"/>
                </a:solidFill>
              </a:rPr>
              <a:t>/51</a:t>
            </a:r>
          </a:p>
        </p:txBody>
      </p:sp>
      <p:sp>
        <p:nvSpPr>
          <p:cNvPr id="9" name="Titel 4">
            <a:extLst>
              <a:ext uri="{FF2B5EF4-FFF2-40B4-BE49-F238E27FC236}">
                <a16:creationId xmlns:a16="http://schemas.microsoft.com/office/drawing/2014/main" id="{32C054A8-9043-41C9-BA29-6C11E3B87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262" y="336550"/>
            <a:ext cx="11457693" cy="1152525"/>
          </a:xfrm>
        </p:spPr>
        <p:txBody>
          <a:bodyPr>
            <a:normAutofit/>
          </a:bodyPr>
          <a:lstStyle/>
          <a:p>
            <a:r>
              <a:rPr lang="en-US" dirty="0"/>
              <a:t>Results from model using dissipative particles</a:t>
            </a:r>
            <a:endParaRPr lang="nl-BE" dirty="0"/>
          </a:p>
        </p:txBody>
      </p:sp>
      <p:sp>
        <p:nvSpPr>
          <p:cNvPr id="8" name="Tijdelijke aanduiding voor inhoud 1">
            <a:extLst>
              <a:ext uri="{FF2B5EF4-FFF2-40B4-BE49-F238E27FC236}">
                <a16:creationId xmlns:a16="http://schemas.microsoft.com/office/drawing/2014/main" id="{FD48FE27-13D3-407C-9CF5-D7CAC1400D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656000"/>
            <a:ext cx="11041200" cy="404346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Some very small or very hydrophobic NPs may just pass the BBB.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Hydrophobic NP insert lipid bilayer spontaneously</a:t>
            </a:r>
          </a:p>
          <a:p>
            <a:pPr marL="0" indent="0">
              <a:buNone/>
            </a:pPr>
            <a:endParaRPr lang="en-GB" sz="2000" dirty="0">
              <a:latin typeface="Arial"/>
              <a:cs typeface="Arial"/>
            </a:endParaRP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F9AF6A87-507F-4E2E-8A2A-840080D13776}"/>
              </a:ext>
            </a:extLst>
          </p:cNvPr>
          <p:cNvSpPr txBox="1"/>
          <p:nvPr/>
        </p:nvSpPr>
        <p:spPr>
          <a:xfrm>
            <a:off x="159798" y="58771"/>
            <a:ext cx="58326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200" dirty="0">
                <a:solidFill>
                  <a:srgbClr val="1D8DB0"/>
                </a:solidFill>
              </a:rPr>
              <a:t>J. </a:t>
            </a:r>
            <a:r>
              <a:rPr lang="nl-BE" sz="1200" dirty="0" err="1">
                <a:solidFill>
                  <a:srgbClr val="1D8DB0"/>
                </a:solidFill>
              </a:rPr>
              <a:t>Neirynck</a:t>
            </a:r>
            <a:r>
              <a:rPr lang="nl-BE" sz="1200" dirty="0">
                <a:solidFill>
                  <a:srgbClr val="1D8DB0"/>
                </a:solidFill>
              </a:rPr>
              <a:t>, F. Van </a:t>
            </a:r>
            <a:r>
              <a:rPr lang="nl-BE" sz="1200" dirty="0" err="1">
                <a:solidFill>
                  <a:srgbClr val="1D8DB0"/>
                </a:solidFill>
              </a:rPr>
              <a:t>Eecke</a:t>
            </a:r>
            <a:r>
              <a:rPr lang="nl-BE" sz="1200" dirty="0">
                <a:solidFill>
                  <a:srgbClr val="1D8DB0"/>
                </a:solidFill>
              </a:rPr>
              <a:t> &amp; R. Vrielynck</a:t>
            </a:r>
          </a:p>
        </p:txBody>
      </p:sp>
      <p:sp>
        <p:nvSpPr>
          <p:cNvPr id="11" name="Tekstvak 10">
            <a:extLst>
              <a:ext uri="{FF2B5EF4-FFF2-40B4-BE49-F238E27FC236}">
                <a16:creationId xmlns:a16="http://schemas.microsoft.com/office/drawing/2014/main" id="{02C83A39-3DA1-4516-B834-3C3D5F8552F0}"/>
              </a:ext>
            </a:extLst>
          </p:cNvPr>
          <p:cNvSpPr txBox="1"/>
          <p:nvPr/>
        </p:nvSpPr>
        <p:spPr>
          <a:xfrm>
            <a:off x="576000" y="6356412"/>
            <a:ext cx="10351364" cy="3154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450" dirty="0" err="1">
                <a:solidFill>
                  <a:schemeClr val="bg1"/>
                </a:solidFill>
              </a:rPr>
              <a:t>Introduction</a:t>
            </a:r>
            <a:r>
              <a:rPr lang="nl-BE" sz="1450" dirty="0">
                <a:solidFill>
                  <a:schemeClr val="bg1"/>
                </a:solidFill>
              </a:rPr>
              <a:t>	</a:t>
            </a:r>
            <a:r>
              <a:rPr lang="nl-BE" sz="1450" b="1" dirty="0">
                <a:solidFill>
                  <a:schemeClr val="bg1"/>
                </a:solidFill>
              </a:rPr>
              <a:t>	Framework</a:t>
            </a:r>
            <a:r>
              <a:rPr lang="nl-BE" sz="1450" dirty="0">
                <a:solidFill>
                  <a:schemeClr val="bg1"/>
                </a:solidFill>
              </a:rPr>
              <a:t>		</a:t>
            </a:r>
            <a:r>
              <a:rPr lang="nl-BE" sz="1450" dirty="0" err="1">
                <a:solidFill>
                  <a:schemeClr val="bg1"/>
                </a:solidFill>
              </a:rPr>
              <a:t>Techniques</a:t>
            </a:r>
            <a:r>
              <a:rPr lang="nl-BE" sz="1450" dirty="0">
                <a:solidFill>
                  <a:schemeClr val="bg1"/>
                </a:solidFill>
              </a:rPr>
              <a:t> &amp; </a:t>
            </a:r>
            <a:r>
              <a:rPr lang="nl-BE" sz="1450" dirty="0" err="1">
                <a:solidFill>
                  <a:schemeClr val="bg1"/>
                </a:solidFill>
              </a:rPr>
              <a:t>Results</a:t>
            </a:r>
            <a:r>
              <a:rPr lang="nl-BE" sz="1450" dirty="0">
                <a:solidFill>
                  <a:schemeClr val="bg1"/>
                </a:solidFill>
              </a:rPr>
              <a:t>			Summary</a:t>
            </a:r>
          </a:p>
        </p:txBody>
      </p:sp>
      <p:sp>
        <p:nvSpPr>
          <p:cNvPr id="2" name="Tekstvak 1">
            <a:extLst>
              <a:ext uri="{FF2B5EF4-FFF2-40B4-BE49-F238E27FC236}">
                <a16:creationId xmlns:a16="http://schemas.microsoft.com/office/drawing/2014/main" id="{D44F9BC9-EDC7-4B43-9C27-B00079502858}"/>
              </a:ext>
            </a:extLst>
          </p:cNvPr>
          <p:cNvSpPr txBox="1"/>
          <p:nvPr/>
        </p:nvSpPr>
        <p:spPr>
          <a:xfrm>
            <a:off x="0" y="5776077"/>
            <a:ext cx="1219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b="1" dirty="0">
                <a:solidFill>
                  <a:srgbClr val="2F4D5D"/>
                </a:solidFill>
                <a:cs typeface="Arial"/>
              </a:rPr>
              <a:t>Source:</a:t>
            </a:r>
            <a:endParaRPr lang="nl-BE" dirty="0"/>
          </a:p>
        </p:txBody>
      </p:sp>
      <p:pic>
        <p:nvPicPr>
          <p:cNvPr id="13" name="Afbeelding 12">
            <a:extLst>
              <a:ext uri="{FF2B5EF4-FFF2-40B4-BE49-F238E27FC236}">
                <a16:creationId xmlns:a16="http://schemas.microsoft.com/office/drawing/2014/main" id="{DF82BE8F-6251-40FA-B34A-BB9899A1AB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7556" y="2461926"/>
            <a:ext cx="5644444" cy="359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65571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dianummer 23">
            <a:extLst>
              <a:ext uri="{FF2B5EF4-FFF2-40B4-BE49-F238E27FC236}">
                <a16:creationId xmlns:a16="http://schemas.microsoft.com/office/drawing/2014/main" id="{E7BA9955-551E-4B72-9196-84FDFE874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4000" y="-126730"/>
            <a:ext cx="648000" cy="648000"/>
          </a:xfrm>
        </p:spPr>
        <p:txBody>
          <a:bodyPr/>
          <a:lstStyle/>
          <a:p>
            <a:fld id="{CF179DAE-D0A6-40C3-B8BC-6A97C268D03A}" type="slidenum">
              <a:rPr lang="nl-NL" sz="1200" smtClean="0">
                <a:solidFill>
                  <a:srgbClr val="1D8DB0"/>
                </a:solidFill>
              </a:rPr>
              <a:pPr/>
              <a:t>43</a:t>
            </a:fld>
            <a:r>
              <a:rPr lang="nl-NL" sz="1200" dirty="0">
                <a:solidFill>
                  <a:srgbClr val="1D8DB0"/>
                </a:solidFill>
              </a:rPr>
              <a:t>/51</a:t>
            </a:r>
          </a:p>
        </p:txBody>
      </p:sp>
      <p:sp>
        <p:nvSpPr>
          <p:cNvPr id="9" name="Titel 4">
            <a:extLst>
              <a:ext uri="{FF2B5EF4-FFF2-40B4-BE49-F238E27FC236}">
                <a16:creationId xmlns:a16="http://schemas.microsoft.com/office/drawing/2014/main" id="{32C054A8-9043-41C9-BA29-6C11E3B87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262" y="336550"/>
            <a:ext cx="11457693" cy="1152525"/>
          </a:xfrm>
        </p:spPr>
        <p:txBody>
          <a:bodyPr>
            <a:normAutofit/>
          </a:bodyPr>
          <a:lstStyle/>
          <a:p>
            <a:r>
              <a:rPr lang="en-US" dirty="0"/>
              <a:t>Future </a:t>
            </a:r>
            <a:r>
              <a:rPr lang="nl-BE" dirty="0" err="1"/>
              <a:t>opportunities</a:t>
            </a:r>
            <a:endParaRPr lang="nl-BE" dirty="0"/>
          </a:p>
        </p:txBody>
      </p:sp>
      <p:sp>
        <p:nvSpPr>
          <p:cNvPr id="8" name="Tijdelijke aanduiding voor inhoud 1">
            <a:extLst>
              <a:ext uri="{FF2B5EF4-FFF2-40B4-BE49-F238E27FC236}">
                <a16:creationId xmlns:a16="http://schemas.microsoft.com/office/drawing/2014/main" id="{FD48FE27-13D3-407C-9CF5-D7CAC1400D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656000"/>
            <a:ext cx="11041200" cy="404346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“A more intensive effort towards the development of predictive toxicity models is urgently needed.”</a:t>
            </a:r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r>
              <a:rPr lang="en-US" sz="2000" b="1" dirty="0"/>
              <a:t>Problems: </a:t>
            </a:r>
          </a:p>
          <a:p>
            <a:r>
              <a:rPr lang="en-US" sz="2000" dirty="0"/>
              <a:t>The development of predictive models, particularly computational models, requires large amounts of high quality data</a:t>
            </a:r>
          </a:p>
          <a:p>
            <a:r>
              <a:rPr lang="en-US" sz="2000" dirty="0"/>
              <a:t>do not include a detailed description of the tested materials, measure different endpoints</a:t>
            </a:r>
          </a:p>
          <a:p>
            <a:pPr marL="0" indent="0">
              <a:buNone/>
            </a:pPr>
            <a:endParaRPr lang="en-GB" sz="2000" dirty="0">
              <a:latin typeface="Arial"/>
              <a:cs typeface="Arial"/>
            </a:endParaRP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F9AF6A87-507F-4E2E-8A2A-840080D13776}"/>
              </a:ext>
            </a:extLst>
          </p:cNvPr>
          <p:cNvSpPr txBox="1"/>
          <p:nvPr/>
        </p:nvSpPr>
        <p:spPr>
          <a:xfrm>
            <a:off x="159798" y="58771"/>
            <a:ext cx="58326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200" dirty="0">
                <a:solidFill>
                  <a:srgbClr val="1D8DB0"/>
                </a:solidFill>
              </a:rPr>
              <a:t>J. </a:t>
            </a:r>
            <a:r>
              <a:rPr lang="nl-BE" sz="1200" dirty="0" err="1">
                <a:solidFill>
                  <a:srgbClr val="1D8DB0"/>
                </a:solidFill>
              </a:rPr>
              <a:t>Neirynck</a:t>
            </a:r>
            <a:r>
              <a:rPr lang="nl-BE" sz="1200" dirty="0">
                <a:solidFill>
                  <a:srgbClr val="1D8DB0"/>
                </a:solidFill>
              </a:rPr>
              <a:t>, F. Van </a:t>
            </a:r>
            <a:r>
              <a:rPr lang="nl-BE" sz="1200" dirty="0" err="1">
                <a:solidFill>
                  <a:srgbClr val="1D8DB0"/>
                </a:solidFill>
              </a:rPr>
              <a:t>Eecke</a:t>
            </a:r>
            <a:r>
              <a:rPr lang="nl-BE" sz="1200" dirty="0">
                <a:solidFill>
                  <a:srgbClr val="1D8DB0"/>
                </a:solidFill>
              </a:rPr>
              <a:t> &amp; R. Vrielynck</a:t>
            </a:r>
          </a:p>
        </p:txBody>
      </p:sp>
      <p:sp>
        <p:nvSpPr>
          <p:cNvPr id="11" name="Tekstvak 10">
            <a:extLst>
              <a:ext uri="{FF2B5EF4-FFF2-40B4-BE49-F238E27FC236}">
                <a16:creationId xmlns:a16="http://schemas.microsoft.com/office/drawing/2014/main" id="{02C83A39-3DA1-4516-B834-3C3D5F8552F0}"/>
              </a:ext>
            </a:extLst>
          </p:cNvPr>
          <p:cNvSpPr txBox="1"/>
          <p:nvPr/>
        </p:nvSpPr>
        <p:spPr>
          <a:xfrm>
            <a:off x="576000" y="6356412"/>
            <a:ext cx="10351364" cy="3154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450" dirty="0" err="1">
                <a:solidFill>
                  <a:schemeClr val="bg1"/>
                </a:solidFill>
              </a:rPr>
              <a:t>Introduction</a:t>
            </a:r>
            <a:r>
              <a:rPr lang="nl-BE" sz="1450" dirty="0">
                <a:solidFill>
                  <a:schemeClr val="bg1"/>
                </a:solidFill>
              </a:rPr>
              <a:t>	</a:t>
            </a:r>
            <a:r>
              <a:rPr lang="nl-BE" sz="1450" b="1" dirty="0">
                <a:solidFill>
                  <a:schemeClr val="bg1"/>
                </a:solidFill>
              </a:rPr>
              <a:t>	Framework</a:t>
            </a:r>
            <a:r>
              <a:rPr lang="nl-BE" sz="1450" dirty="0">
                <a:solidFill>
                  <a:schemeClr val="bg1"/>
                </a:solidFill>
              </a:rPr>
              <a:t>		</a:t>
            </a:r>
            <a:r>
              <a:rPr lang="nl-BE" sz="1450" dirty="0" err="1">
                <a:solidFill>
                  <a:schemeClr val="bg1"/>
                </a:solidFill>
              </a:rPr>
              <a:t>Techniques</a:t>
            </a:r>
            <a:r>
              <a:rPr lang="nl-BE" sz="1450" dirty="0">
                <a:solidFill>
                  <a:schemeClr val="bg1"/>
                </a:solidFill>
              </a:rPr>
              <a:t> &amp; </a:t>
            </a:r>
            <a:r>
              <a:rPr lang="nl-BE" sz="1450" dirty="0" err="1">
                <a:solidFill>
                  <a:schemeClr val="bg1"/>
                </a:solidFill>
              </a:rPr>
              <a:t>Results</a:t>
            </a:r>
            <a:r>
              <a:rPr lang="nl-BE" sz="1450" dirty="0">
                <a:solidFill>
                  <a:schemeClr val="bg1"/>
                </a:solidFill>
              </a:rPr>
              <a:t>			Summary</a:t>
            </a:r>
          </a:p>
        </p:txBody>
      </p:sp>
      <p:sp>
        <p:nvSpPr>
          <p:cNvPr id="2" name="Tekstvak 1">
            <a:extLst>
              <a:ext uri="{FF2B5EF4-FFF2-40B4-BE49-F238E27FC236}">
                <a16:creationId xmlns:a16="http://schemas.microsoft.com/office/drawing/2014/main" id="{D44F9BC9-EDC7-4B43-9C27-B00079502858}"/>
              </a:ext>
            </a:extLst>
          </p:cNvPr>
          <p:cNvSpPr txBox="1"/>
          <p:nvPr/>
        </p:nvSpPr>
        <p:spPr>
          <a:xfrm>
            <a:off x="0" y="5776077"/>
            <a:ext cx="1219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b="1" dirty="0">
                <a:solidFill>
                  <a:srgbClr val="2F4D5D"/>
                </a:solidFill>
                <a:cs typeface="Arial"/>
              </a:rPr>
              <a:t>Source: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15914295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dianummer 23">
            <a:extLst>
              <a:ext uri="{FF2B5EF4-FFF2-40B4-BE49-F238E27FC236}">
                <a16:creationId xmlns:a16="http://schemas.microsoft.com/office/drawing/2014/main" id="{E7BA9955-551E-4B72-9196-84FDFE874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4000" y="-126730"/>
            <a:ext cx="648000" cy="648000"/>
          </a:xfrm>
        </p:spPr>
        <p:txBody>
          <a:bodyPr/>
          <a:lstStyle/>
          <a:p>
            <a:fld id="{CF179DAE-D0A6-40C3-B8BC-6A97C268D03A}" type="slidenum">
              <a:rPr lang="nl-NL" sz="1200" smtClean="0">
                <a:solidFill>
                  <a:srgbClr val="1D8DB0"/>
                </a:solidFill>
              </a:rPr>
              <a:pPr/>
              <a:t>44</a:t>
            </a:fld>
            <a:r>
              <a:rPr lang="nl-NL" sz="1200" dirty="0">
                <a:solidFill>
                  <a:srgbClr val="1D8DB0"/>
                </a:solidFill>
              </a:rPr>
              <a:t>/51</a:t>
            </a:r>
          </a:p>
        </p:txBody>
      </p:sp>
      <p:sp>
        <p:nvSpPr>
          <p:cNvPr id="9" name="Titel 4">
            <a:extLst>
              <a:ext uri="{FF2B5EF4-FFF2-40B4-BE49-F238E27FC236}">
                <a16:creationId xmlns:a16="http://schemas.microsoft.com/office/drawing/2014/main" id="{32C054A8-9043-41C9-BA29-6C11E3B87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262" y="336550"/>
            <a:ext cx="11457693" cy="1152525"/>
          </a:xfrm>
        </p:spPr>
        <p:txBody>
          <a:bodyPr>
            <a:normAutofit/>
          </a:bodyPr>
          <a:lstStyle/>
          <a:p>
            <a:r>
              <a:rPr lang="en-US" dirty="0"/>
              <a:t>The road to </a:t>
            </a:r>
            <a:r>
              <a:rPr lang="en-US" dirty="0" err="1"/>
              <a:t>succes</a:t>
            </a:r>
            <a:endParaRPr lang="nl-BE" dirty="0"/>
          </a:p>
        </p:txBody>
      </p:sp>
      <p:sp>
        <p:nvSpPr>
          <p:cNvPr id="8" name="Tijdelijke aanduiding voor inhoud 1">
            <a:extLst>
              <a:ext uri="{FF2B5EF4-FFF2-40B4-BE49-F238E27FC236}">
                <a16:creationId xmlns:a16="http://schemas.microsoft.com/office/drawing/2014/main" id="{FD48FE27-13D3-407C-9CF5-D7CAC1400D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656000"/>
            <a:ext cx="11041200" cy="4043464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endParaRPr lang="en-US" sz="2000" dirty="0"/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There must be </a:t>
            </a:r>
            <a:r>
              <a:rPr lang="en-US" sz="2000" b="1" dirty="0"/>
              <a:t>greater standardization </a:t>
            </a:r>
            <a:r>
              <a:rPr lang="en-US" sz="2000" dirty="0"/>
              <a:t>at all stages of the toxicity studies, </a:t>
            </a:r>
            <a:r>
              <a:rPr lang="en-US" sz="2000" b="1" dirty="0"/>
              <a:t>data collected in the same manner </a:t>
            </a:r>
            <a:r>
              <a:rPr lang="en-US" sz="2000" dirty="0"/>
              <a:t>are needed.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studies should be designed in ways that specifically and systematically evaluate </a:t>
            </a:r>
            <a:r>
              <a:rPr lang="en-US" sz="2000" b="1" dirty="0"/>
              <a:t>the role of </a:t>
            </a:r>
            <a:r>
              <a:rPr lang="en-US" sz="2000" b="1" dirty="0" err="1"/>
              <a:t>physico</a:t>
            </a:r>
            <a:r>
              <a:rPr lang="en-US" sz="2000" b="1" dirty="0"/>
              <a:t>-chemical properties </a:t>
            </a:r>
            <a:r>
              <a:rPr lang="en-US" sz="2000" dirty="0"/>
              <a:t>in MNM behavior.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Systematic testing of variations on a NP property (e.g., charge, size, surface properties, etc.) are needed to identify how physicochemical properties influence biological activity.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an </a:t>
            </a:r>
            <a:r>
              <a:rPr lang="en-US" sz="2000" b="1" dirty="0"/>
              <a:t>open system </a:t>
            </a:r>
            <a:r>
              <a:rPr lang="en-US" sz="2000" dirty="0"/>
              <a:t>for storing and sharing information is needed.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F9AF6A87-507F-4E2E-8A2A-840080D13776}"/>
              </a:ext>
            </a:extLst>
          </p:cNvPr>
          <p:cNvSpPr txBox="1"/>
          <p:nvPr/>
        </p:nvSpPr>
        <p:spPr>
          <a:xfrm>
            <a:off x="159798" y="58771"/>
            <a:ext cx="58326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200" dirty="0">
                <a:solidFill>
                  <a:srgbClr val="1D8DB0"/>
                </a:solidFill>
              </a:rPr>
              <a:t>J. </a:t>
            </a:r>
            <a:r>
              <a:rPr lang="nl-BE" sz="1200" dirty="0" err="1">
                <a:solidFill>
                  <a:srgbClr val="1D8DB0"/>
                </a:solidFill>
              </a:rPr>
              <a:t>Neirynck</a:t>
            </a:r>
            <a:r>
              <a:rPr lang="nl-BE" sz="1200" dirty="0">
                <a:solidFill>
                  <a:srgbClr val="1D8DB0"/>
                </a:solidFill>
              </a:rPr>
              <a:t>, F. Van </a:t>
            </a:r>
            <a:r>
              <a:rPr lang="nl-BE" sz="1200" dirty="0" err="1">
                <a:solidFill>
                  <a:srgbClr val="1D8DB0"/>
                </a:solidFill>
              </a:rPr>
              <a:t>Eecke</a:t>
            </a:r>
            <a:r>
              <a:rPr lang="nl-BE" sz="1200" dirty="0">
                <a:solidFill>
                  <a:srgbClr val="1D8DB0"/>
                </a:solidFill>
              </a:rPr>
              <a:t> &amp; R. Vrielynck</a:t>
            </a:r>
          </a:p>
        </p:txBody>
      </p:sp>
      <p:sp>
        <p:nvSpPr>
          <p:cNvPr id="11" name="Tekstvak 10">
            <a:extLst>
              <a:ext uri="{FF2B5EF4-FFF2-40B4-BE49-F238E27FC236}">
                <a16:creationId xmlns:a16="http://schemas.microsoft.com/office/drawing/2014/main" id="{02C83A39-3DA1-4516-B834-3C3D5F8552F0}"/>
              </a:ext>
            </a:extLst>
          </p:cNvPr>
          <p:cNvSpPr txBox="1"/>
          <p:nvPr/>
        </p:nvSpPr>
        <p:spPr>
          <a:xfrm>
            <a:off x="576000" y="6356412"/>
            <a:ext cx="10351364" cy="3154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450" dirty="0" err="1">
                <a:solidFill>
                  <a:schemeClr val="bg1"/>
                </a:solidFill>
              </a:rPr>
              <a:t>Introduction</a:t>
            </a:r>
            <a:r>
              <a:rPr lang="nl-BE" sz="1450" dirty="0">
                <a:solidFill>
                  <a:schemeClr val="bg1"/>
                </a:solidFill>
              </a:rPr>
              <a:t>	</a:t>
            </a:r>
            <a:r>
              <a:rPr lang="nl-BE" sz="1450" b="1" dirty="0">
                <a:solidFill>
                  <a:schemeClr val="bg1"/>
                </a:solidFill>
              </a:rPr>
              <a:t>	Framework</a:t>
            </a:r>
            <a:r>
              <a:rPr lang="nl-BE" sz="1450" dirty="0">
                <a:solidFill>
                  <a:schemeClr val="bg1"/>
                </a:solidFill>
              </a:rPr>
              <a:t>		</a:t>
            </a:r>
            <a:r>
              <a:rPr lang="nl-BE" sz="1450" dirty="0" err="1">
                <a:solidFill>
                  <a:schemeClr val="bg1"/>
                </a:solidFill>
              </a:rPr>
              <a:t>Techniques</a:t>
            </a:r>
            <a:r>
              <a:rPr lang="nl-BE" sz="1450" dirty="0">
                <a:solidFill>
                  <a:schemeClr val="bg1"/>
                </a:solidFill>
              </a:rPr>
              <a:t> &amp; </a:t>
            </a:r>
            <a:r>
              <a:rPr lang="nl-BE" sz="1450" dirty="0" err="1">
                <a:solidFill>
                  <a:schemeClr val="bg1"/>
                </a:solidFill>
              </a:rPr>
              <a:t>Results</a:t>
            </a:r>
            <a:r>
              <a:rPr lang="nl-BE" sz="1450" dirty="0">
                <a:solidFill>
                  <a:schemeClr val="bg1"/>
                </a:solidFill>
              </a:rPr>
              <a:t>			Summary</a:t>
            </a:r>
          </a:p>
        </p:txBody>
      </p:sp>
      <p:sp>
        <p:nvSpPr>
          <p:cNvPr id="2" name="Tekstvak 1">
            <a:extLst>
              <a:ext uri="{FF2B5EF4-FFF2-40B4-BE49-F238E27FC236}">
                <a16:creationId xmlns:a16="http://schemas.microsoft.com/office/drawing/2014/main" id="{D44F9BC9-EDC7-4B43-9C27-B00079502858}"/>
              </a:ext>
            </a:extLst>
          </p:cNvPr>
          <p:cNvSpPr txBox="1"/>
          <p:nvPr/>
        </p:nvSpPr>
        <p:spPr>
          <a:xfrm>
            <a:off x="0" y="5776077"/>
            <a:ext cx="1219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b="1" dirty="0">
                <a:solidFill>
                  <a:srgbClr val="2F4D5D"/>
                </a:solidFill>
                <a:cs typeface="Arial"/>
              </a:rPr>
              <a:t>Source: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59895688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D63153C1-6CC0-48A1-8AE3-C32D7E976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3" y="410596"/>
            <a:ext cx="8333999" cy="757800"/>
          </a:xfrm>
        </p:spPr>
        <p:txBody>
          <a:bodyPr/>
          <a:lstStyle/>
          <a:p>
            <a:r>
              <a:rPr lang="nl-BE" dirty="0" err="1"/>
              <a:t>Outline</a:t>
            </a:r>
            <a:endParaRPr lang="nl-BE" dirty="0"/>
          </a:p>
        </p:txBody>
      </p:sp>
      <p:sp>
        <p:nvSpPr>
          <p:cNvPr id="6" name="Tijdelijke aanduiding voor tekst 5">
            <a:extLst>
              <a:ext uri="{FF2B5EF4-FFF2-40B4-BE49-F238E27FC236}">
                <a16:creationId xmlns:a16="http://schemas.microsoft.com/office/drawing/2014/main" id="{79DB00FA-ACEC-471C-A04F-F78D53111C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002" y="1922165"/>
            <a:ext cx="8333999" cy="4971147"/>
          </a:xfrm>
        </p:spPr>
        <p:txBody>
          <a:bodyPr>
            <a:normAutofit/>
          </a:bodyPr>
          <a:lstStyle/>
          <a:p>
            <a:r>
              <a:rPr lang="nl-BE" sz="2000" dirty="0" err="1"/>
              <a:t>Introduction</a:t>
            </a:r>
            <a:r>
              <a:rPr lang="nl-BE" sz="2000" dirty="0"/>
              <a:t>: </a:t>
            </a:r>
            <a:r>
              <a:rPr lang="nl-BE" sz="2000" dirty="0" err="1"/>
              <a:t>What</a:t>
            </a:r>
            <a:r>
              <a:rPr lang="nl-BE" sz="2000" dirty="0"/>
              <a:t> is </a:t>
            </a:r>
            <a:r>
              <a:rPr lang="nl-BE" sz="2000" dirty="0" err="1"/>
              <a:t>toxicity</a:t>
            </a:r>
            <a:r>
              <a:rPr lang="nl-BE" sz="2000" dirty="0"/>
              <a:t>?</a:t>
            </a:r>
          </a:p>
          <a:p>
            <a:endParaRPr lang="nl-BE" sz="2000" dirty="0"/>
          </a:p>
          <a:p>
            <a:r>
              <a:rPr lang="nl-BE" sz="2000" dirty="0"/>
              <a:t>Parameters </a:t>
            </a:r>
            <a:r>
              <a:rPr lang="nl-BE" sz="2000" dirty="0" err="1"/>
              <a:t>influencing</a:t>
            </a:r>
            <a:r>
              <a:rPr lang="nl-BE" sz="2000" dirty="0"/>
              <a:t> </a:t>
            </a:r>
            <a:r>
              <a:rPr lang="nl-BE" sz="2000" dirty="0" err="1"/>
              <a:t>toxicity</a:t>
            </a:r>
            <a:endParaRPr lang="nl-BE" sz="2000" dirty="0"/>
          </a:p>
          <a:p>
            <a:endParaRPr lang="nl-BE" sz="2000" dirty="0"/>
          </a:p>
          <a:p>
            <a:r>
              <a:rPr lang="nl-BE" sz="2000" dirty="0"/>
              <a:t>Exposure of </a:t>
            </a:r>
            <a:r>
              <a:rPr lang="nl-BE" sz="2000" dirty="0" err="1"/>
              <a:t>nanoparticles</a:t>
            </a:r>
            <a:endParaRPr lang="nl-BE" sz="2000" dirty="0"/>
          </a:p>
          <a:p>
            <a:endParaRPr lang="nl-BE" sz="2000" b="1" dirty="0"/>
          </a:p>
          <a:p>
            <a:r>
              <a:rPr lang="nl-BE" sz="2000" dirty="0" err="1"/>
              <a:t>Testing</a:t>
            </a:r>
            <a:r>
              <a:rPr lang="nl-BE" sz="2000" dirty="0"/>
              <a:t> </a:t>
            </a:r>
            <a:r>
              <a:rPr lang="nl-BE" sz="2000" dirty="0" err="1"/>
              <a:t>nanotoxicity</a:t>
            </a:r>
            <a:endParaRPr lang="nl-BE" sz="2000" dirty="0"/>
          </a:p>
          <a:p>
            <a:endParaRPr lang="nl-BE" sz="2000" dirty="0"/>
          </a:p>
          <a:p>
            <a:r>
              <a:rPr lang="nl-BE" sz="2000" dirty="0" err="1"/>
              <a:t>Areas</a:t>
            </a:r>
            <a:r>
              <a:rPr lang="nl-BE" sz="2000" dirty="0"/>
              <a:t> </a:t>
            </a:r>
            <a:r>
              <a:rPr lang="nl-BE" sz="2000" dirty="0" err="1"/>
              <a:t>studied</a:t>
            </a:r>
            <a:r>
              <a:rPr lang="nl-BE" sz="2000" dirty="0"/>
              <a:t> </a:t>
            </a:r>
            <a:r>
              <a:rPr lang="nl-BE" sz="2000" dirty="0" err="1"/>
              <a:t>for</a:t>
            </a:r>
            <a:r>
              <a:rPr lang="nl-BE" sz="2000" dirty="0"/>
              <a:t> </a:t>
            </a:r>
            <a:r>
              <a:rPr lang="nl-BE" sz="2000" dirty="0" err="1"/>
              <a:t>nanotoxicity</a:t>
            </a:r>
            <a:endParaRPr lang="nl-BE" sz="2000" dirty="0"/>
          </a:p>
          <a:p>
            <a:endParaRPr lang="nl-BE" sz="2000" dirty="0"/>
          </a:p>
          <a:p>
            <a:endParaRPr lang="nl-BE" sz="2000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</p:txBody>
      </p:sp>
      <p:sp>
        <p:nvSpPr>
          <p:cNvPr id="24" name="Tijdelijke aanduiding voor dianummer 23">
            <a:extLst>
              <a:ext uri="{FF2B5EF4-FFF2-40B4-BE49-F238E27FC236}">
                <a16:creationId xmlns:a16="http://schemas.microsoft.com/office/drawing/2014/main" id="{03BF1E8A-EE8F-482B-8B9B-1F699BC78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4000" y="-126730"/>
            <a:ext cx="648000" cy="648000"/>
          </a:xfrm>
        </p:spPr>
        <p:txBody>
          <a:bodyPr/>
          <a:lstStyle/>
          <a:p>
            <a:fld id="{CF179DAE-D0A6-40C3-B8BC-6A97C268D03A}" type="slidenum">
              <a:rPr lang="nl-NL" sz="1200" smtClean="0">
                <a:solidFill>
                  <a:srgbClr val="1D8DB0"/>
                </a:solidFill>
              </a:rPr>
              <a:pPr/>
              <a:t>45</a:t>
            </a:fld>
            <a:r>
              <a:rPr lang="nl-NL" sz="1200" dirty="0">
                <a:solidFill>
                  <a:srgbClr val="1D8DB0"/>
                </a:solidFill>
              </a:rPr>
              <a:t>/51</a:t>
            </a:r>
          </a:p>
        </p:txBody>
      </p:sp>
      <p:sp>
        <p:nvSpPr>
          <p:cNvPr id="28" name="Tekstvak 27">
            <a:extLst>
              <a:ext uri="{FF2B5EF4-FFF2-40B4-BE49-F238E27FC236}">
                <a16:creationId xmlns:a16="http://schemas.microsoft.com/office/drawing/2014/main" id="{737CD768-E77B-41B3-B812-6842D629316A}"/>
              </a:ext>
            </a:extLst>
          </p:cNvPr>
          <p:cNvSpPr txBox="1"/>
          <p:nvPr/>
        </p:nvSpPr>
        <p:spPr>
          <a:xfrm>
            <a:off x="159798" y="58771"/>
            <a:ext cx="58326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200" dirty="0">
                <a:solidFill>
                  <a:srgbClr val="1D8DB0"/>
                </a:solidFill>
              </a:rPr>
              <a:t>J. </a:t>
            </a:r>
            <a:r>
              <a:rPr lang="nl-BE" sz="1200" dirty="0" err="1">
                <a:solidFill>
                  <a:srgbClr val="1D8DB0"/>
                </a:solidFill>
              </a:rPr>
              <a:t>Neirynck</a:t>
            </a:r>
            <a:r>
              <a:rPr lang="nl-BE" sz="1200" dirty="0">
                <a:solidFill>
                  <a:srgbClr val="1D8DB0"/>
                </a:solidFill>
              </a:rPr>
              <a:t>, F. Van </a:t>
            </a:r>
            <a:r>
              <a:rPr lang="nl-BE" sz="1200" dirty="0" err="1">
                <a:solidFill>
                  <a:srgbClr val="1D8DB0"/>
                </a:solidFill>
              </a:rPr>
              <a:t>Eecke</a:t>
            </a:r>
            <a:r>
              <a:rPr lang="nl-BE" sz="1200" dirty="0">
                <a:solidFill>
                  <a:srgbClr val="1D8DB0"/>
                </a:solidFill>
              </a:rPr>
              <a:t> &amp; R. Vrielynck</a:t>
            </a:r>
          </a:p>
        </p:txBody>
      </p:sp>
      <p:sp>
        <p:nvSpPr>
          <p:cNvPr id="7" name="Tijdelijke aanduiding voor tekst 5">
            <a:extLst>
              <a:ext uri="{FF2B5EF4-FFF2-40B4-BE49-F238E27FC236}">
                <a16:creationId xmlns:a16="http://schemas.microsoft.com/office/drawing/2014/main" id="{34B236D0-1ACE-49C8-AD6E-55497D8F3C35}"/>
              </a:ext>
            </a:extLst>
          </p:cNvPr>
          <p:cNvSpPr txBox="1">
            <a:spLocks/>
          </p:cNvSpPr>
          <p:nvPr/>
        </p:nvSpPr>
        <p:spPr>
          <a:xfrm>
            <a:off x="6669765" y="1922165"/>
            <a:ext cx="8333999" cy="497114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/>
              <a:buNone/>
              <a:defRPr sz="2400" kern="1200" baseline="0">
                <a:solidFill>
                  <a:srgbClr val="005E77"/>
                </a:solidFill>
                <a:latin typeface="Arial" charset="0"/>
                <a:ea typeface="+mn-ea"/>
                <a:cs typeface="+mn-cs"/>
              </a:defRPr>
            </a:lvl1pPr>
            <a:lvl2pPr marL="457189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Arial" charset="0"/>
                <a:ea typeface="+mn-ea"/>
                <a:cs typeface="+mn-cs"/>
              </a:defRPr>
            </a:lvl2pPr>
            <a:lvl3pPr marL="914377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None/>
              <a:defRPr sz="1800" kern="1200" baseline="0">
                <a:solidFill>
                  <a:schemeClr val="tx1">
                    <a:tint val="75000"/>
                  </a:schemeClr>
                </a:solidFill>
                <a:latin typeface="Arial" charset="0"/>
                <a:ea typeface="+mn-ea"/>
                <a:cs typeface="+mn-cs"/>
              </a:defRPr>
            </a:lvl3pPr>
            <a:lvl4pPr marL="1371566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Arial" charset="0"/>
                <a:ea typeface="+mn-ea"/>
                <a:cs typeface="+mn-cs"/>
              </a:defRPr>
            </a:lvl4pPr>
            <a:lvl5pPr marL="1828754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Arial" charset="0"/>
                <a:ea typeface="+mn-ea"/>
                <a:cs typeface="+mn-cs"/>
              </a:defRPr>
            </a:lvl5pPr>
            <a:lvl6pPr marL="2285943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131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32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509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BE" sz="2000" dirty="0"/>
              <a:t>Application: </a:t>
            </a:r>
            <a:r>
              <a:rPr lang="nl-BE" sz="2000" dirty="0" err="1"/>
              <a:t>Genotoxicity</a:t>
            </a:r>
            <a:endParaRPr lang="nl-BE" sz="2000" dirty="0"/>
          </a:p>
          <a:p>
            <a:endParaRPr lang="nl-BE" sz="2000" dirty="0"/>
          </a:p>
          <a:p>
            <a:r>
              <a:rPr lang="nl-BE" sz="2000" dirty="0"/>
              <a:t>Application: CNT </a:t>
            </a:r>
            <a:r>
              <a:rPr lang="nl-BE" sz="2000" dirty="0" err="1"/>
              <a:t>toxicity</a:t>
            </a:r>
            <a:endParaRPr lang="nl-BE" sz="2000" dirty="0"/>
          </a:p>
          <a:p>
            <a:endParaRPr lang="nl-BE" sz="2000" dirty="0"/>
          </a:p>
          <a:p>
            <a:r>
              <a:rPr lang="nl-BE" sz="2000" dirty="0" err="1"/>
              <a:t>Modelling</a:t>
            </a:r>
            <a:r>
              <a:rPr lang="nl-BE" sz="2000" dirty="0"/>
              <a:t> of </a:t>
            </a:r>
            <a:r>
              <a:rPr lang="nl-BE" sz="2000" dirty="0" err="1"/>
              <a:t>nanotoxity</a:t>
            </a:r>
            <a:endParaRPr lang="nl-BE" sz="2000" dirty="0"/>
          </a:p>
          <a:p>
            <a:endParaRPr lang="nl-BE" sz="2000" dirty="0"/>
          </a:p>
          <a:p>
            <a:r>
              <a:rPr lang="nl-BE" sz="2000" b="1" dirty="0"/>
              <a:t>Nanofood</a:t>
            </a:r>
          </a:p>
          <a:p>
            <a:endParaRPr lang="nl-BE" sz="2000" dirty="0"/>
          </a:p>
          <a:p>
            <a:r>
              <a:rPr lang="nl-BE" sz="2000" dirty="0" err="1"/>
              <a:t>Conclusion</a:t>
            </a:r>
            <a:endParaRPr lang="nl-BE" sz="2000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97338003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dianummer 23">
            <a:extLst>
              <a:ext uri="{FF2B5EF4-FFF2-40B4-BE49-F238E27FC236}">
                <a16:creationId xmlns:a16="http://schemas.microsoft.com/office/drawing/2014/main" id="{E7BA9955-551E-4B72-9196-84FDFE874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4000" y="-126730"/>
            <a:ext cx="648000" cy="648000"/>
          </a:xfrm>
        </p:spPr>
        <p:txBody>
          <a:bodyPr/>
          <a:lstStyle/>
          <a:p>
            <a:fld id="{CF179DAE-D0A6-40C3-B8BC-6A97C268D03A}" type="slidenum">
              <a:rPr lang="nl-NL" sz="1200" smtClean="0">
                <a:solidFill>
                  <a:srgbClr val="1D8DB0"/>
                </a:solidFill>
              </a:rPr>
              <a:pPr/>
              <a:t>46</a:t>
            </a:fld>
            <a:r>
              <a:rPr lang="nl-NL" sz="1200" dirty="0">
                <a:solidFill>
                  <a:srgbClr val="1D8DB0"/>
                </a:solidFill>
              </a:rPr>
              <a:t>/51</a:t>
            </a:r>
          </a:p>
        </p:txBody>
      </p:sp>
      <p:sp>
        <p:nvSpPr>
          <p:cNvPr id="9" name="Titel 4">
            <a:extLst>
              <a:ext uri="{FF2B5EF4-FFF2-40B4-BE49-F238E27FC236}">
                <a16:creationId xmlns:a16="http://schemas.microsoft.com/office/drawing/2014/main" id="{32C054A8-9043-41C9-BA29-6C11E3B87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263" y="336550"/>
            <a:ext cx="11041062" cy="1152525"/>
          </a:xfrm>
        </p:spPr>
        <p:txBody>
          <a:bodyPr/>
          <a:lstStyle/>
          <a:p>
            <a:r>
              <a:rPr lang="nl-BE" dirty="0"/>
              <a:t>Nanofood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F9AF6A87-507F-4E2E-8A2A-840080D13776}"/>
              </a:ext>
            </a:extLst>
          </p:cNvPr>
          <p:cNvSpPr txBox="1"/>
          <p:nvPr/>
        </p:nvSpPr>
        <p:spPr>
          <a:xfrm>
            <a:off x="159798" y="58771"/>
            <a:ext cx="58326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200" dirty="0">
                <a:solidFill>
                  <a:srgbClr val="1D8DB0"/>
                </a:solidFill>
              </a:rPr>
              <a:t>J. </a:t>
            </a:r>
            <a:r>
              <a:rPr lang="nl-BE" sz="1200" dirty="0" err="1">
                <a:solidFill>
                  <a:srgbClr val="1D8DB0"/>
                </a:solidFill>
              </a:rPr>
              <a:t>Neirynck</a:t>
            </a:r>
            <a:r>
              <a:rPr lang="nl-BE" sz="1200" dirty="0">
                <a:solidFill>
                  <a:srgbClr val="1D8DB0"/>
                </a:solidFill>
              </a:rPr>
              <a:t>, F. Van </a:t>
            </a:r>
            <a:r>
              <a:rPr lang="nl-BE" sz="1200" dirty="0" err="1">
                <a:solidFill>
                  <a:srgbClr val="1D8DB0"/>
                </a:solidFill>
              </a:rPr>
              <a:t>Eecke</a:t>
            </a:r>
            <a:r>
              <a:rPr lang="nl-BE" sz="1200" dirty="0">
                <a:solidFill>
                  <a:srgbClr val="1D8DB0"/>
                </a:solidFill>
              </a:rPr>
              <a:t> &amp; R. Vrielynck</a:t>
            </a:r>
          </a:p>
        </p:txBody>
      </p:sp>
      <p:sp>
        <p:nvSpPr>
          <p:cNvPr id="11" name="Tekstvak 10">
            <a:extLst>
              <a:ext uri="{FF2B5EF4-FFF2-40B4-BE49-F238E27FC236}">
                <a16:creationId xmlns:a16="http://schemas.microsoft.com/office/drawing/2014/main" id="{02C83A39-3DA1-4516-B834-3C3D5F8552F0}"/>
              </a:ext>
            </a:extLst>
          </p:cNvPr>
          <p:cNvSpPr txBox="1"/>
          <p:nvPr/>
        </p:nvSpPr>
        <p:spPr>
          <a:xfrm>
            <a:off x="576000" y="6356412"/>
            <a:ext cx="10351364" cy="3154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450" dirty="0" err="1">
                <a:solidFill>
                  <a:schemeClr val="bg1"/>
                </a:solidFill>
              </a:rPr>
              <a:t>Introduction</a:t>
            </a:r>
            <a:r>
              <a:rPr lang="nl-BE" sz="1450" dirty="0">
                <a:solidFill>
                  <a:schemeClr val="bg1"/>
                </a:solidFill>
              </a:rPr>
              <a:t>	</a:t>
            </a:r>
            <a:r>
              <a:rPr lang="nl-BE" sz="1450" b="1" dirty="0">
                <a:solidFill>
                  <a:schemeClr val="bg1"/>
                </a:solidFill>
              </a:rPr>
              <a:t>	Framework</a:t>
            </a:r>
            <a:r>
              <a:rPr lang="nl-BE" sz="1450" dirty="0">
                <a:solidFill>
                  <a:schemeClr val="bg1"/>
                </a:solidFill>
              </a:rPr>
              <a:t>		</a:t>
            </a:r>
            <a:r>
              <a:rPr lang="nl-BE" sz="1450" dirty="0" err="1">
                <a:solidFill>
                  <a:schemeClr val="bg1"/>
                </a:solidFill>
              </a:rPr>
              <a:t>Techniques</a:t>
            </a:r>
            <a:r>
              <a:rPr lang="nl-BE" sz="1450" dirty="0">
                <a:solidFill>
                  <a:schemeClr val="bg1"/>
                </a:solidFill>
              </a:rPr>
              <a:t> &amp; </a:t>
            </a:r>
            <a:r>
              <a:rPr lang="nl-BE" sz="1450" dirty="0" err="1">
                <a:solidFill>
                  <a:schemeClr val="bg1"/>
                </a:solidFill>
              </a:rPr>
              <a:t>Results</a:t>
            </a:r>
            <a:r>
              <a:rPr lang="nl-BE" sz="1450" dirty="0">
                <a:solidFill>
                  <a:schemeClr val="bg1"/>
                </a:solidFill>
              </a:rPr>
              <a:t>			Summary</a:t>
            </a:r>
          </a:p>
        </p:txBody>
      </p:sp>
      <p:sp>
        <p:nvSpPr>
          <p:cNvPr id="2" name="Rechthoek 1">
            <a:extLst>
              <a:ext uri="{FF2B5EF4-FFF2-40B4-BE49-F238E27FC236}">
                <a16:creationId xmlns:a16="http://schemas.microsoft.com/office/drawing/2014/main" id="{2880D00B-FBB4-4410-8B15-775F42E006A8}"/>
              </a:ext>
            </a:extLst>
          </p:cNvPr>
          <p:cNvSpPr/>
          <p:nvPr/>
        </p:nvSpPr>
        <p:spPr>
          <a:xfrm>
            <a:off x="576263" y="1362486"/>
            <a:ext cx="5169781" cy="50018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b="1" dirty="0"/>
              <a:t>PACKING</a:t>
            </a:r>
          </a:p>
        </p:txBody>
      </p:sp>
      <p:sp>
        <p:nvSpPr>
          <p:cNvPr id="3" name="Rechthoek 2">
            <a:extLst>
              <a:ext uri="{FF2B5EF4-FFF2-40B4-BE49-F238E27FC236}">
                <a16:creationId xmlns:a16="http://schemas.microsoft.com/office/drawing/2014/main" id="{FCF2EDAF-CA9D-4BCA-8C21-F7575BFD9118}"/>
              </a:ext>
            </a:extLst>
          </p:cNvPr>
          <p:cNvSpPr/>
          <p:nvPr/>
        </p:nvSpPr>
        <p:spPr>
          <a:xfrm>
            <a:off x="576000" y="2044423"/>
            <a:ext cx="5169781" cy="3655041"/>
          </a:xfrm>
          <a:prstGeom prst="rect">
            <a:avLst/>
          </a:prstGeom>
          <a:solidFill>
            <a:srgbClr val="DCE7F0"/>
          </a:solidFill>
          <a:ln>
            <a:solidFill>
              <a:srgbClr val="DCE7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b="1" dirty="0">
                <a:solidFill>
                  <a:srgbClr val="2F4D5D"/>
                </a:solidFill>
              </a:rPr>
              <a:t>Active </a:t>
            </a:r>
            <a:r>
              <a:rPr lang="nl-BE" b="1" dirty="0" err="1">
                <a:solidFill>
                  <a:srgbClr val="2F4D5D"/>
                </a:solidFill>
              </a:rPr>
              <a:t>packing</a:t>
            </a:r>
            <a:endParaRPr lang="nl-BE" b="1" dirty="0">
              <a:solidFill>
                <a:srgbClr val="2F4D5D"/>
              </a:solidFill>
            </a:endParaRPr>
          </a:p>
          <a:p>
            <a:pPr algn="ctr"/>
            <a:r>
              <a:rPr lang="nl-BE" dirty="0" err="1">
                <a:solidFill>
                  <a:srgbClr val="2F4D5D"/>
                </a:solidFill>
              </a:rPr>
              <a:t>constantly</a:t>
            </a:r>
            <a:r>
              <a:rPr lang="nl-BE" dirty="0">
                <a:solidFill>
                  <a:srgbClr val="2F4D5D"/>
                </a:solidFill>
              </a:rPr>
              <a:t> </a:t>
            </a:r>
            <a:r>
              <a:rPr lang="nl-BE" dirty="0" err="1">
                <a:solidFill>
                  <a:srgbClr val="2F4D5D"/>
                </a:solidFill>
              </a:rPr>
              <a:t>provides</a:t>
            </a:r>
            <a:r>
              <a:rPr lang="nl-BE" dirty="0">
                <a:solidFill>
                  <a:srgbClr val="2F4D5D"/>
                </a:solidFill>
              </a:rPr>
              <a:t> </a:t>
            </a:r>
            <a:r>
              <a:rPr lang="nl-BE" dirty="0" err="1">
                <a:solidFill>
                  <a:srgbClr val="2F4D5D"/>
                </a:solidFill>
              </a:rPr>
              <a:t>certain</a:t>
            </a:r>
            <a:r>
              <a:rPr lang="nl-BE" dirty="0">
                <a:solidFill>
                  <a:srgbClr val="2F4D5D"/>
                </a:solidFill>
              </a:rPr>
              <a:t> feature</a:t>
            </a:r>
          </a:p>
          <a:p>
            <a:pPr algn="ctr"/>
            <a:r>
              <a:rPr lang="nl-BE" sz="1400" dirty="0">
                <a:solidFill>
                  <a:srgbClr val="2F4D5D"/>
                </a:solidFill>
              </a:rPr>
              <a:t>e.g. stop </a:t>
            </a:r>
            <a:r>
              <a:rPr lang="nl-BE" sz="1400" dirty="0" err="1">
                <a:solidFill>
                  <a:srgbClr val="2F4D5D"/>
                </a:solidFill>
              </a:rPr>
              <a:t>oxygen</a:t>
            </a:r>
            <a:r>
              <a:rPr lang="nl-BE" sz="1400" dirty="0">
                <a:solidFill>
                  <a:srgbClr val="2F4D5D"/>
                </a:solidFill>
              </a:rPr>
              <a:t> </a:t>
            </a:r>
            <a:r>
              <a:rPr lang="nl-BE" sz="1400" dirty="0" err="1">
                <a:solidFill>
                  <a:srgbClr val="2F4D5D"/>
                </a:solidFill>
              </a:rPr>
              <a:t>from</a:t>
            </a:r>
            <a:r>
              <a:rPr lang="nl-BE" sz="1400" dirty="0">
                <a:solidFill>
                  <a:srgbClr val="2F4D5D"/>
                </a:solidFill>
              </a:rPr>
              <a:t> </a:t>
            </a:r>
            <a:r>
              <a:rPr lang="nl-BE" sz="1400" dirty="0" err="1">
                <a:solidFill>
                  <a:srgbClr val="2F4D5D"/>
                </a:solidFill>
              </a:rPr>
              <a:t>spoiling</a:t>
            </a:r>
            <a:r>
              <a:rPr lang="nl-BE" sz="1400" dirty="0">
                <a:solidFill>
                  <a:srgbClr val="2F4D5D"/>
                </a:solidFill>
              </a:rPr>
              <a:t> food</a:t>
            </a:r>
          </a:p>
          <a:p>
            <a:pPr algn="ctr"/>
            <a:r>
              <a:rPr lang="nl-BE" sz="1400" dirty="0" err="1">
                <a:solidFill>
                  <a:srgbClr val="2F4D5D"/>
                </a:solidFill>
              </a:rPr>
              <a:t>antimicrobial</a:t>
            </a:r>
            <a:r>
              <a:rPr lang="nl-BE" sz="1400" dirty="0">
                <a:solidFill>
                  <a:srgbClr val="2F4D5D"/>
                </a:solidFill>
              </a:rPr>
              <a:t> films in beer </a:t>
            </a:r>
            <a:r>
              <a:rPr lang="nl-BE" sz="1400" dirty="0" err="1">
                <a:solidFill>
                  <a:srgbClr val="2F4D5D"/>
                </a:solidFill>
              </a:rPr>
              <a:t>bottles</a:t>
            </a:r>
            <a:endParaRPr lang="nl-BE" sz="1400" dirty="0">
              <a:solidFill>
                <a:srgbClr val="2F4D5D"/>
              </a:solidFill>
            </a:endParaRPr>
          </a:p>
          <a:p>
            <a:pPr algn="ctr"/>
            <a:endParaRPr lang="nl-BE" dirty="0">
              <a:solidFill>
                <a:srgbClr val="2F4D5D"/>
              </a:solidFill>
            </a:endParaRPr>
          </a:p>
          <a:p>
            <a:pPr algn="ctr"/>
            <a:r>
              <a:rPr lang="nl-BE" b="1" dirty="0">
                <a:solidFill>
                  <a:srgbClr val="2F4D5D"/>
                </a:solidFill>
              </a:rPr>
              <a:t>Smart </a:t>
            </a:r>
            <a:r>
              <a:rPr lang="nl-BE" b="1" dirty="0" err="1">
                <a:solidFill>
                  <a:srgbClr val="2F4D5D"/>
                </a:solidFill>
              </a:rPr>
              <a:t>packing</a:t>
            </a:r>
            <a:endParaRPr lang="nl-BE" b="1" dirty="0">
              <a:solidFill>
                <a:srgbClr val="2F4D5D"/>
              </a:solidFill>
            </a:endParaRPr>
          </a:p>
          <a:p>
            <a:pPr algn="ctr"/>
            <a:r>
              <a:rPr lang="nl-BE" dirty="0" err="1">
                <a:solidFill>
                  <a:srgbClr val="2F4D5D"/>
                </a:solidFill>
              </a:rPr>
              <a:t>reacts</a:t>
            </a:r>
            <a:r>
              <a:rPr lang="nl-BE" dirty="0">
                <a:solidFill>
                  <a:srgbClr val="2F4D5D"/>
                </a:solidFill>
              </a:rPr>
              <a:t> </a:t>
            </a:r>
            <a:r>
              <a:rPr lang="nl-BE" dirty="0" err="1">
                <a:solidFill>
                  <a:srgbClr val="2F4D5D"/>
                </a:solidFill>
              </a:rPr>
              <a:t>to</a:t>
            </a:r>
            <a:r>
              <a:rPr lang="nl-BE" dirty="0">
                <a:solidFill>
                  <a:srgbClr val="2F4D5D"/>
                </a:solidFill>
              </a:rPr>
              <a:t> changes in environment</a:t>
            </a:r>
          </a:p>
          <a:p>
            <a:pPr algn="ctr"/>
            <a:r>
              <a:rPr lang="nl-BE" sz="1400" dirty="0">
                <a:solidFill>
                  <a:srgbClr val="2F4D5D"/>
                </a:solidFill>
              </a:rPr>
              <a:t>e.g. </a:t>
            </a:r>
            <a:r>
              <a:rPr lang="nl-BE" sz="1400" dirty="0" err="1">
                <a:solidFill>
                  <a:srgbClr val="2F4D5D"/>
                </a:solidFill>
              </a:rPr>
              <a:t>presence</a:t>
            </a:r>
            <a:r>
              <a:rPr lang="nl-BE" sz="1400" dirty="0">
                <a:solidFill>
                  <a:srgbClr val="2F4D5D"/>
                </a:solidFill>
              </a:rPr>
              <a:t> of </a:t>
            </a:r>
            <a:r>
              <a:rPr lang="nl-BE" sz="1400" dirty="0" err="1">
                <a:solidFill>
                  <a:srgbClr val="2F4D5D"/>
                </a:solidFill>
              </a:rPr>
              <a:t>pathogens</a:t>
            </a:r>
            <a:r>
              <a:rPr lang="nl-BE" sz="1400" dirty="0">
                <a:solidFill>
                  <a:srgbClr val="2F4D5D"/>
                </a:solidFill>
              </a:rPr>
              <a:t> </a:t>
            </a:r>
            <a:r>
              <a:rPr lang="nl-BE" sz="1400" dirty="0" err="1">
                <a:solidFill>
                  <a:srgbClr val="2F4D5D"/>
                </a:solidFill>
              </a:rPr>
              <a:t>that</a:t>
            </a:r>
            <a:r>
              <a:rPr lang="nl-BE" sz="1400" dirty="0">
                <a:solidFill>
                  <a:srgbClr val="2F4D5D"/>
                </a:solidFill>
              </a:rPr>
              <a:t> </a:t>
            </a:r>
            <a:r>
              <a:rPr lang="nl-BE" sz="1400" dirty="0" err="1">
                <a:solidFill>
                  <a:srgbClr val="2F4D5D"/>
                </a:solidFill>
              </a:rPr>
              <a:t>can</a:t>
            </a:r>
            <a:r>
              <a:rPr lang="nl-BE" sz="1400" dirty="0">
                <a:solidFill>
                  <a:srgbClr val="2F4D5D"/>
                </a:solidFill>
              </a:rPr>
              <a:t> produce </a:t>
            </a:r>
            <a:r>
              <a:rPr lang="nl-BE" sz="1400" dirty="0" err="1">
                <a:solidFill>
                  <a:srgbClr val="2F4D5D"/>
                </a:solidFill>
              </a:rPr>
              <a:t>diseases</a:t>
            </a:r>
            <a:endParaRPr lang="nl-BE" dirty="0">
              <a:solidFill>
                <a:srgbClr val="2F4D5D"/>
              </a:solidFill>
            </a:endParaRPr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FC20B627-D357-43F5-928D-3646074BFE73}"/>
              </a:ext>
            </a:extLst>
          </p:cNvPr>
          <p:cNvSpPr txBox="1"/>
          <p:nvPr/>
        </p:nvSpPr>
        <p:spPr>
          <a:xfrm>
            <a:off x="0" y="5801064"/>
            <a:ext cx="12192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200" b="1" dirty="0"/>
              <a:t>Source</a:t>
            </a:r>
            <a:r>
              <a:rPr lang="nl-BE" sz="1200" dirty="0"/>
              <a:t>: </a:t>
            </a:r>
            <a:r>
              <a:rPr lang="nl-BE" sz="1200" dirty="0" err="1"/>
              <a:t>AZoNano</a:t>
            </a:r>
            <a:r>
              <a:rPr lang="nl-BE" sz="1200" dirty="0"/>
              <a:t>. (2006). </a:t>
            </a:r>
            <a:r>
              <a:rPr lang="en-US" sz="1200" dirty="0"/>
              <a:t>Nanofood Defined and The Use Of Nanotechnology In Packaging, Producing and Growing Foods Now and Into The Future, </a:t>
            </a:r>
            <a:r>
              <a:rPr lang="nl-BE" sz="1200" dirty="0">
                <a:hlinkClick r:id="rId3"/>
              </a:rPr>
              <a:t>https://www.azonano.com/article.aspx?ArticleID=1786</a:t>
            </a:r>
            <a:endParaRPr lang="nl-BE" sz="1200" dirty="0"/>
          </a:p>
          <a:p>
            <a:endParaRPr lang="nl-BE" dirty="0"/>
          </a:p>
        </p:txBody>
      </p:sp>
      <p:sp>
        <p:nvSpPr>
          <p:cNvPr id="15" name="Rechthoek 14">
            <a:extLst>
              <a:ext uri="{FF2B5EF4-FFF2-40B4-BE49-F238E27FC236}">
                <a16:creationId xmlns:a16="http://schemas.microsoft.com/office/drawing/2014/main" id="{6E156BC2-0139-4763-9240-F65D2180D426}"/>
              </a:ext>
            </a:extLst>
          </p:cNvPr>
          <p:cNvSpPr/>
          <p:nvPr/>
        </p:nvSpPr>
        <p:spPr>
          <a:xfrm>
            <a:off x="6447544" y="2044423"/>
            <a:ext cx="5169781" cy="3655041"/>
          </a:xfrm>
          <a:prstGeom prst="rect">
            <a:avLst/>
          </a:prstGeom>
          <a:solidFill>
            <a:srgbClr val="DCE7F0"/>
          </a:solidFill>
          <a:ln>
            <a:solidFill>
              <a:srgbClr val="DCE7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b="1" dirty="0" err="1">
                <a:solidFill>
                  <a:srgbClr val="2F4D5D"/>
                </a:solidFill>
              </a:rPr>
              <a:t>Future</a:t>
            </a:r>
            <a:r>
              <a:rPr lang="nl-BE" b="1" dirty="0">
                <a:solidFill>
                  <a:srgbClr val="2F4D5D"/>
                </a:solidFill>
              </a:rPr>
              <a:t> of </a:t>
            </a:r>
            <a:r>
              <a:rPr lang="nl-BE" b="1" dirty="0" err="1">
                <a:solidFill>
                  <a:srgbClr val="2F4D5D"/>
                </a:solidFill>
              </a:rPr>
              <a:t>packing</a:t>
            </a:r>
            <a:endParaRPr lang="nl-BE" b="1" dirty="0">
              <a:solidFill>
                <a:srgbClr val="2F4D5D"/>
              </a:solidFill>
            </a:endParaRPr>
          </a:p>
          <a:p>
            <a:pPr algn="ctr"/>
            <a:endParaRPr lang="nl-BE" dirty="0">
              <a:solidFill>
                <a:srgbClr val="2F4D5D"/>
              </a:solidFill>
            </a:endParaRPr>
          </a:p>
          <a:p>
            <a:pPr algn="ctr"/>
            <a:r>
              <a:rPr lang="nl-BE" dirty="0" err="1">
                <a:solidFill>
                  <a:srgbClr val="2F4D5D"/>
                </a:solidFill>
              </a:rPr>
              <a:t>reflecting</a:t>
            </a:r>
            <a:r>
              <a:rPr lang="nl-BE" dirty="0">
                <a:solidFill>
                  <a:srgbClr val="2F4D5D"/>
                </a:solidFill>
              </a:rPr>
              <a:t> heat </a:t>
            </a:r>
            <a:r>
              <a:rPr lang="nl-BE" dirty="0" err="1">
                <a:solidFill>
                  <a:srgbClr val="2F4D5D"/>
                </a:solidFill>
              </a:rPr>
              <a:t>ox</a:t>
            </a:r>
            <a:r>
              <a:rPr lang="nl-BE" dirty="0">
                <a:solidFill>
                  <a:srgbClr val="2F4D5D"/>
                </a:solidFill>
              </a:rPr>
              <a:t> ice cream </a:t>
            </a:r>
            <a:r>
              <a:rPr lang="nl-BE" dirty="0" err="1">
                <a:solidFill>
                  <a:srgbClr val="2F4D5D"/>
                </a:solidFill>
              </a:rPr>
              <a:t>boxes</a:t>
            </a:r>
            <a:endParaRPr lang="nl-BE" dirty="0">
              <a:solidFill>
                <a:srgbClr val="2F4D5D"/>
              </a:solidFill>
            </a:endParaRPr>
          </a:p>
          <a:p>
            <a:pPr algn="ctr"/>
            <a:r>
              <a:rPr lang="nl-BE" dirty="0" err="1">
                <a:solidFill>
                  <a:srgbClr val="2F4D5D"/>
                </a:solidFill>
              </a:rPr>
              <a:t>self</a:t>
            </a:r>
            <a:r>
              <a:rPr lang="nl-BE" dirty="0">
                <a:solidFill>
                  <a:srgbClr val="2F4D5D"/>
                </a:solidFill>
              </a:rPr>
              <a:t> </a:t>
            </a:r>
            <a:r>
              <a:rPr lang="nl-BE" dirty="0" err="1">
                <a:solidFill>
                  <a:srgbClr val="2F4D5D"/>
                </a:solidFill>
              </a:rPr>
              <a:t>healing</a:t>
            </a:r>
            <a:r>
              <a:rPr lang="nl-BE" dirty="0">
                <a:solidFill>
                  <a:srgbClr val="2F4D5D"/>
                </a:solidFill>
              </a:rPr>
              <a:t> </a:t>
            </a:r>
            <a:r>
              <a:rPr lang="nl-BE" dirty="0" err="1">
                <a:solidFill>
                  <a:srgbClr val="2F4D5D"/>
                </a:solidFill>
              </a:rPr>
              <a:t>packing</a:t>
            </a:r>
            <a:endParaRPr lang="nl-BE" dirty="0">
              <a:solidFill>
                <a:srgbClr val="2F4D5D"/>
              </a:solidFill>
            </a:endParaRPr>
          </a:p>
          <a:p>
            <a:pPr algn="ctr"/>
            <a:r>
              <a:rPr lang="nl-BE" dirty="0" err="1">
                <a:solidFill>
                  <a:srgbClr val="2F4D5D"/>
                </a:solidFill>
              </a:rPr>
              <a:t>milk</a:t>
            </a:r>
            <a:r>
              <a:rPr lang="nl-BE" dirty="0">
                <a:solidFill>
                  <a:srgbClr val="2F4D5D"/>
                </a:solidFill>
              </a:rPr>
              <a:t> </a:t>
            </a:r>
            <a:r>
              <a:rPr lang="nl-BE" dirty="0" err="1">
                <a:solidFill>
                  <a:srgbClr val="2F4D5D"/>
                </a:solidFill>
              </a:rPr>
              <a:t>carton</a:t>
            </a:r>
            <a:r>
              <a:rPr lang="nl-BE" dirty="0">
                <a:solidFill>
                  <a:srgbClr val="2F4D5D"/>
                </a:solidFill>
              </a:rPr>
              <a:t> </a:t>
            </a:r>
            <a:r>
              <a:rPr lang="nl-BE" dirty="0" err="1">
                <a:solidFill>
                  <a:srgbClr val="2F4D5D"/>
                </a:solidFill>
              </a:rPr>
              <a:t>that</a:t>
            </a:r>
            <a:r>
              <a:rPr lang="nl-BE" dirty="0">
                <a:solidFill>
                  <a:srgbClr val="2F4D5D"/>
                </a:solidFill>
              </a:rPr>
              <a:t> changes colour</a:t>
            </a:r>
          </a:p>
        </p:txBody>
      </p:sp>
    </p:spTree>
    <p:extLst>
      <p:ext uri="{BB962C8B-B14F-4D97-AF65-F5344CB8AC3E}">
        <p14:creationId xmlns:p14="http://schemas.microsoft.com/office/powerpoint/2010/main" val="1759063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" grpId="0" animBg="1"/>
      <p:bldP spid="3" grpId="0" animBg="1"/>
      <p:bldP spid="15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dianummer 23">
            <a:extLst>
              <a:ext uri="{FF2B5EF4-FFF2-40B4-BE49-F238E27FC236}">
                <a16:creationId xmlns:a16="http://schemas.microsoft.com/office/drawing/2014/main" id="{E7BA9955-551E-4B72-9196-84FDFE874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4000" y="-126730"/>
            <a:ext cx="648000" cy="648000"/>
          </a:xfrm>
        </p:spPr>
        <p:txBody>
          <a:bodyPr/>
          <a:lstStyle/>
          <a:p>
            <a:fld id="{CF179DAE-D0A6-40C3-B8BC-6A97C268D03A}" type="slidenum">
              <a:rPr lang="nl-NL" sz="1200" smtClean="0">
                <a:solidFill>
                  <a:srgbClr val="1D8DB0"/>
                </a:solidFill>
              </a:rPr>
              <a:pPr/>
              <a:t>47</a:t>
            </a:fld>
            <a:r>
              <a:rPr lang="nl-NL" sz="1200" dirty="0">
                <a:solidFill>
                  <a:srgbClr val="1D8DB0"/>
                </a:solidFill>
              </a:rPr>
              <a:t>/51</a:t>
            </a:r>
          </a:p>
        </p:txBody>
      </p:sp>
      <p:sp>
        <p:nvSpPr>
          <p:cNvPr id="9" name="Titel 4">
            <a:extLst>
              <a:ext uri="{FF2B5EF4-FFF2-40B4-BE49-F238E27FC236}">
                <a16:creationId xmlns:a16="http://schemas.microsoft.com/office/drawing/2014/main" id="{32C054A8-9043-41C9-BA29-6C11E3B87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263" y="336550"/>
            <a:ext cx="11041062" cy="1152525"/>
          </a:xfrm>
        </p:spPr>
        <p:txBody>
          <a:bodyPr/>
          <a:lstStyle/>
          <a:p>
            <a:r>
              <a:rPr lang="nl-BE" dirty="0"/>
              <a:t>Nanofood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F9AF6A87-507F-4E2E-8A2A-840080D13776}"/>
              </a:ext>
            </a:extLst>
          </p:cNvPr>
          <p:cNvSpPr txBox="1"/>
          <p:nvPr/>
        </p:nvSpPr>
        <p:spPr>
          <a:xfrm>
            <a:off x="159798" y="58771"/>
            <a:ext cx="58326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200" dirty="0">
                <a:solidFill>
                  <a:srgbClr val="1D8DB0"/>
                </a:solidFill>
              </a:rPr>
              <a:t>J. </a:t>
            </a:r>
            <a:r>
              <a:rPr lang="nl-BE" sz="1200" dirty="0" err="1">
                <a:solidFill>
                  <a:srgbClr val="1D8DB0"/>
                </a:solidFill>
              </a:rPr>
              <a:t>Neirynck</a:t>
            </a:r>
            <a:r>
              <a:rPr lang="nl-BE" sz="1200" dirty="0">
                <a:solidFill>
                  <a:srgbClr val="1D8DB0"/>
                </a:solidFill>
              </a:rPr>
              <a:t>, F. Van </a:t>
            </a:r>
            <a:r>
              <a:rPr lang="nl-BE" sz="1200" dirty="0" err="1">
                <a:solidFill>
                  <a:srgbClr val="1D8DB0"/>
                </a:solidFill>
              </a:rPr>
              <a:t>Eecke</a:t>
            </a:r>
            <a:r>
              <a:rPr lang="nl-BE" sz="1200" dirty="0">
                <a:solidFill>
                  <a:srgbClr val="1D8DB0"/>
                </a:solidFill>
              </a:rPr>
              <a:t> &amp; R. Vrielynck</a:t>
            </a:r>
          </a:p>
        </p:txBody>
      </p:sp>
      <p:sp>
        <p:nvSpPr>
          <p:cNvPr id="11" name="Tekstvak 10">
            <a:extLst>
              <a:ext uri="{FF2B5EF4-FFF2-40B4-BE49-F238E27FC236}">
                <a16:creationId xmlns:a16="http://schemas.microsoft.com/office/drawing/2014/main" id="{02C83A39-3DA1-4516-B834-3C3D5F8552F0}"/>
              </a:ext>
            </a:extLst>
          </p:cNvPr>
          <p:cNvSpPr txBox="1"/>
          <p:nvPr/>
        </p:nvSpPr>
        <p:spPr>
          <a:xfrm>
            <a:off x="576000" y="6356412"/>
            <a:ext cx="10351364" cy="3154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450" dirty="0" err="1">
                <a:solidFill>
                  <a:schemeClr val="bg1"/>
                </a:solidFill>
              </a:rPr>
              <a:t>Introduction</a:t>
            </a:r>
            <a:r>
              <a:rPr lang="nl-BE" sz="1450" dirty="0">
                <a:solidFill>
                  <a:schemeClr val="bg1"/>
                </a:solidFill>
              </a:rPr>
              <a:t>	</a:t>
            </a:r>
            <a:r>
              <a:rPr lang="nl-BE" sz="1450" b="1" dirty="0">
                <a:solidFill>
                  <a:schemeClr val="bg1"/>
                </a:solidFill>
              </a:rPr>
              <a:t>	Framework</a:t>
            </a:r>
            <a:r>
              <a:rPr lang="nl-BE" sz="1450" dirty="0">
                <a:solidFill>
                  <a:schemeClr val="bg1"/>
                </a:solidFill>
              </a:rPr>
              <a:t>		</a:t>
            </a:r>
            <a:r>
              <a:rPr lang="nl-BE" sz="1450" dirty="0" err="1">
                <a:solidFill>
                  <a:schemeClr val="bg1"/>
                </a:solidFill>
              </a:rPr>
              <a:t>Techniques</a:t>
            </a:r>
            <a:r>
              <a:rPr lang="nl-BE" sz="1450" dirty="0">
                <a:solidFill>
                  <a:schemeClr val="bg1"/>
                </a:solidFill>
              </a:rPr>
              <a:t> &amp; </a:t>
            </a:r>
            <a:r>
              <a:rPr lang="nl-BE" sz="1450" dirty="0" err="1">
                <a:solidFill>
                  <a:schemeClr val="bg1"/>
                </a:solidFill>
              </a:rPr>
              <a:t>Results</a:t>
            </a:r>
            <a:r>
              <a:rPr lang="nl-BE" sz="1450" dirty="0">
                <a:solidFill>
                  <a:schemeClr val="bg1"/>
                </a:solidFill>
              </a:rPr>
              <a:t>			Summary</a:t>
            </a:r>
          </a:p>
        </p:txBody>
      </p:sp>
      <p:sp>
        <p:nvSpPr>
          <p:cNvPr id="2" name="Rechthoek 1">
            <a:extLst>
              <a:ext uri="{FF2B5EF4-FFF2-40B4-BE49-F238E27FC236}">
                <a16:creationId xmlns:a16="http://schemas.microsoft.com/office/drawing/2014/main" id="{2880D00B-FBB4-4410-8B15-775F42E006A8}"/>
              </a:ext>
            </a:extLst>
          </p:cNvPr>
          <p:cNvSpPr/>
          <p:nvPr/>
        </p:nvSpPr>
        <p:spPr>
          <a:xfrm>
            <a:off x="576263" y="1362486"/>
            <a:ext cx="5169781" cy="50018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b="1" dirty="0"/>
              <a:t>FOOD PROCESSING</a:t>
            </a:r>
          </a:p>
        </p:txBody>
      </p:sp>
      <p:sp>
        <p:nvSpPr>
          <p:cNvPr id="3" name="Rechthoek 2">
            <a:extLst>
              <a:ext uri="{FF2B5EF4-FFF2-40B4-BE49-F238E27FC236}">
                <a16:creationId xmlns:a16="http://schemas.microsoft.com/office/drawing/2014/main" id="{FCF2EDAF-CA9D-4BCA-8C21-F7575BFD9118}"/>
              </a:ext>
            </a:extLst>
          </p:cNvPr>
          <p:cNvSpPr/>
          <p:nvPr/>
        </p:nvSpPr>
        <p:spPr>
          <a:xfrm>
            <a:off x="576000" y="2044423"/>
            <a:ext cx="5169781" cy="3655041"/>
          </a:xfrm>
          <a:prstGeom prst="rect">
            <a:avLst/>
          </a:prstGeom>
          <a:solidFill>
            <a:srgbClr val="DCE7F0"/>
          </a:solidFill>
          <a:ln>
            <a:solidFill>
              <a:srgbClr val="DCE7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b="1" dirty="0" err="1">
                <a:solidFill>
                  <a:srgbClr val="2F4D5D"/>
                </a:solidFill>
              </a:rPr>
              <a:t>Nanoparticles</a:t>
            </a:r>
            <a:r>
              <a:rPr lang="nl-BE" b="1" dirty="0">
                <a:solidFill>
                  <a:srgbClr val="2F4D5D"/>
                </a:solidFill>
              </a:rPr>
              <a:t> &amp; </a:t>
            </a:r>
            <a:r>
              <a:rPr lang="nl-BE" b="1" dirty="0" err="1">
                <a:solidFill>
                  <a:srgbClr val="2F4D5D"/>
                </a:solidFill>
              </a:rPr>
              <a:t>nanocapsules</a:t>
            </a:r>
            <a:endParaRPr lang="nl-BE" b="1" dirty="0">
              <a:solidFill>
                <a:srgbClr val="2F4D5D"/>
              </a:solidFill>
            </a:endParaRPr>
          </a:p>
          <a:p>
            <a:pPr algn="ctr"/>
            <a:r>
              <a:rPr lang="nl-BE" dirty="0">
                <a:solidFill>
                  <a:srgbClr val="2F4D5D"/>
                </a:solidFill>
              </a:rPr>
              <a:t>change taste, alter </a:t>
            </a:r>
            <a:r>
              <a:rPr lang="nl-BE" dirty="0" err="1">
                <a:solidFill>
                  <a:srgbClr val="2F4D5D"/>
                </a:solidFill>
              </a:rPr>
              <a:t>properties</a:t>
            </a:r>
            <a:endParaRPr lang="nl-BE" dirty="0">
              <a:solidFill>
                <a:srgbClr val="2F4D5D"/>
              </a:solidFill>
            </a:endParaRPr>
          </a:p>
          <a:p>
            <a:pPr algn="ctr"/>
            <a:endParaRPr lang="nl-BE" dirty="0">
              <a:solidFill>
                <a:srgbClr val="2F4D5D"/>
              </a:solidFill>
            </a:endParaRPr>
          </a:p>
          <a:p>
            <a:pPr algn="ctr"/>
            <a:r>
              <a:rPr lang="nl-BE" sz="1400" dirty="0">
                <a:solidFill>
                  <a:srgbClr val="2F4D5D"/>
                </a:solidFill>
              </a:rPr>
              <a:t>e.g. </a:t>
            </a:r>
            <a:r>
              <a:rPr lang="nl-BE" sz="1400" dirty="0" err="1">
                <a:solidFill>
                  <a:srgbClr val="2F4D5D"/>
                </a:solidFill>
              </a:rPr>
              <a:t>tuna</a:t>
            </a:r>
            <a:r>
              <a:rPr lang="nl-BE" sz="1400" dirty="0">
                <a:solidFill>
                  <a:srgbClr val="2F4D5D"/>
                </a:solidFill>
              </a:rPr>
              <a:t> </a:t>
            </a:r>
            <a:r>
              <a:rPr lang="nl-BE" sz="1400" dirty="0" err="1">
                <a:solidFill>
                  <a:srgbClr val="2F4D5D"/>
                </a:solidFill>
              </a:rPr>
              <a:t>oil</a:t>
            </a:r>
            <a:r>
              <a:rPr lang="nl-BE" sz="1400" dirty="0">
                <a:solidFill>
                  <a:srgbClr val="2F4D5D"/>
                </a:solidFill>
              </a:rPr>
              <a:t> (omega 3) in </a:t>
            </a:r>
            <a:r>
              <a:rPr lang="nl-BE" sz="1400" dirty="0" err="1">
                <a:solidFill>
                  <a:srgbClr val="2F4D5D"/>
                </a:solidFill>
              </a:rPr>
              <a:t>bread</a:t>
            </a:r>
            <a:endParaRPr lang="nl-BE" sz="1400" dirty="0">
              <a:solidFill>
                <a:srgbClr val="2F4D5D"/>
              </a:solidFill>
            </a:endParaRPr>
          </a:p>
          <a:p>
            <a:pPr algn="ctr"/>
            <a:r>
              <a:rPr lang="nl-BE" sz="1400" dirty="0" err="1">
                <a:solidFill>
                  <a:srgbClr val="2F4D5D"/>
                </a:solidFill>
              </a:rPr>
              <a:t>avoid</a:t>
            </a:r>
            <a:r>
              <a:rPr lang="nl-BE" sz="1400" dirty="0">
                <a:solidFill>
                  <a:srgbClr val="2F4D5D"/>
                </a:solidFill>
              </a:rPr>
              <a:t> </a:t>
            </a:r>
            <a:r>
              <a:rPr lang="nl-BE" sz="1400" dirty="0" err="1">
                <a:solidFill>
                  <a:srgbClr val="2F4D5D"/>
                </a:solidFill>
              </a:rPr>
              <a:t>unpleasant</a:t>
            </a:r>
            <a:r>
              <a:rPr lang="nl-BE" sz="1400" dirty="0">
                <a:solidFill>
                  <a:srgbClr val="2F4D5D"/>
                </a:solidFill>
              </a:rPr>
              <a:t> taste</a:t>
            </a:r>
          </a:p>
        </p:txBody>
      </p:sp>
      <p:sp>
        <p:nvSpPr>
          <p:cNvPr id="12" name="Rechthoek 11">
            <a:extLst>
              <a:ext uri="{FF2B5EF4-FFF2-40B4-BE49-F238E27FC236}">
                <a16:creationId xmlns:a16="http://schemas.microsoft.com/office/drawing/2014/main" id="{CF13591E-3EB0-4448-A482-6854943AC782}"/>
              </a:ext>
            </a:extLst>
          </p:cNvPr>
          <p:cNvSpPr/>
          <p:nvPr/>
        </p:nvSpPr>
        <p:spPr>
          <a:xfrm>
            <a:off x="6096000" y="1362486"/>
            <a:ext cx="5169781" cy="50018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b="1" dirty="0"/>
              <a:t>FARMING</a:t>
            </a:r>
          </a:p>
        </p:txBody>
      </p:sp>
      <p:sp>
        <p:nvSpPr>
          <p:cNvPr id="13" name="Rechthoek 12">
            <a:extLst>
              <a:ext uri="{FF2B5EF4-FFF2-40B4-BE49-F238E27FC236}">
                <a16:creationId xmlns:a16="http://schemas.microsoft.com/office/drawing/2014/main" id="{64511A8C-85DE-44F5-930F-AFC5E6790856}"/>
              </a:ext>
            </a:extLst>
          </p:cNvPr>
          <p:cNvSpPr/>
          <p:nvPr/>
        </p:nvSpPr>
        <p:spPr>
          <a:xfrm>
            <a:off x="6095997" y="2044423"/>
            <a:ext cx="5169781" cy="1737355"/>
          </a:xfrm>
          <a:prstGeom prst="rect">
            <a:avLst/>
          </a:prstGeom>
          <a:solidFill>
            <a:srgbClr val="DCE7F0"/>
          </a:solidFill>
          <a:ln>
            <a:solidFill>
              <a:srgbClr val="DCE7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b="1" dirty="0">
              <a:solidFill>
                <a:srgbClr val="2F4D5D"/>
              </a:solidFill>
            </a:endParaRPr>
          </a:p>
          <a:p>
            <a:pPr algn="ctr"/>
            <a:r>
              <a:rPr lang="nl-BE" b="1" dirty="0">
                <a:solidFill>
                  <a:srgbClr val="2F4D5D"/>
                </a:solidFill>
              </a:rPr>
              <a:t>Nanosensors</a:t>
            </a:r>
          </a:p>
          <a:p>
            <a:pPr algn="ctr"/>
            <a:r>
              <a:rPr lang="nl-BE" dirty="0" err="1">
                <a:solidFill>
                  <a:srgbClr val="2F4D5D"/>
                </a:solidFill>
              </a:rPr>
              <a:t>nutrient</a:t>
            </a:r>
            <a:r>
              <a:rPr lang="nl-BE" dirty="0">
                <a:solidFill>
                  <a:srgbClr val="2F4D5D"/>
                </a:solidFill>
              </a:rPr>
              <a:t> levels, water </a:t>
            </a:r>
            <a:r>
              <a:rPr lang="nl-BE" dirty="0" err="1">
                <a:solidFill>
                  <a:srgbClr val="2F4D5D"/>
                </a:solidFill>
              </a:rPr>
              <a:t>concentration</a:t>
            </a:r>
            <a:r>
              <a:rPr lang="nl-BE" dirty="0">
                <a:solidFill>
                  <a:srgbClr val="2F4D5D"/>
                </a:solidFill>
              </a:rPr>
              <a:t>, </a:t>
            </a:r>
            <a:r>
              <a:rPr lang="nl-BE" dirty="0" err="1">
                <a:solidFill>
                  <a:srgbClr val="2F4D5D"/>
                </a:solidFill>
              </a:rPr>
              <a:t>pests</a:t>
            </a:r>
            <a:r>
              <a:rPr lang="nl-BE" dirty="0">
                <a:solidFill>
                  <a:srgbClr val="2F4D5D"/>
                </a:solidFill>
              </a:rPr>
              <a:t>,…</a:t>
            </a:r>
          </a:p>
          <a:p>
            <a:pPr algn="ctr"/>
            <a:endParaRPr lang="nl-BE" dirty="0">
              <a:solidFill>
                <a:srgbClr val="2F4D5D"/>
              </a:solidFill>
            </a:endParaRPr>
          </a:p>
        </p:txBody>
      </p:sp>
      <p:sp>
        <p:nvSpPr>
          <p:cNvPr id="14" name="Rechthoek 13">
            <a:extLst>
              <a:ext uri="{FF2B5EF4-FFF2-40B4-BE49-F238E27FC236}">
                <a16:creationId xmlns:a16="http://schemas.microsoft.com/office/drawing/2014/main" id="{5CA5A585-2A17-490C-9BE7-6F44FC953E43}"/>
              </a:ext>
            </a:extLst>
          </p:cNvPr>
          <p:cNvSpPr/>
          <p:nvPr/>
        </p:nvSpPr>
        <p:spPr>
          <a:xfrm>
            <a:off x="6095998" y="3881953"/>
            <a:ext cx="5169781" cy="1817511"/>
          </a:xfrm>
          <a:prstGeom prst="rect">
            <a:avLst/>
          </a:prstGeom>
          <a:solidFill>
            <a:srgbClr val="DCE7F0"/>
          </a:solidFill>
          <a:ln>
            <a:solidFill>
              <a:srgbClr val="DCE7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b="1" dirty="0">
              <a:solidFill>
                <a:srgbClr val="2F4D5D"/>
              </a:solidFill>
            </a:endParaRPr>
          </a:p>
          <a:p>
            <a:pPr algn="ctr"/>
            <a:r>
              <a:rPr lang="nl-BE" b="1" dirty="0">
                <a:solidFill>
                  <a:srgbClr val="2F4D5D"/>
                </a:solidFill>
              </a:rPr>
              <a:t>Nanochips</a:t>
            </a:r>
            <a:endParaRPr lang="nl-BE" dirty="0">
              <a:solidFill>
                <a:srgbClr val="2F4D5D"/>
              </a:solidFill>
            </a:endParaRPr>
          </a:p>
          <a:p>
            <a:pPr algn="ctr"/>
            <a:r>
              <a:rPr lang="nl-BE" dirty="0">
                <a:solidFill>
                  <a:srgbClr val="2F4D5D"/>
                </a:solidFill>
              </a:rPr>
              <a:t>tracking, information </a:t>
            </a:r>
            <a:r>
              <a:rPr lang="nl-BE" dirty="0" err="1">
                <a:solidFill>
                  <a:srgbClr val="2F4D5D"/>
                </a:solidFill>
              </a:rPr>
              <a:t>about</a:t>
            </a:r>
            <a:r>
              <a:rPr lang="nl-BE" dirty="0">
                <a:solidFill>
                  <a:srgbClr val="2F4D5D"/>
                </a:solidFill>
              </a:rPr>
              <a:t> vaccines</a:t>
            </a:r>
          </a:p>
          <a:p>
            <a:pPr algn="ctr"/>
            <a:endParaRPr lang="nl-BE" dirty="0">
              <a:solidFill>
                <a:srgbClr val="2F4D5D"/>
              </a:solidFill>
            </a:endParaRPr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1C9B0858-AB64-45A1-AD81-60CB549090BD}"/>
              </a:ext>
            </a:extLst>
          </p:cNvPr>
          <p:cNvSpPr/>
          <p:nvPr/>
        </p:nvSpPr>
        <p:spPr>
          <a:xfrm>
            <a:off x="6208889" y="2167467"/>
            <a:ext cx="4967111" cy="347544"/>
          </a:xfrm>
          <a:prstGeom prst="rect">
            <a:avLst/>
          </a:prstGeom>
          <a:ln>
            <a:solidFill>
              <a:srgbClr val="1D8D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b="1" dirty="0"/>
              <a:t>AGRICULTURE</a:t>
            </a:r>
          </a:p>
        </p:txBody>
      </p:sp>
      <p:sp>
        <p:nvSpPr>
          <p:cNvPr id="15" name="Rechthoek 14">
            <a:extLst>
              <a:ext uri="{FF2B5EF4-FFF2-40B4-BE49-F238E27FC236}">
                <a16:creationId xmlns:a16="http://schemas.microsoft.com/office/drawing/2014/main" id="{F5DB1A31-E799-4C7B-A07E-C77DCF780EDF}"/>
              </a:ext>
            </a:extLst>
          </p:cNvPr>
          <p:cNvSpPr/>
          <p:nvPr/>
        </p:nvSpPr>
        <p:spPr>
          <a:xfrm>
            <a:off x="6197331" y="4014259"/>
            <a:ext cx="4967111" cy="347544"/>
          </a:xfrm>
          <a:prstGeom prst="rect">
            <a:avLst/>
          </a:prstGeom>
          <a:ln>
            <a:solidFill>
              <a:srgbClr val="1D8D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b="1" dirty="0"/>
              <a:t>ANIMALS</a:t>
            </a:r>
          </a:p>
        </p:txBody>
      </p:sp>
      <p:sp>
        <p:nvSpPr>
          <p:cNvPr id="16" name="Tekstvak 15">
            <a:extLst>
              <a:ext uri="{FF2B5EF4-FFF2-40B4-BE49-F238E27FC236}">
                <a16:creationId xmlns:a16="http://schemas.microsoft.com/office/drawing/2014/main" id="{A7C5535F-F7A0-4502-84BC-21EDACCD625B}"/>
              </a:ext>
            </a:extLst>
          </p:cNvPr>
          <p:cNvSpPr txBox="1"/>
          <p:nvPr/>
        </p:nvSpPr>
        <p:spPr>
          <a:xfrm>
            <a:off x="0" y="5801064"/>
            <a:ext cx="12192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200" b="1" dirty="0"/>
              <a:t>Source</a:t>
            </a:r>
            <a:r>
              <a:rPr lang="nl-BE" sz="1200" dirty="0"/>
              <a:t>: </a:t>
            </a:r>
            <a:r>
              <a:rPr lang="nl-BE" sz="1200" dirty="0" err="1"/>
              <a:t>AZoNano</a:t>
            </a:r>
            <a:r>
              <a:rPr lang="nl-BE" sz="1200" dirty="0"/>
              <a:t>. (2006). </a:t>
            </a:r>
            <a:r>
              <a:rPr lang="en-US" sz="1200" dirty="0"/>
              <a:t>Nanofood Defined and The Use Of Nanotechnology In Packaging, Producing and Growing Foods Now and Into The Future, </a:t>
            </a:r>
            <a:r>
              <a:rPr lang="nl-BE" sz="1200" dirty="0">
                <a:hlinkClick r:id="rId3"/>
              </a:rPr>
              <a:t>https://www.azonano.com/article.aspx?ArticleID=1786</a:t>
            </a:r>
            <a:endParaRPr lang="nl-BE" sz="1200" dirty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86193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12" grpId="0" animBg="1"/>
      <p:bldP spid="13" grpId="0" animBg="1"/>
      <p:bldP spid="14" grpId="0" animBg="1"/>
      <p:bldP spid="5" grpId="0" animBg="1"/>
      <p:bldP spid="15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D63153C1-6CC0-48A1-8AE3-C32D7E976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3" y="410596"/>
            <a:ext cx="8333999" cy="757800"/>
          </a:xfrm>
        </p:spPr>
        <p:txBody>
          <a:bodyPr/>
          <a:lstStyle/>
          <a:p>
            <a:r>
              <a:rPr lang="nl-BE" dirty="0" err="1"/>
              <a:t>Outline</a:t>
            </a:r>
            <a:endParaRPr lang="nl-BE" dirty="0"/>
          </a:p>
        </p:txBody>
      </p:sp>
      <p:sp>
        <p:nvSpPr>
          <p:cNvPr id="6" name="Tijdelijke aanduiding voor tekst 5">
            <a:extLst>
              <a:ext uri="{FF2B5EF4-FFF2-40B4-BE49-F238E27FC236}">
                <a16:creationId xmlns:a16="http://schemas.microsoft.com/office/drawing/2014/main" id="{79DB00FA-ACEC-471C-A04F-F78D53111C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002" y="1922165"/>
            <a:ext cx="8333999" cy="4971147"/>
          </a:xfrm>
        </p:spPr>
        <p:txBody>
          <a:bodyPr>
            <a:normAutofit/>
          </a:bodyPr>
          <a:lstStyle/>
          <a:p>
            <a:r>
              <a:rPr lang="nl-BE" sz="2000" dirty="0" err="1"/>
              <a:t>Introduction</a:t>
            </a:r>
            <a:r>
              <a:rPr lang="nl-BE" sz="2000" dirty="0"/>
              <a:t>: </a:t>
            </a:r>
            <a:r>
              <a:rPr lang="nl-BE" sz="2000" dirty="0" err="1"/>
              <a:t>What</a:t>
            </a:r>
            <a:r>
              <a:rPr lang="nl-BE" sz="2000" dirty="0"/>
              <a:t> is </a:t>
            </a:r>
            <a:r>
              <a:rPr lang="nl-BE" sz="2000" dirty="0" err="1"/>
              <a:t>toxicity</a:t>
            </a:r>
            <a:r>
              <a:rPr lang="nl-BE" sz="2000" dirty="0"/>
              <a:t>?</a:t>
            </a:r>
          </a:p>
          <a:p>
            <a:endParaRPr lang="nl-BE" sz="2000" dirty="0"/>
          </a:p>
          <a:p>
            <a:r>
              <a:rPr lang="nl-BE" sz="2000" dirty="0"/>
              <a:t>Parameters </a:t>
            </a:r>
            <a:r>
              <a:rPr lang="nl-BE" sz="2000" dirty="0" err="1"/>
              <a:t>influencing</a:t>
            </a:r>
            <a:r>
              <a:rPr lang="nl-BE" sz="2000" dirty="0"/>
              <a:t> </a:t>
            </a:r>
            <a:r>
              <a:rPr lang="nl-BE" sz="2000" dirty="0" err="1"/>
              <a:t>toxicity</a:t>
            </a:r>
            <a:endParaRPr lang="nl-BE" sz="2000" dirty="0"/>
          </a:p>
          <a:p>
            <a:endParaRPr lang="nl-BE" sz="2000" dirty="0"/>
          </a:p>
          <a:p>
            <a:r>
              <a:rPr lang="nl-BE" sz="2000" dirty="0"/>
              <a:t>Exposure of </a:t>
            </a:r>
            <a:r>
              <a:rPr lang="nl-BE" sz="2000" dirty="0" err="1"/>
              <a:t>nanoparticles</a:t>
            </a:r>
            <a:endParaRPr lang="nl-BE" sz="2000" dirty="0"/>
          </a:p>
          <a:p>
            <a:endParaRPr lang="nl-BE" sz="2000" b="1" dirty="0"/>
          </a:p>
          <a:p>
            <a:r>
              <a:rPr lang="nl-BE" sz="2000" dirty="0" err="1"/>
              <a:t>Testing</a:t>
            </a:r>
            <a:r>
              <a:rPr lang="nl-BE" sz="2000" dirty="0"/>
              <a:t> </a:t>
            </a:r>
            <a:r>
              <a:rPr lang="nl-BE" sz="2000" dirty="0" err="1"/>
              <a:t>nanotoxicity</a:t>
            </a:r>
            <a:endParaRPr lang="nl-BE" sz="2000" dirty="0"/>
          </a:p>
          <a:p>
            <a:endParaRPr lang="nl-BE" sz="2000" dirty="0"/>
          </a:p>
          <a:p>
            <a:r>
              <a:rPr lang="nl-BE" sz="2000" dirty="0" err="1"/>
              <a:t>Areas</a:t>
            </a:r>
            <a:r>
              <a:rPr lang="nl-BE" sz="2000" dirty="0"/>
              <a:t> </a:t>
            </a:r>
            <a:r>
              <a:rPr lang="nl-BE" sz="2000" dirty="0" err="1"/>
              <a:t>studied</a:t>
            </a:r>
            <a:r>
              <a:rPr lang="nl-BE" sz="2000" dirty="0"/>
              <a:t> </a:t>
            </a:r>
            <a:r>
              <a:rPr lang="nl-BE" sz="2000" dirty="0" err="1"/>
              <a:t>for</a:t>
            </a:r>
            <a:r>
              <a:rPr lang="nl-BE" sz="2000" dirty="0"/>
              <a:t> </a:t>
            </a:r>
            <a:r>
              <a:rPr lang="nl-BE" sz="2000" dirty="0" err="1"/>
              <a:t>nanotoxicity</a:t>
            </a:r>
            <a:endParaRPr lang="nl-BE" sz="2000" dirty="0"/>
          </a:p>
          <a:p>
            <a:endParaRPr lang="nl-BE" sz="2000" dirty="0"/>
          </a:p>
          <a:p>
            <a:endParaRPr lang="nl-BE" sz="2000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</p:txBody>
      </p:sp>
      <p:sp>
        <p:nvSpPr>
          <p:cNvPr id="24" name="Tijdelijke aanduiding voor dianummer 23">
            <a:extLst>
              <a:ext uri="{FF2B5EF4-FFF2-40B4-BE49-F238E27FC236}">
                <a16:creationId xmlns:a16="http://schemas.microsoft.com/office/drawing/2014/main" id="{03BF1E8A-EE8F-482B-8B9B-1F699BC78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4000" y="-126730"/>
            <a:ext cx="648000" cy="648000"/>
          </a:xfrm>
        </p:spPr>
        <p:txBody>
          <a:bodyPr/>
          <a:lstStyle/>
          <a:p>
            <a:fld id="{CF179DAE-D0A6-40C3-B8BC-6A97C268D03A}" type="slidenum">
              <a:rPr lang="nl-NL" sz="1200" smtClean="0">
                <a:solidFill>
                  <a:srgbClr val="1D8DB0"/>
                </a:solidFill>
              </a:rPr>
              <a:pPr/>
              <a:t>48</a:t>
            </a:fld>
            <a:r>
              <a:rPr lang="nl-NL" sz="1200" dirty="0">
                <a:solidFill>
                  <a:srgbClr val="1D8DB0"/>
                </a:solidFill>
              </a:rPr>
              <a:t>/51</a:t>
            </a:r>
          </a:p>
        </p:txBody>
      </p:sp>
      <p:sp>
        <p:nvSpPr>
          <p:cNvPr id="28" name="Tekstvak 27">
            <a:extLst>
              <a:ext uri="{FF2B5EF4-FFF2-40B4-BE49-F238E27FC236}">
                <a16:creationId xmlns:a16="http://schemas.microsoft.com/office/drawing/2014/main" id="{737CD768-E77B-41B3-B812-6842D629316A}"/>
              </a:ext>
            </a:extLst>
          </p:cNvPr>
          <p:cNvSpPr txBox="1"/>
          <p:nvPr/>
        </p:nvSpPr>
        <p:spPr>
          <a:xfrm>
            <a:off x="159798" y="58771"/>
            <a:ext cx="58326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200" dirty="0">
                <a:solidFill>
                  <a:srgbClr val="1D8DB0"/>
                </a:solidFill>
              </a:rPr>
              <a:t>J. </a:t>
            </a:r>
            <a:r>
              <a:rPr lang="nl-BE" sz="1200" dirty="0" err="1">
                <a:solidFill>
                  <a:srgbClr val="1D8DB0"/>
                </a:solidFill>
              </a:rPr>
              <a:t>Neirynck</a:t>
            </a:r>
            <a:r>
              <a:rPr lang="nl-BE" sz="1200" dirty="0">
                <a:solidFill>
                  <a:srgbClr val="1D8DB0"/>
                </a:solidFill>
              </a:rPr>
              <a:t>, F. Van </a:t>
            </a:r>
            <a:r>
              <a:rPr lang="nl-BE" sz="1200" dirty="0" err="1">
                <a:solidFill>
                  <a:srgbClr val="1D8DB0"/>
                </a:solidFill>
              </a:rPr>
              <a:t>Eecke</a:t>
            </a:r>
            <a:r>
              <a:rPr lang="nl-BE" sz="1200" dirty="0">
                <a:solidFill>
                  <a:srgbClr val="1D8DB0"/>
                </a:solidFill>
              </a:rPr>
              <a:t> &amp; R. Vrielynck</a:t>
            </a:r>
          </a:p>
        </p:txBody>
      </p:sp>
      <p:sp>
        <p:nvSpPr>
          <p:cNvPr id="7" name="Tijdelijke aanduiding voor tekst 5">
            <a:extLst>
              <a:ext uri="{FF2B5EF4-FFF2-40B4-BE49-F238E27FC236}">
                <a16:creationId xmlns:a16="http://schemas.microsoft.com/office/drawing/2014/main" id="{34B236D0-1ACE-49C8-AD6E-55497D8F3C35}"/>
              </a:ext>
            </a:extLst>
          </p:cNvPr>
          <p:cNvSpPr txBox="1">
            <a:spLocks/>
          </p:cNvSpPr>
          <p:nvPr/>
        </p:nvSpPr>
        <p:spPr>
          <a:xfrm>
            <a:off x="6669765" y="1922165"/>
            <a:ext cx="8333999" cy="497114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/>
              <a:buNone/>
              <a:defRPr sz="2400" kern="1200" baseline="0">
                <a:solidFill>
                  <a:srgbClr val="005E77"/>
                </a:solidFill>
                <a:latin typeface="Arial" charset="0"/>
                <a:ea typeface="+mn-ea"/>
                <a:cs typeface="+mn-cs"/>
              </a:defRPr>
            </a:lvl1pPr>
            <a:lvl2pPr marL="457189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Arial" charset="0"/>
                <a:ea typeface="+mn-ea"/>
                <a:cs typeface="+mn-cs"/>
              </a:defRPr>
            </a:lvl2pPr>
            <a:lvl3pPr marL="914377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None/>
              <a:defRPr sz="1800" kern="1200" baseline="0">
                <a:solidFill>
                  <a:schemeClr val="tx1">
                    <a:tint val="75000"/>
                  </a:schemeClr>
                </a:solidFill>
                <a:latin typeface="Arial" charset="0"/>
                <a:ea typeface="+mn-ea"/>
                <a:cs typeface="+mn-cs"/>
              </a:defRPr>
            </a:lvl3pPr>
            <a:lvl4pPr marL="1371566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Arial" charset="0"/>
                <a:ea typeface="+mn-ea"/>
                <a:cs typeface="+mn-cs"/>
              </a:defRPr>
            </a:lvl4pPr>
            <a:lvl5pPr marL="1828754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Arial" charset="0"/>
                <a:ea typeface="+mn-ea"/>
                <a:cs typeface="+mn-cs"/>
              </a:defRPr>
            </a:lvl5pPr>
            <a:lvl6pPr marL="2285943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131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32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509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BE" sz="2000" dirty="0"/>
              <a:t>Application: </a:t>
            </a:r>
            <a:r>
              <a:rPr lang="nl-BE" sz="2000" dirty="0" err="1"/>
              <a:t>Genotoxicity</a:t>
            </a:r>
            <a:endParaRPr lang="nl-BE" sz="2000" dirty="0"/>
          </a:p>
          <a:p>
            <a:endParaRPr lang="nl-BE" sz="2000" dirty="0"/>
          </a:p>
          <a:p>
            <a:r>
              <a:rPr lang="nl-BE" sz="2000" dirty="0"/>
              <a:t>Application: CNT </a:t>
            </a:r>
            <a:r>
              <a:rPr lang="nl-BE" sz="2000" dirty="0" err="1"/>
              <a:t>toxicity</a:t>
            </a:r>
            <a:endParaRPr lang="nl-BE" sz="2000" dirty="0"/>
          </a:p>
          <a:p>
            <a:endParaRPr lang="nl-BE" sz="2000" dirty="0"/>
          </a:p>
          <a:p>
            <a:r>
              <a:rPr lang="nl-BE" sz="2000" dirty="0" err="1"/>
              <a:t>Modelling</a:t>
            </a:r>
            <a:r>
              <a:rPr lang="nl-BE" sz="2000" dirty="0"/>
              <a:t> of </a:t>
            </a:r>
            <a:r>
              <a:rPr lang="nl-BE" sz="2000" dirty="0" err="1"/>
              <a:t>nanotoxity</a:t>
            </a:r>
            <a:endParaRPr lang="nl-BE" sz="2000" dirty="0"/>
          </a:p>
          <a:p>
            <a:endParaRPr lang="nl-BE" sz="2000" dirty="0"/>
          </a:p>
          <a:p>
            <a:r>
              <a:rPr lang="nl-BE" sz="2000" dirty="0"/>
              <a:t>Nanofood</a:t>
            </a:r>
          </a:p>
          <a:p>
            <a:endParaRPr lang="nl-BE" sz="2000" dirty="0"/>
          </a:p>
          <a:p>
            <a:r>
              <a:rPr lang="nl-BE" sz="2000" b="1" dirty="0" err="1"/>
              <a:t>Conclusion</a:t>
            </a:r>
            <a:endParaRPr lang="nl-BE" sz="2000" b="1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62953111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dianummer 23">
            <a:extLst>
              <a:ext uri="{FF2B5EF4-FFF2-40B4-BE49-F238E27FC236}">
                <a16:creationId xmlns:a16="http://schemas.microsoft.com/office/drawing/2014/main" id="{E7BA9955-551E-4B72-9196-84FDFE874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4000" y="-126730"/>
            <a:ext cx="648000" cy="648000"/>
          </a:xfrm>
        </p:spPr>
        <p:txBody>
          <a:bodyPr/>
          <a:lstStyle/>
          <a:p>
            <a:fld id="{CF179DAE-D0A6-40C3-B8BC-6A97C268D03A}" type="slidenum">
              <a:rPr lang="nl-NL" sz="1200" smtClean="0">
                <a:solidFill>
                  <a:srgbClr val="1D8DB0"/>
                </a:solidFill>
              </a:rPr>
              <a:pPr/>
              <a:t>49</a:t>
            </a:fld>
            <a:r>
              <a:rPr lang="nl-NL" sz="1200" dirty="0">
                <a:solidFill>
                  <a:srgbClr val="1D8DB0"/>
                </a:solidFill>
              </a:rPr>
              <a:t>/51</a:t>
            </a:r>
          </a:p>
        </p:txBody>
      </p:sp>
      <p:sp>
        <p:nvSpPr>
          <p:cNvPr id="9" name="Titel 4">
            <a:extLst>
              <a:ext uri="{FF2B5EF4-FFF2-40B4-BE49-F238E27FC236}">
                <a16:creationId xmlns:a16="http://schemas.microsoft.com/office/drawing/2014/main" id="{32C054A8-9043-41C9-BA29-6C11E3B87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262" y="336550"/>
            <a:ext cx="11457693" cy="1152525"/>
          </a:xfrm>
        </p:spPr>
        <p:txBody>
          <a:bodyPr>
            <a:normAutofit/>
          </a:bodyPr>
          <a:lstStyle/>
          <a:p>
            <a:r>
              <a:rPr lang="en-US" dirty="0"/>
              <a:t>Conclusion</a:t>
            </a:r>
            <a:endParaRPr lang="nl-BE" dirty="0"/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F9AF6A87-507F-4E2E-8A2A-840080D13776}"/>
              </a:ext>
            </a:extLst>
          </p:cNvPr>
          <p:cNvSpPr txBox="1"/>
          <p:nvPr/>
        </p:nvSpPr>
        <p:spPr>
          <a:xfrm>
            <a:off x="159798" y="58771"/>
            <a:ext cx="58326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200" dirty="0">
                <a:solidFill>
                  <a:srgbClr val="1D8DB0"/>
                </a:solidFill>
              </a:rPr>
              <a:t>J. </a:t>
            </a:r>
            <a:r>
              <a:rPr lang="nl-BE" sz="1200" dirty="0" err="1">
                <a:solidFill>
                  <a:srgbClr val="1D8DB0"/>
                </a:solidFill>
              </a:rPr>
              <a:t>Neirynck</a:t>
            </a:r>
            <a:r>
              <a:rPr lang="nl-BE" sz="1200" dirty="0">
                <a:solidFill>
                  <a:srgbClr val="1D8DB0"/>
                </a:solidFill>
              </a:rPr>
              <a:t>, F. Van </a:t>
            </a:r>
            <a:r>
              <a:rPr lang="nl-BE" sz="1200" dirty="0" err="1">
                <a:solidFill>
                  <a:srgbClr val="1D8DB0"/>
                </a:solidFill>
              </a:rPr>
              <a:t>Eecke</a:t>
            </a:r>
            <a:r>
              <a:rPr lang="nl-BE" sz="1200" dirty="0">
                <a:solidFill>
                  <a:srgbClr val="1D8DB0"/>
                </a:solidFill>
              </a:rPr>
              <a:t> &amp; R. Vrielynck</a:t>
            </a:r>
          </a:p>
        </p:txBody>
      </p:sp>
      <p:sp>
        <p:nvSpPr>
          <p:cNvPr id="11" name="Tekstvak 10">
            <a:extLst>
              <a:ext uri="{FF2B5EF4-FFF2-40B4-BE49-F238E27FC236}">
                <a16:creationId xmlns:a16="http://schemas.microsoft.com/office/drawing/2014/main" id="{02C83A39-3DA1-4516-B834-3C3D5F8552F0}"/>
              </a:ext>
            </a:extLst>
          </p:cNvPr>
          <p:cNvSpPr txBox="1"/>
          <p:nvPr/>
        </p:nvSpPr>
        <p:spPr>
          <a:xfrm>
            <a:off x="576000" y="6356412"/>
            <a:ext cx="10351364" cy="3154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450" dirty="0" err="1">
                <a:solidFill>
                  <a:schemeClr val="bg1"/>
                </a:solidFill>
              </a:rPr>
              <a:t>Introduction</a:t>
            </a:r>
            <a:r>
              <a:rPr lang="nl-BE" sz="1450" dirty="0">
                <a:solidFill>
                  <a:schemeClr val="bg1"/>
                </a:solidFill>
              </a:rPr>
              <a:t>	</a:t>
            </a:r>
            <a:r>
              <a:rPr lang="nl-BE" sz="1450" b="1" dirty="0">
                <a:solidFill>
                  <a:schemeClr val="bg1"/>
                </a:solidFill>
              </a:rPr>
              <a:t>	Framework</a:t>
            </a:r>
            <a:r>
              <a:rPr lang="nl-BE" sz="1450" dirty="0">
                <a:solidFill>
                  <a:schemeClr val="bg1"/>
                </a:solidFill>
              </a:rPr>
              <a:t>		</a:t>
            </a:r>
            <a:r>
              <a:rPr lang="nl-BE" sz="1450" dirty="0" err="1">
                <a:solidFill>
                  <a:schemeClr val="bg1"/>
                </a:solidFill>
              </a:rPr>
              <a:t>Techniques</a:t>
            </a:r>
            <a:r>
              <a:rPr lang="nl-BE" sz="1450" dirty="0">
                <a:solidFill>
                  <a:schemeClr val="bg1"/>
                </a:solidFill>
              </a:rPr>
              <a:t> &amp; </a:t>
            </a:r>
            <a:r>
              <a:rPr lang="nl-BE" sz="1450" dirty="0" err="1">
                <a:solidFill>
                  <a:schemeClr val="bg1"/>
                </a:solidFill>
              </a:rPr>
              <a:t>Results</a:t>
            </a:r>
            <a:r>
              <a:rPr lang="nl-BE" sz="1450" dirty="0">
                <a:solidFill>
                  <a:schemeClr val="bg1"/>
                </a:solidFill>
              </a:rPr>
              <a:t>			Summary</a:t>
            </a:r>
          </a:p>
        </p:txBody>
      </p:sp>
      <p:sp>
        <p:nvSpPr>
          <p:cNvPr id="3" name="Rechthoek 2">
            <a:extLst>
              <a:ext uri="{FF2B5EF4-FFF2-40B4-BE49-F238E27FC236}">
                <a16:creationId xmlns:a16="http://schemas.microsoft.com/office/drawing/2014/main" id="{C9656A8F-C932-4451-9958-7BE9D4F718BE}"/>
              </a:ext>
            </a:extLst>
          </p:cNvPr>
          <p:cNvSpPr/>
          <p:nvPr/>
        </p:nvSpPr>
        <p:spPr>
          <a:xfrm>
            <a:off x="4786488" y="1483406"/>
            <a:ext cx="2619023" cy="66710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b="1" dirty="0"/>
              <a:t>NANOTECHNOLOGY</a:t>
            </a:r>
          </a:p>
        </p:txBody>
      </p:sp>
      <p:sp>
        <p:nvSpPr>
          <p:cNvPr id="12" name="Rechthoek 11">
            <a:extLst>
              <a:ext uri="{FF2B5EF4-FFF2-40B4-BE49-F238E27FC236}">
                <a16:creationId xmlns:a16="http://schemas.microsoft.com/office/drawing/2014/main" id="{48A973C1-F433-4760-ADA0-248F21FEE787}"/>
              </a:ext>
            </a:extLst>
          </p:cNvPr>
          <p:cNvSpPr/>
          <p:nvPr/>
        </p:nvSpPr>
        <p:spPr>
          <a:xfrm>
            <a:off x="2297287" y="2601031"/>
            <a:ext cx="2619023" cy="667103"/>
          </a:xfrm>
          <a:prstGeom prst="rect">
            <a:avLst/>
          </a:prstGeom>
          <a:solidFill>
            <a:srgbClr val="1D8DB0"/>
          </a:solidFill>
          <a:ln>
            <a:solidFill>
              <a:srgbClr val="1D8DB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b="1" dirty="0"/>
              <a:t>BENEFITS &amp; APPLICATIONS</a:t>
            </a:r>
          </a:p>
        </p:txBody>
      </p:sp>
      <p:sp>
        <p:nvSpPr>
          <p:cNvPr id="13" name="Rechthoek 12">
            <a:extLst>
              <a:ext uri="{FF2B5EF4-FFF2-40B4-BE49-F238E27FC236}">
                <a16:creationId xmlns:a16="http://schemas.microsoft.com/office/drawing/2014/main" id="{7D96AB00-7A1D-4F4D-BD8B-21498DD48C7D}"/>
              </a:ext>
            </a:extLst>
          </p:cNvPr>
          <p:cNvSpPr/>
          <p:nvPr/>
        </p:nvSpPr>
        <p:spPr>
          <a:xfrm>
            <a:off x="7275692" y="2601030"/>
            <a:ext cx="2619023" cy="667103"/>
          </a:xfrm>
          <a:prstGeom prst="rect">
            <a:avLst/>
          </a:prstGeom>
          <a:solidFill>
            <a:srgbClr val="1D8DB0"/>
          </a:solidFill>
          <a:ln>
            <a:solidFill>
              <a:srgbClr val="1D8DB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b="1" dirty="0"/>
              <a:t>NANOTOXICITY</a:t>
            </a:r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03416A42-5AA6-419B-B791-B6ACA70E7740}"/>
              </a:ext>
            </a:extLst>
          </p:cNvPr>
          <p:cNvSpPr txBox="1"/>
          <p:nvPr/>
        </p:nvSpPr>
        <p:spPr>
          <a:xfrm>
            <a:off x="7275691" y="3429000"/>
            <a:ext cx="2619023" cy="1477328"/>
          </a:xfrm>
          <a:prstGeom prst="rect">
            <a:avLst/>
          </a:prstGeom>
          <a:solidFill>
            <a:srgbClr val="DCE7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nl-BE" dirty="0" err="1"/>
              <a:t>Diseases</a:t>
            </a:r>
            <a:endParaRPr lang="nl-BE" dirty="0"/>
          </a:p>
          <a:p>
            <a:pPr algn="ctr"/>
            <a:endParaRPr lang="nl-BE" dirty="0"/>
          </a:p>
          <a:p>
            <a:pPr algn="ctr"/>
            <a:r>
              <a:rPr lang="nl-BE" dirty="0" err="1"/>
              <a:t>Genotoxicity</a:t>
            </a:r>
            <a:endParaRPr lang="nl-BE" dirty="0"/>
          </a:p>
          <a:p>
            <a:pPr algn="ctr"/>
            <a:endParaRPr lang="nl-BE" dirty="0"/>
          </a:p>
          <a:p>
            <a:pPr algn="ctr"/>
            <a:r>
              <a:rPr lang="nl-BE" dirty="0"/>
              <a:t> CNT </a:t>
            </a:r>
            <a:r>
              <a:rPr lang="nl-BE" dirty="0" err="1"/>
              <a:t>toxicity</a:t>
            </a:r>
            <a:endParaRPr lang="nl-BE" dirty="0"/>
          </a:p>
        </p:txBody>
      </p:sp>
      <p:sp>
        <p:nvSpPr>
          <p:cNvPr id="14" name="Tekstvak 13">
            <a:extLst>
              <a:ext uri="{FF2B5EF4-FFF2-40B4-BE49-F238E27FC236}">
                <a16:creationId xmlns:a16="http://schemas.microsoft.com/office/drawing/2014/main" id="{83CC7BBF-43EC-4EDD-A2CF-E257D045F9B1}"/>
              </a:ext>
            </a:extLst>
          </p:cNvPr>
          <p:cNvSpPr txBox="1"/>
          <p:nvPr/>
        </p:nvSpPr>
        <p:spPr>
          <a:xfrm>
            <a:off x="2297287" y="3429000"/>
            <a:ext cx="2619022" cy="646331"/>
          </a:xfrm>
          <a:prstGeom prst="rect">
            <a:avLst/>
          </a:prstGeom>
          <a:solidFill>
            <a:srgbClr val="DCE7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nl-BE" dirty="0"/>
              <a:t>Important tools at </a:t>
            </a:r>
            <a:r>
              <a:rPr lang="nl-BE" dirty="0" err="1"/>
              <a:t>molecular</a:t>
            </a:r>
            <a:r>
              <a:rPr lang="nl-BE" dirty="0"/>
              <a:t> level</a:t>
            </a:r>
          </a:p>
        </p:txBody>
      </p:sp>
      <p:sp>
        <p:nvSpPr>
          <p:cNvPr id="15" name="Tekstvak 14">
            <a:extLst>
              <a:ext uri="{FF2B5EF4-FFF2-40B4-BE49-F238E27FC236}">
                <a16:creationId xmlns:a16="http://schemas.microsoft.com/office/drawing/2014/main" id="{A7E00972-F7E9-4C77-B5E2-43923479EA2F}"/>
              </a:ext>
            </a:extLst>
          </p:cNvPr>
          <p:cNvSpPr txBox="1"/>
          <p:nvPr/>
        </p:nvSpPr>
        <p:spPr>
          <a:xfrm>
            <a:off x="0" y="5934123"/>
            <a:ext cx="1219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b="1" dirty="0">
                <a:solidFill>
                  <a:srgbClr val="2F4D5D"/>
                </a:solidFill>
                <a:cs typeface="Arial"/>
              </a:rPr>
              <a:t>Source: </a:t>
            </a:r>
            <a:r>
              <a:rPr lang="en-US" sz="1200" dirty="0" err="1">
                <a:solidFill>
                  <a:srgbClr val="2F4D5D"/>
                </a:solidFill>
              </a:rPr>
              <a:t>Buzea</a:t>
            </a:r>
            <a:r>
              <a:rPr lang="en-US" sz="1200" dirty="0">
                <a:solidFill>
                  <a:srgbClr val="2F4D5D"/>
                </a:solidFill>
              </a:rPr>
              <a:t>, C., Pacheco, I.I. &amp; Robbie, K. </a:t>
            </a:r>
            <a:r>
              <a:rPr lang="en-US" sz="1200" dirty="0" err="1">
                <a:solidFill>
                  <a:srgbClr val="2F4D5D"/>
                </a:solidFill>
              </a:rPr>
              <a:t>Biointerphases</a:t>
            </a:r>
            <a:r>
              <a:rPr lang="en-US" sz="1200" dirty="0">
                <a:solidFill>
                  <a:srgbClr val="2F4D5D"/>
                </a:solidFill>
              </a:rPr>
              <a:t> (2007) 2: MR17. https://doi.org/10.1116/1.2815690</a:t>
            </a:r>
            <a:endParaRPr lang="nl-BE" sz="1200" dirty="0">
              <a:solidFill>
                <a:srgbClr val="2F4D5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609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2" grpId="0" animBg="1"/>
      <p:bldP spid="13" grpId="0" animBg="1"/>
      <p:bldP spid="4" grpId="0" animBg="1"/>
      <p:bldP spid="1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dianummer 23">
            <a:extLst>
              <a:ext uri="{FF2B5EF4-FFF2-40B4-BE49-F238E27FC236}">
                <a16:creationId xmlns:a16="http://schemas.microsoft.com/office/drawing/2014/main" id="{E7BA9955-551E-4B72-9196-84FDFE874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4000" y="-126730"/>
            <a:ext cx="648000" cy="648000"/>
          </a:xfrm>
        </p:spPr>
        <p:txBody>
          <a:bodyPr/>
          <a:lstStyle/>
          <a:p>
            <a:fld id="{CF179DAE-D0A6-40C3-B8BC-6A97C268D03A}" type="slidenum">
              <a:rPr lang="nl-NL" sz="1200" smtClean="0">
                <a:solidFill>
                  <a:srgbClr val="1D8DB0"/>
                </a:solidFill>
              </a:rPr>
              <a:pPr/>
              <a:t>5</a:t>
            </a:fld>
            <a:r>
              <a:rPr lang="nl-NL" sz="1200" dirty="0">
                <a:solidFill>
                  <a:srgbClr val="1D8DB0"/>
                </a:solidFill>
              </a:rPr>
              <a:t>/51</a:t>
            </a:r>
          </a:p>
        </p:txBody>
      </p:sp>
      <p:sp>
        <p:nvSpPr>
          <p:cNvPr id="9" name="Titel 4">
            <a:extLst>
              <a:ext uri="{FF2B5EF4-FFF2-40B4-BE49-F238E27FC236}">
                <a16:creationId xmlns:a16="http://schemas.microsoft.com/office/drawing/2014/main" id="{32C054A8-9043-41C9-BA29-6C11E3B87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263" y="336550"/>
            <a:ext cx="11041062" cy="1152525"/>
          </a:xfrm>
        </p:spPr>
        <p:txBody>
          <a:bodyPr/>
          <a:lstStyle/>
          <a:p>
            <a:r>
              <a:rPr lang="nl-BE" dirty="0" err="1"/>
              <a:t>What</a:t>
            </a:r>
            <a:r>
              <a:rPr lang="nl-BE" dirty="0"/>
              <a:t> is </a:t>
            </a:r>
            <a:r>
              <a:rPr lang="nl-BE" dirty="0" err="1"/>
              <a:t>nanotoxicity</a:t>
            </a:r>
            <a:r>
              <a:rPr lang="nl-BE" dirty="0"/>
              <a:t>?</a:t>
            </a:r>
          </a:p>
        </p:txBody>
      </p:sp>
      <p:sp>
        <p:nvSpPr>
          <p:cNvPr id="8" name="Tijdelijke aanduiding voor inhoud 1">
            <a:extLst>
              <a:ext uri="{FF2B5EF4-FFF2-40B4-BE49-F238E27FC236}">
                <a16:creationId xmlns:a16="http://schemas.microsoft.com/office/drawing/2014/main" id="{FD48FE27-13D3-407C-9CF5-D7CAC1400D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656000"/>
            <a:ext cx="11041200" cy="40434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BE" sz="2000" b="1" dirty="0"/>
              <a:t>= </a:t>
            </a:r>
            <a:r>
              <a:rPr lang="nl-BE" sz="2000" b="1" dirty="0" err="1"/>
              <a:t>study</a:t>
            </a:r>
            <a:r>
              <a:rPr lang="nl-BE" sz="2000" b="1" dirty="0"/>
              <a:t> of </a:t>
            </a:r>
            <a:r>
              <a:rPr lang="nl-BE" sz="2000" b="1" dirty="0" err="1"/>
              <a:t>toxicity</a:t>
            </a:r>
            <a:r>
              <a:rPr lang="nl-BE" sz="2000" b="1" dirty="0"/>
              <a:t> of </a:t>
            </a:r>
            <a:r>
              <a:rPr lang="nl-BE" sz="2000" b="1" dirty="0" err="1"/>
              <a:t>nanomaterials</a:t>
            </a:r>
            <a:endParaRPr lang="nl-BE" sz="2000" b="1" dirty="0"/>
          </a:p>
          <a:p>
            <a:pPr marL="0" indent="0">
              <a:buNone/>
            </a:pPr>
            <a:endParaRPr lang="nl-BE" sz="2000" dirty="0"/>
          </a:p>
          <a:p>
            <a:r>
              <a:rPr lang="nl-BE" sz="2000" dirty="0"/>
              <a:t>Inert </a:t>
            </a:r>
            <a:r>
              <a:rPr lang="nl-BE" sz="2000" dirty="0" err="1"/>
              <a:t>materials</a:t>
            </a:r>
            <a:r>
              <a:rPr lang="nl-BE" sz="2000" dirty="0"/>
              <a:t> </a:t>
            </a:r>
            <a:r>
              <a:rPr lang="nl-BE" sz="2000" dirty="0" err="1"/>
              <a:t>become</a:t>
            </a:r>
            <a:r>
              <a:rPr lang="nl-BE" sz="2000" dirty="0"/>
              <a:t> </a:t>
            </a:r>
            <a:r>
              <a:rPr lang="nl-BE" sz="2000" b="1" dirty="0" err="1"/>
              <a:t>highly</a:t>
            </a:r>
            <a:r>
              <a:rPr lang="nl-BE" sz="2000" b="1" dirty="0"/>
              <a:t> </a:t>
            </a:r>
            <a:r>
              <a:rPr lang="nl-BE" sz="2000" b="1" dirty="0" err="1"/>
              <a:t>active</a:t>
            </a:r>
            <a:r>
              <a:rPr lang="nl-BE" sz="2000" b="1" dirty="0"/>
              <a:t> </a:t>
            </a:r>
            <a:r>
              <a:rPr lang="nl-BE" sz="2000" dirty="0"/>
              <a:t>at </a:t>
            </a:r>
            <a:r>
              <a:rPr lang="nl-BE" sz="2000" dirty="0" err="1"/>
              <a:t>nanodimensions</a:t>
            </a:r>
            <a:endParaRPr lang="nl-BE" sz="2000" dirty="0"/>
          </a:p>
          <a:p>
            <a:endParaRPr lang="nl-BE" sz="2000" dirty="0"/>
          </a:p>
          <a:p>
            <a:r>
              <a:rPr lang="nl-BE" sz="2000" dirty="0" err="1"/>
              <a:t>Intended</a:t>
            </a:r>
            <a:r>
              <a:rPr lang="nl-BE" sz="2000" dirty="0"/>
              <a:t> </a:t>
            </a:r>
            <a:r>
              <a:rPr lang="nl-BE" sz="2000" dirty="0" err="1"/>
              <a:t>to</a:t>
            </a:r>
            <a:r>
              <a:rPr lang="nl-BE" sz="2000" dirty="0"/>
              <a:t> </a:t>
            </a:r>
            <a:r>
              <a:rPr lang="nl-BE" sz="2000" dirty="0" err="1"/>
              <a:t>determine</a:t>
            </a:r>
            <a:r>
              <a:rPr lang="nl-BE" sz="2000" dirty="0"/>
              <a:t> </a:t>
            </a:r>
            <a:r>
              <a:rPr lang="nl-BE" sz="2000" dirty="0" err="1"/>
              <a:t>whether</a:t>
            </a:r>
            <a:r>
              <a:rPr lang="nl-BE" sz="2000" dirty="0"/>
              <a:t> or </a:t>
            </a:r>
            <a:r>
              <a:rPr lang="nl-BE" sz="2000" dirty="0" err="1"/>
              <a:t>to</a:t>
            </a:r>
            <a:r>
              <a:rPr lang="nl-BE" sz="2000" dirty="0"/>
              <a:t> </a:t>
            </a:r>
            <a:r>
              <a:rPr lang="nl-BE" sz="2000" dirty="0" err="1"/>
              <a:t>what</a:t>
            </a:r>
            <a:r>
              <a:rPr lang="nl-BE" sz="2000" dirty="0"/>
              <a:t> these </a:t>
            </a:r>
            <a:r>
              <a:rPr lang="nl-BE" sz="2000" dirty="0" err="1"/>
              <a:t>properties</a:t>
            </a:r>
            <a:r>
              <a:rPr lang="nl-BE" sz="2000" dirty="0"/>
              <a:t> </a:t>
            </a:r>
            <a:r>
              <a:rPr lang="nl-BE" sz="2000" b="1" dirty="0"/>
              <a:t>pose a </a:t>
            </a:r>
            <a:r>
              <a:rPr lang="nl-BE" sz="2000" b="1" dirty="0" err="1"/>
              <a:t>threat</a:t>
            </a:r>
            <a:endParaRPr lang="nl-BE" sz="2000" b="1" dirty="0"/>
          </a:p>
          <a:p>
            <a:endParaRPr lang="nl-BE" sz="2000" b="1" dirty="0"/>
          </a:p>
          <a:p>
            <a:r>
              <a:rPr lang="nl-BE" sz="2000" dirty="0" err="1"/>
              <a:t>Their</a:t>
            </a:r>
            <a:r>
              <a:rPr lang="nl-BE" sz="2000" dirty="0"/>
              <a:t> most </a:t>
            </a:r>
            <a:r>
              <a:rPr lang="nl-BE" sz="2000" b="1" dirty="0" err="1"/>
              <a:t>attractive</a:t>
            </a:r>
            <a:r>
              <a:rPr lang="nl-BE" sz="2000" b="1" dirty="0"/>
              <a:t> </a:t>
            </a:r>
            <a:r>
              <a:rPr lang="nl-BE" sz="2000" b="1" dirty="0" err="1"/>
              <a:t>properties</a:t>
            </a:r>
            <a:r>
              <a:rPr lang="nl-BE" sz="2000" dirty="0"/>
              <a:t> make </a:t>
            </a:r>
            <a:r>
              <a:rPr lang="nl-BE" sz="2000" dirty="0" err="1"/>
              <a:t>them</a:t>
            </a:r>
            <a:r>
              <a:rPr lang="nl-BE" sz="2000" dirty="0"/>
              <a:t> </a:t>
            </a:r>
            <a:r>
              <a:rPr lang="nl-BE" sz="2000" dirty="0" err="1"/>
              <a:t>also</a:t>
            </a:r>
            <a:r>
              <a:rPr lang="nl-BE" sz="2000" dirty="0"/>
              <a:t> </a:t>
            </a:r>
            <a:r>
              <a:rPr lang="nl-BE" sz="2000" dirty="0" err="1"/>
              <a:t>potentially</a:t>
            </a:r>
            <a:r>
              <a:rPr lang="nl-BE" sz="2000" dirty="0"/>
              <a:t> </a:t>
            </a:r>
            <a:r>
              <a:rPr lang="nl-BE" sz="2000" dirty="0" err="1"/>
              <a:t>toxic</a:t>
            </a:r>
            <a:r>
              <a:rPr lang="nl-BE" sz="2000" dirty="0"/>
              <a:t>.</a:t>
            </a:r>
          </a:p>
          <a:p>
            <a:pPr marL="0" indent="0">
              <a:buNone/>
            </a:pPr>
            <a:endParaRPr lang="nl-BE" sz="2000" dirty="0"/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F9AF6A87-507F-4E2E-8A2A-840080D13776}"/>
              </a:ext>
            </a:extLst>
          </p:cNvPr>
          <p:cNvSpPr txBox="1"/>
          <p:nvPr/>
        </p:nvSpPr>
        <p:spPr>
          <a:xfrm>
            <a:off x="159798" y="58771"/>
            <a:ext cx="58326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200" dirty="0">
                <a:solidFill>
                  <a:srgbClr val="1D8DB0"/>
                </a:solidFill>
              </a:rPr>
              <a:t>J. </a:t>
            </a:r>
            <a:r>
              <a:rPr lang="nl-BE" sz="1200" dirty="0" err="1">
                <a:solidFill>
                  <a:srgbClr val="1D8DB0"/>
                </a:solidFill>
              </a:rPr>
              <a:t>Neirynck</a:t>
            </a:r>
            <a:r>
              <a:rPr lang="nl-BE" sz="1200" dirty="0">
                <a:solidFill>
                  <a:srgbClr val="1D8DB0"/>
                </a:solidFill>
              </a:rPr>
              <a:t>, F. Van </a:t>
            </a:r>
            <a:r>
              <a:rPr lang="nl-BE" sz="1200" dirty="0" err="1">
                <a:solidFill>
                  <a:srgbClr val="1D8DB0"/>
                </a:solidFill>
              </a:rPr>
              <a:t>Eecke</a:t>
            </a:r>
            <a:r>
              <a:rPr lang="nl-BE" sz="1200" dirty="0">
                <a:solidFill>
                  <a:srgbClr val="1D8DB0"/>
                </a:solidFill>
              </a:rPr>
              <a:t> &amp; R. Vrielynck</a:t>
            </a:r>
          </a:p>
        </p:txBody>
      </p:sp>
      <p:sp>
        <p:nvSpPr>
          <p:cNvPr id="11" name="Tekstvak 10">
            <a:extLst>
              <a:ext uri="{FF2B5EF4-FFF2-40B4-BE49-F238E27FC236}">
                <a16:creationId xmlns:a16="http://schemas.microsoft.com/office/drawing/2014/main" id="{02C83A39-3DA1-4516-B834-3C3D5F8552F0}"/>
              </a:ext>
            </a:extLst>
          </p:cNvPr>
          <p:cNvSpPr txBox="1"/>
          <p:nvPr/>
        </p:nvSpPr>
        <p:spPr>
          <a:xfrm>
            <a:off x="576000" y="6356412"/>
            <a:ext cx="10351364" cy="3154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450" dirty="0" err="1">
                <a:solidFill>
                  <a:schemeClr val="bg1"/>
                </a:solidFill>
              </a:rPr>
              <a:t>Introduction</a:t>
            </a:r>
            <a:r>
              <a:rPr lang="nl-BE" sz="1450" dirty="0">
                <a:solidFill>
                  <a:schemeClr val="bg1"/>
                </a:solidFill>
              </a:rPr>
              <a:t>	</a:t>
            </a:r>
            <a:r>
              <a:rPr lang="nl-BE" sz="1450" b="1" dirty="0">
                <a:solidFill>
                  <a:schemeClr val="bg1"/>
                </a:solidFill>
              </a:rPr>
              <a:t>	Framework</a:t>
            </a:r>
            <a:r>
              <a:rPr lang="nl-BE" sz="1450" dirty="0">
                <a:solidFill>
                  <a:schemeClr val="bg1"/>
                </a:solidFill>
              </a:rPr>
              <a:t>		</a:t>
            </a:r>
            <a:r>
              <a:rPr lang="nl-BE" sz="1450" dirty="0" err="1">
                <a:solidFill>
                  <a:schemeClr val="bg1"/>
                </a:solidFill>
              </a:rPr>
              <a:t>Techniques</a:t>
            </a:r>
            <a:r>
              <a:rPr lang="nl-BE" sz="1450" dirty="0">
                <a:solidFill>
                  <a:schemeClr val="bg1"/>
                </a:solidFill>
              </a:rPr>
              <a:t> &amp; </a:t>
            </a:r>
            <a:r>
              <a:rPr lang="nl-BE" sz="1450" dirty="0" err="1">
                <a:solidFill>
                  <a:schemeClr val="bg1"/>
                </a:solidFill>
              </a:rPr>
              <a:t>Results</a:t>
            </a:r>
            <a:r>
              <a:rPr lang="nl-BE" sz="1450" dirty="0">
                <a:solidFill>
                  <a:schemeClr val="bg1"/>
                </a:solidFill>
              </a:rPr>
              <a:t>			Summary</a:t>
            </a:r>
          </a:p>
        </p:txBody>
      </p:sp>
      <p:sp>
        <p:nvSpPr>
          <p:cNvPr id="2" name="Tekstvak 1">
            <a:extLst>
              <a:ext uri="{FF2B5EF4-FFF2-40B4-BE49-F238E27FC236}">
                <a16:creationId xmlns:a16="http://schemas.microsoft.com/office/drawing/2014/main" id="{630E42E7-B3DD-4E3C-9148-6F201664F27C}"/>
              </a:ext>
            </a:extLst>
          </p:cNvPr>
          <p:cNvSpPr txBox="1"/>
          <p:nvPr/>
        </p:nvSpPr>
        <p:spPr>
          <a:xfrm>
            <a:off x="0" y="5779733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200" b="1" dirty="0"/>
              <a:t>Source:</a:t>
            </a:r>
            <a:r>
              <a:rPr lang="nl-BE" sz="1200" dirty="0"/>
              <a:t> </a:t>
            </a:r>
            <a:r>
              <a:rPr lang="nl-BE" sz="1200" dirty="0" err="1"/>
              <a:t>Bahadar</a:t>
            </a:r>
            <a:r>
              <a:rPr lang="nl-BE" sz="1200" dirty="0"/>
              <a:t>, H., </a:t>
            </a:r>
            <a:r>
              <a:rPr lang="nl-BE" sz="1200" dirty="0" err="1"/>
              <a:t>Maqbool</a:t>
            </a:r>
            <a:r>
              <a:rPr lang="nl-BE" sz="1200" dirty="0"/>
              <a:t>, F., </a:t>
            </a:r>
            <a:r>
              <a:rPr lang="nl-BE" sz="1200" dirty="0" err="1"/>
              <a:t>Niaz</a:t>
            </a:r>
            <a:r>
              <a:rPr lang="nl-BE" sz="1200" dirty="0"/>
              <a:t>, K., &amp; </a:t>
            </a:r>
            <a:r>
              <a:rPr lang="nl-BE" sz="1200" dirty="0" err="1"/>
              <a:t>Abdollahi</a:t>
            </a:r>
            <a:r>
              <a:rPr lang="nl-BE" sz="1200" dirty="0"/>
              <a:t>, M. (2016). </a:t>
            </a:r>
            <a:r>
              <a:rPr lang="nl-BE" sz="1200" dirty="0" err="1"/>
              <a:t>Toxicity</a:t>
            </a:r>
            <a:r>
              <a:rPr lang="nl-BE" sz="1200" dirty="0"/>
              <a:t> of </a:t>
            </a:r>
            <a:r>
              <a:rPr lang="nl-BE" sz="1200" dirty="0" err="1"/>
              <a:t>Nanoparticles</a:t>
            </a:r>
            <a:r>
              <a:rPr lang="nl-BE" sz="1200" dirty="0"/>
              <a:t> </a:t>
            </a:r>
            <a:r>
              <a:rPr lang="nl-BE" sz="1200" dirty="0" err="1"/>
              <a:t>and</a:t>
            </a:r>
            <a:r>
              <a:rPr lang="nl-BE" sz="1200" dirty="0"/>
              <a:t> </a:t>
            </a:r>
            <a:r>
              <a:rPr lang="nl-BE" sz="1200" dirty="0" err="1"/>
              <a:t>an</a:t>
            </a:r>
            <a:r>
              <a:rPr lang="nl-BE" sz="1200" dirty="0"/>
              <a:t> </a:t>
            </a:r>
            <a:r>
              <a:rPr lang="nl-BE" sz="1200" dirty="0" err="1"/>
              <a:t>Overview</a:t>
            </a:r>
            <a:r>
              <a:rPr lang="nl-BE" sz="1200" dirty="0"/>
              <a:t> of </a:t>
            </a:r>
            <a:r>
              <a:rPr lang="nl-BE" sz="1200" dirty="0" err="1"/>
              <a:t>Current</a:t>
            </a:r>
            <a:r>
              <a:rPr lang="nl-BE" sz="1200" dirty="0"/>
              <a:t> </a:t>
            </a:r>
            <a:r>
              <a:rPr lang="nl-BE" sz="1200" dirty="0" err="1"/>
              <a:t>Experimental</a:t>
            </a:r>
            <a:r>
              <a:rPr lang="nl-BE" sz="1200" dirty="0"/>
              <a:t> </a:t>
            </a:r>
            <a:r>
              <a:rPr lang="nl-BE" sz="1200" dirty="0" err="1"/>
              <a:t>Models</a:t>
            </a:r>
            <a:r>
              <a:rPr lang="nl-BE" sz="1200" dirty="0"/>
              <a:t>. </a:t>
            </a:r>
            <a:r>
              <a:rPr lang="nl-BE" sz="1200" i="1" dirty="0" err="1"/>
              <a:t>Iranian</a:t>
            </a:r>
            <a:r>
              <a:rPr lang="nl-BE" sz="1200" i="1" dirty="0"/>
              <a:t> </a:t>
            </a:r>
            <a:r>
              <a:rPr lang="nl-BE" sz="1200" i="1" dirty="0" err="1"/>
              <a:t>biomedical</a:t>
            </a:r>
            <a:r>
              <a:rPr lang="nl-BE" sz="1200" i="1" dirty="0"/>
              <a:t> </a:t>
            </a:r>
            <a:r>
              <a:rPr lang="nl-BE" sz="1200" i="1" dirty="0" err="1"/>
              <a:t>journal</a:t>
            </a:r>
            <a:r>
              <a:rPr lang="nl-BE" sz="1200" dirty="0"/>
              <a:t>, </a:t>
            </a:r>
            <a:r>
              <a:rPr lang="nl-BE" sz="1200" i="1" dirty="0"/>
              <a:t>20</a:t>
            </a:r>
            <a:r>
              <a:rPr lang="nl-BE" sz="1200" dirty="0"/>
              <a:t>(1), 1–11. doi:10.7508/ibj.2016.01.001</a:t>
            </a:r>
          </a:p>
        </p:txBody>
      </p:sp>
    </p:spTree>
    <p:extLst>
      <p:ext uri="{BB962C8B-B14F-4D97-AF65-F5344CB8AC3E}">
        <p14:creationId xmlns:p14="http://schemas.microsoft.com/office/powerpoint/2010/main" val="862731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dianummer 23">
            <a:extLst>
              <a:ext uri="{FF2B5EF4-FFF2-40B4-BE49-F238E27FC236}">
                <a16:creationId xmlns:a16="http://schemas.microsoft.com/office/drawing/2014/main" id="{E7BA9955-551E-4B72-9196-84FDFE874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4000" y="-126730"/>
            <a:ext cx="648000" cy="648000"/>
          </a:xfrm>
        </p:spPr>
        <p:txBody>
          <a:bodyPr/>
          <a:lstStyle/>
          <a:p>
            <a:fld id="{CF179DAE-D0A6-40C3-B8BC-6A97C268D03A}" type="slidenum">
              <a:rPr lang="nl-NL" sz="1200" smtClean="0">
                <a:solidFill>
                  <a:srgbClr val="1D8DB0"/>
                </a:solidFill>
              </a:rPr>
              <a:pPr/>
              <a:t>50</a:t>
            </a:fld>
            <a:r>
              <a:rPr lang="nl-NL" sz="1200" dirty="0">
                <a:solidFill>
                  <a:srgbClr val="1D8DB0"/>
                </a:solidFill>
              </a:rPr>
              <a:t>/51</a:t>
            </a:r>
          </a:p>
        </p:txBody>
      </p:sp>
      <p:sp>
        <p:nvSpPr>
          <p:cNvPr id="9" name="Titel 4">
            <a:extLst>
              <a:ext uri="{FF2B5EF4-FFF2-40B4-BE49-F238E27FC236}">
                <a16:creationId xmlns:a16="http://schemas.microsoft.com/office/drawing/2014/main" id="{32C054A8-9043-41C9-BA29-6C11E3B87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262" y="336550"/>
            <a:ext cx="11457693" cy="1152525"/>
          </a:xfrm>
        </p:spPr>
        <p:txBody>
          <a:bodyPr>
            <a:normAutofit/>
          </a:bodyPr>
          <a:lstStyle/>
          <a:p>
            <a:r>
              <a:rPr lang="en-US" dirty="0"/>
              <a:t>Conclusion</a:t>
            </a:r>
            <a:endParaRPr lang="nl-BE" dirty="0"/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F9AF6A87-507F-4E2E-8A2A-840080D13776}"/>
              </a:ext>
            </a:extLst>
          </p:cNvPr>
          <p:cNvSpPr txBox="1"/>
          <p:nvPr/>
        </p:nvSpPr>
        <p:spPr>
          <a:xfrm>
            <a:off x="159798" y="58771"/>
            <a:ext cx="58326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200" dirty="0">
                <a:solidFill>
                  <a:srgbClr val="1D8DB0"/>
                </a:solidFill>
              </a:rPr>
              <a:t>J. </a:t>
            </a:r>
            <a:r>
              <a:rPr lang="nl-BE" sz="1200" dirty="0" err="1">
                <a:solidFill>
                  <a:srgbClr val="1D8DB0"/>
                </a:solidFill>
              </a:rPr>
              <a:t>Neirynck</a:t>
            </a:r>
            <a:r>
              <a:rPr lang="nl-BE" sz="1200" dirty="0">
                <a:solidFill>
                  <a:srgbClr val="1D8DB0"/>
                </a:solidFill>
              </a:rPr>
              <a:t>, F. Van </a:t>
            </a:r>
            <a:r>
              <a:rPr lang="nl-BE" sz="1200" dirty="0" err="1">
                <a:solidFill>
                  <a:srgbClr val="1D8DB0"/>
                </a:solidFill>
              </a:rPr>
              <a:t>Eecke</a:t>
            </a:r>
            <a:r>
              <a:rPr lang="nl-BE" sz="1200" dirty="0">
                <a:solidFill>
                  <a:srgbClr val="1D8DB0"/>
                </a:solidFill>
              </a:rPr>
              <a:t> &amp; R. Vrielynck</a:t>
            </a:r>
          </a:p>
        </p:txBody>
      </p:sp>
      <p:sp>
        <p:nvSpPr>
          <p:cNvPr id="11" name="Tekstvak 10">
            <a:extLst>
              <a:ext uri="{FF2B5EF4-FFF2-40B4-BE49-F238E27FC236}">
                <a16:creationId xmlns:a16="http://schemas.microsoft.com/office/drawing/2014/main" id="{02C83A39-3DA1-4516-B834-3C3D5F8552F0}"/>
              </a:ext>
            </a:extLst>
          </p:cNvPr>
          <p:cNvSpPr txBox="1"/>
          <p:nvPr/>
        </p:nvSpPr>
        <p:spPr>
          <a:xfrm>
            <a:off x="576000" y="6356412"/>
            <a:ext cx="10351364" cy="3154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450" dirty="0" err="1">
                <a:solidFill>
                  <a:schemeClr val="bg1"/>
                </a:solidFill>
              </a:rPr>
              <a:t>Introduction</a:t>
            </a:r>
            <a:r>
              <a:rPr lang="nl-BE" sz="1450" dirty="0">
                <a:solidFill>
                  <a:schemeClr val="bg1"/>
                </a:solidFill>
              </a:rPr>
              <a:t>	</a:t>
            </a:r>
            <a:r>
              <a:rPr lang="nl-BE" sz="1450" b="1" dirty="0">
                <a:solidFill>
                  <a:schemeClr val="bg1"/>
                </a:solidFill>
              </a:rPr>
              <a:t>	Framework</a:t>
            </a:r>
            <a:r>
              <a:rPr lang="nl-BE" sz="1450" dirty="0">
                <a:solidFill>
                  <a:schemeClr val="bg1"/>
                </a:solidFill>
              </a:rPr>
              <a:t>		</a:t>
            </a:r>
            <a:r>
              <a:rPr lang="nl-BE" sz="1450" dirty="0" err="1">
                <a:solidFill>
                  <a:schemeClr val="bg1"/>
                </a:solidFill>
              </a:rPr>
              <a:t>Techniques</a:t>
            </a:r>
            <a:r>
              <a:rPr lang="nl-BE" sz="1450" dirty="0">
                <a:solidFill>
                  <a:schemeClr val="bg1"/>
                </a:solidFill>
              </a:rPr>
              <a:t> &amp; </a:t>
            </a:r>
            <a:r>
              <a:rPr lang="nl-BE" sz="1450" dirty="0" err="1">
                <a:solidFill>
                  <a:schemeClr val="bg1"/>
                </a:solidFill>
              </a:rPr>
              <a:t>Results</a:t>
            </a:r>
            <a:r>
              <a:rPr lang="nl-BE" sz="1450" dirty="0">
                <a:solidFill>
                  <a:schemeClr val="bg1"/>
                </a:solidFill>
              </a:rPr>
              <a:t>			Summary</a:t>
            </a:r>
          </a:p>
        </p:txBody>
      </p:sp>
      <p:sp>
        <p:nvSpPr>
          <p:cNvPr id="3" name="Rechthoek 2">
            <a:extLst>
              <a:ext uri="{FF2B5EF4-FFF2-40B4-BE49-F238E27FC236}">
                <a16:creationId xmlns:a16="http://schemas.microsoft.com/office/drawing/2014/main" id="{C9656A8F-C932-4451-9958-7BE9D4F718BE}"/>
              </a:ext>
            </a:extLst>
          </p:cNvPr>
          <p:cNvSpPr/>
          <p:nvPr/>
        </p:nvSpPr>
        <p:spPr>
          <a:xfrm>
            <a:off x="3934177" y="1483406"/>
            <a:ext cx="4323645" cy="66710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b="1" dirty="0"/>
              <a:t>RESEARCH ON NANOTOXICITY</a:t>
            </a:r>
          </a:p>
        </p:txBody>
      </p:sp>
      <p:sp>
        <p:nvSpPr>
          <p:cNvPr id="12" name="Rechthoek 11">
            <a:extLst>
              <a:ext uri="{FF2B5EF4-FFF2-40B4-BE49-F238E27FC236}">
                <a16:creationId xmlns:a16="http://schemas.microsoft.com/office/drawing/2014/main" id="{48A973C1-F433-4760-ADA0-248F21FEE787}"/>
              </a:ext>
            </a:extLst>
          </p:cNvPr>
          <p:cNvSpPr/>
          <p:nvPr/>
        </p:nvSpPr>
        <p:spPr>
          <a:xfrm>
            <a:off x="807153" y="2822250"/>
            <a:ext cx="2619023" cy="667103"/>
          </a:xfrm>
          <a:prstGeom prst="rect">
            <a:avLst/>
          </a:prstGeom>
          <a:solidFill>
            <a:srgbClr val="1D8DB0"/>
          </a:solidFill>
          <a:ln>
            <a:solidFill>
              <a:srgbClr val="1D8DB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b="1" dirty="0" err="1"/>
              <a:t>Relation</a:t>
            </a:r>
            <a:r>
              <a:rPr lang="nl-BE" b="1" dirty="0"/>
              <a:t> </a:t>
            </a:r>
            <a:r>
              <a:rPr lang="nl-BE" b="1" dirty="0" err="1"/>
              <a:t>nanoparticle</a:t>
            </a:r>
            <a:r>
              <a:rPr lang="nl-BE" b="1" dirty="0"/>
              <a:t> </a:t>
            </a:r>
            <a:r>
              <a:rPr lang="nl-BE" b="1" dirty="0" err="1"/>
              <a:t>properties</a:t>
            </a:r>
            <a:r>
              <a:rPr lang="nl-BE" b="1" dirty="0"/>
              <a:t> &amp; </a:t>
            </a:r>
            <a:r>
              <a:rPr lang="nl-BE" b="1" dirty="0" err="1"/>
              <a:t>toxicity</a:t>
            </a:r>
            <a:endParaRPr lang="nl-BE" b="1" dirty="0"/>
          </a:p>
        </p:txBody>
      </p:sp>
      <p:sp>
        <p:nvSpPr>
          <p:cNvPr id="13" name="Rechthoek 12">
            <a:extLst>
              <a:ext uri="{FF2B5EF4-FFF2-40B4-BE49-F238E27FC236}">
                <a16:creationId xmlns:a16="http://schemas.microsoft.com/office/drawing/2014/main" id="{7D96AB00-7A1D-4F4D-BD8B-21498DD48C7D}"/>
              </a:ext>
            </a:extLst>
          </p:cNvPr>
          <p:cNvSpPr/>
          <p:nvPr/>
        </p:nvSpPr>
        <p:spPr>
          <a:xfrm>
            <a:off x="4995596" y="2820010"/>
            <a:ext cx="2619023" cy="1152525"/>
          </a:xfrm>
          <a:prstGeom prst="rect">
            <a:avLst/>
          </a:prstGeom>
          <a:solidFill>
            <a:srgbClr val="1D8DB0"/>
          </a:solidFill>
          <a:ln>
            <a:solidFill>
              <a:srgbClr val="1D8DB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b="1" dirty="0"/>
              <a:t>Kinetics &amp; </a:t>
            </a:r>
            <a:r>
              <a:rPr lang="nl-BE" b="1" dirty="0" err="1"/>
              <a:t>biochemical</a:t>
            </a:r>
            <a:r>
              <a:rPr lang="nl-BE" b="1" dirty="0"/>
              <a:t> </a:t>
            </a:r>
            <a:r>
              <a:rPr lang="nl-BE" b="1" dirty="0" err="1"/>
              <a:t>interactions</a:t>
            </a:r>
            <a:r>
              <a:rPr lang="nl-BE" b="1" dirty="0"/>
              <a:t> </a:t>
            </a:r>
            <a:r>
              <a:rPr lang="nl-BE" b="1" dirty="0" err="1"/>
              <a:t>within</a:t>
            </a:r>
            <a:r>
              <a:rPr lang="nl-BE" b="1" dirty="0"/>
              <a:t> </a:t>
            </a:r>
            <a:r>
              <a:rPr lang="nl-BE" b="1" dirty="0" err="1"/>
              <a:t>orgaisms</a:t>
            </a:r>
            <a:endParaRPr lang="nl-BE" b="1" dirty="0"/>
          </a:p>
        </p:txBody>
      </p:sp>
      <p:sp>
        <p:nvSpPr>
          <p:cNvPr id="14" name="Tekstvak 13">
            <a:extLst>
              <a:ext uri="{FF2B5EF4-FFF2-40B4-BE49-F238E27FC236}">
                <a16:creationId xmlns:a16="http://schemas.microsoft.com/office/drawing/2014/main" id="{83CC7BBF-43EC-4EDD-A2CF-E257D045F9B1}"/>
              </a:ext>
            </a:extLst>
          </p:cNvPr>
          <p:cNvSpPr txBox="1"/>
          <p:nvPr/>
        </p:nvSpPr>
        <p:spPr>
          <a:xfrm>
            <a:off x="3934176" y="2258008"/>
            <a:ext cx="4323645" cy="369332"/>
          </a:xfrm>
          <a:prstGeom prst="rect">
            <a:avLst/>
          </a:prstGeom>
          <a:solidFill>
            <a:srgbClr val="DCE7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nl-BE" dirty="0" err="1"/>
              <a:t>emperical</a:t>
            </a:r>
            <a:r>
              <a:rPr lang="nl-BE" dirty="0"/>
              <a:t> </a:t>
            </a:r>
            <a:r>
              <a:rPr lang="nl-BE" dirty="0" err="1"/>
              <a:t>evaluation</a:t>
            </a:r>
            <a:endParaRPr lang="nl-BE" dirty="0"/>
          </a:p>
        </p:txBody>
      </p:sp>
      <p:sp>
        <p:nvSpPr>
          <p:cNvPr id="15" name="Rechthoek 14">
            <a:extLst>
              <a:ext uri="{FF2B5EF4-FFF2-40B4-BE49-F238E27FC236}">
                <a16:creationId xmlns:a16="http://schemas.microsoft.com/office/drawing/2014/main" id="{0352B976-795F-4B51-B328-46F79653435C}"/>
              </a:ext>
            </a:extLst>
          </p:cNvPr>
          <p:cNvSpPr/>
          <p:nvPr/>
        </p:nvSpPr>
        <p:spPr>
          <a:xfrm>
            <a:off x="8765824" y="2822250"/>
            <a:ext cx="2619023" cy="1152525"/>
          </a:xfrm>
          <a:prstGeom prst="rect">
            <a:avLst/>
          </a:prstGeom>
          <a:solidFill>
            <a:srgbClr val="1D8DB0"/>
          </a:solidFill>
          <a:ln>
            <a:solidFill>
              <a:srgbClr val="1D8DB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b="1" dirty="0" err="1"/>
              <a:t>Nanoparticle</a:t>
            </a:r>
            <a:r>
              <a:rPr lang="nl-BE" b="1" dirty="0"/>
              <a:t> </a:t>
            </a:r>
            <a:r>
              <a:rPr lang="nl-BE" b="1" dirty="0" err="1"/>
              <a:t>aging</a:t>
            </a:r>
            <a:endParaRPr lang="nl-BE" b="1" dirty="0"/>
          </a:p>
          <a:p>
            <a:pPr algn="ctr"/>
            <a:r>
              <a:rPr lang="nl-BE" b="1" dirty="0"/>
              <a:t>Surface </a:t>
            </a:r>
            <a:r>
              <a:rPr lang="nl-BE" b="1" dirty="0" err="1"/>
              <a:t>modifications</a:t>
            </a:r>
            <a:endParaRPr lang="nl-BE" b="1" dirty="0"/>
          </a:p>
          <a:p>
            <a:pPr algn="ctr"/>
            <a:r>
              <a:rPr lang="nl-BE" b="1" dirty="0"/>
              <a:t>Environment </a:t>
            </a:r>
            <a:r>
              <a:rPr lang="nl-BE" b="1" dirty="0" err="1"/>
              <a:t>effects</a:t>
            </a:r>
            <a:endParaRPr lang="nl-BE" b="1" dirty="0"/>
          </a:p>
        </p:txBody>
      </p:sp>
      <p:sp>
        <p:nvSpPr>
          <p:cNvPr id="16" name="Tekstvak 15">
            <a:extLst>
              <a:ext uri="{FF2B5EF4-FFF2-40B4-BE49-F238E27FC236}">
                <a16:creationId xmlns:a16="http://schemas.microsoft.com/office/drawing/2014/main" id="{41FDECE6-C6BE-49AA-9BF1-FD89BE36DCC7}"/>
              </a:ext>
            </a:extLst>
          </p:cNvPr>
          <p:cNvSpPr txBox="1"/>
          <p:nvPr/>
        </p:nvSpPr>
        <p:spPr>
          <a:xfrm>
            <a:off x="4995596" y="4061014"/>
            <a:ext cx="2619023" cy="1200329"/>
          </a:xfrm>
          <a:prstGeom prst="rect">
            <a:avLst/>
          </a:prstGeom>
          <a:solidFill>
            <a:srgbClr val="DCE7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nl-BE" dirty="0" err="1"/>
              <a:t>Translocation</a:t>
            </a:r>
            <a:r>
              <a:rPr lang="nl-BE" dirty="0"/>
              <a:t> </a:t>
            </a:r>
            <a:r>
              <a:rPr lang="nl-BE" dirty="0" err="1"/>
              <a:t>pathways</a:t>
            </a:r>
            <a:endParaRPr lang="nl-BE" dirty="0"/>
          </a:p>
          <a:p>
            <a:pPr algn="ctr"/>
            <a:endParaRPr lang="nl-BE" dirty="0"/>
          </a:p>
          <a:p>
            <a:pPr algn="ctr"/>
            <a:r>
              <a:rPr lang="nl-BE" dirty="0"/>
              <a:t>Short- &amp; long-term </a:t>
            </a:r>
            <a:r>
              <a:rPr lang="nl-BE" dirty="0" err="1"/>
              <a:t>toxicity</a:t>
            </a:r>
            <a:endParaRPr lang="nl-BE" dirty="0"/>
          </a:p>
        </p:txBody>
      </p:sp>
      <p:sp>
        <p:nvSpPr>
          <p:cNvPr id="17" name="Tekstvak 16">
            <a:extLst>
              <a:ext uri="{FF2B5EF4-FFF2-40B4-BE49-F238E27FC236}">
                <a16:creationId xmlns:a16="http://schemas.microsoft.com/office/drawing/2014/main" id="{BA9F8275-6ADC-422E-96B2-513F615DFFCB}"/>
              </a:ext>
            </a:extLst>
          </p:cNvPr>
          <p:cNvSpPr txBox="1"/>
          <p:nvPr/>
        </p:nvSpPr>
        <p:spPr>
          <a:xfrm>
            <a:off x="8765824" y="4076307"/>
            <a:ext cx="2619023" cy="646331"/>
          </a:xfrm>
          <a:prstGeom prst="rect">
            <a:avLst/>
          </a:prstGeom>
          <a:solidFill>
            <a:srgbClr val="DCE7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nl-BE" dirty="0" err="1"/>
              <a:t>Interaction</a:t>
            </a:r>
            <a:r>
              <a:rPr lang="nl-BE" dirty="0"/>
              <a:t> effect on </a:t>
            </a:r>
            <a:r>
              <a:rPr lang="nl-BE" dirty="0" err="1"/>
              <a:t>toxicity</a:t>
            </a:r>
            <a:r>
              <a:rPr lang="nl-BE" dirty="0"/>
              <a:t>?</a:t>
            </a:r>
          </a:p>
        </p:txBody>
      </p:sp>
      <p:sp>
        <p:nvSpPr>
          <p:cNvPr id="18" name="Rechthoek 17">
            <a:extLst>
              <a:ext uri="{FF2B5EF4-FFF2-40B4-BE49-F238E27FC236}">
                <a16:creationId xmlns:a16="http://schemas.microsoft.com/office/drawing/2014/main" id="{5F329147-E7A6-42D0-A86F-481B7FCD2819}"/>
              </a:ext>
            </a:extLst>
          </p:cNvPr>
          <p:cNvSpPr/>
          <p:nvPr/>
        </p:nvSpPr>
        <p:spPr>
          <a:xfrm>
            <a:off x="807153" y="5374164"/>
            <a:ext cx="10577694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b="1" dirty="0"/>
              <a:t>MULTIDISCIPLINARY APPROACH</a:t>
            </a:r>
          </a:p>
        </p:txBody>
      </p:sp>
      <p:sp>
        <p:nvSpPr>
          <p:cNvPr id="19" name="Tekstvak 18">
            <a:extLst>
              <a:ext uri="{FF2B5EF4-FFF2-40B4-BE49-F238E27FC236}">
                <a16:creationId xmlns:a16="http://schemas.microsoft.com/office/drawing/2014/main" id="{33F07D4D-5BE6-4F54-AA90-D262F1380B2D}"/>
              </a:ext>
            </a:extLst>
          </p:cNvPr>
          <p:cNvSpPr txBox="1"/>
          <p:nvPr/>
        </p:nvSpPr>
        <p:spPr>
          <a:xfrm>
            <a:off x="0" y="5934123"/>
            <a:ext cx="1219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b="1" dirty="0">
                <a:solidFill>
                  <a:srgbClr val="2F4D5D"/>
                </a:solidFill>
                <a:cs typeface="Arial"/>
              </a:rPr>
              <a:t>Source: </a:t>
            </a:r>
            <a:r>
              <a:rPr lang="en-US" sz="1200" dirty="0" err="1">
                <a:solidFill>
                  <a:srgbClr val="2F4D5D"/>
                </a:solidFill>
              </a:rPr>
              <a:t>Buzea</a:t>
            </a:r>
            <a:r>
              <a:rPr lang="en-US" sz="1200" dirty="0">
                <a:solidFill>
                  <a:srgbClr val="2F4D5D"/>
                </a:solidFill>
              </a:rPr>
              <a:t>, C., Pacheco, I.I. &amp; Robbie, K. </a:t>
            </a:r>
            <a:r>
              <a:rPr lang="en-US" sz="1200" dirty="0" err="1">
                <a:solidFill>
                  <a:srgbClr val="2F4D5D"/>
                </a:solidFill>
              </a:rPr>
              <a:t>Biointerphases</a:t>
            </a:r>
            <a:r>
              <a:rPr lang="en-US" sz="1200" dirty="0">
                <a:solidFill>
                  <a:srgbClr val="2F4D5D"/>
                </a:solidFill>
              </a:rPr>
              <a:t> (2007) 2: MR17. https://doi.org/10.1116/1.2815690</a:t>
            </a:r>
            <a:endParaRPr lang="nl-BE" sz="1200" dirty="0">
              <a:solidFill>
                <a:srgbClr val="2F4D5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1169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dianummer 23">
            <a:extLst>
              <a:ext uri="{FF2B5EF4-FFF2-40B4-BE49-F238E27FC236}">
                <a16:creationId xmlns:a16="http://schemas.microsoft.com/office/drawing/2014/main" id="{E7BA9955-551E-4B72-9196-84FDFE874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4000" y="-126730"/>
            <a:ext cx="648000" cy="648000"/>
          </a:xfrm>
        </p:spPr>
        <p:txBody>
          <a:bodyPr/>
          <a:lstStyle/>
          <a:p>
            <a:fld id="{CF179DAE-D0A6-40C3-B8BC-6A97C268D03A}" type="slidenum">
              <a:rPr lang="nl-NL" sz="1200" smtClean="0">
                <a:solidFill>
                  <a:srgbClr val="1D8DB0"/>
                </a:solidFill>
              </a:rPr>
              <a:pPr/>
              <a:t>51</a:t>
            </a:fld>
            <a:r>
              <a:rPr lang="nl-NL" sz="1200" dirty="0">
                <a:solidFill>
                  <a:srgbClr val="1D8DB0"/>
                </a:solidFill>
              </a:rPr>
              <a:t>/51</a:t>
            </a:r>
          </a:p>
        </p:txBody>
      </p:sp>
      <p:sp>
        <p:nvSpPr>
          <p:cNvPr id="9" name="Titel 4">
            <a:extLst>
              <a:ext uri="{FF2B5EF4-FFF2-40B4-BE49-F238E27FC236}">
                <a16:creationId xmlns:a16="http://schemas.microsoft.com/office/drawing/2014/main" id="{32C054A8-9043-41C9-BA29-6C11E3B87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262" y="336550"/>
            <a:ext cx="11457693" cy="1152525"/>
          </a:xfrm>
        </p:spPr>
        <p:txBody>
          <a:bodyPr>
            <a:normAutofit/>
          </a:bodyPr>
          <a:lstStyle/>
          <a:p>
            <a:r>
              <a:rPr lang="en-US" dirty="0"/>
              <a:t>References</a:t>
            </a:r>
            <a:endParaRPr lang="nl-BE" dirty="0"/>
          </a:p>
        </p:txBody>
      </p:sp>
      <p:sp>
        <p:nvSpPr>
          <p:cNvPr id="8" name="Tijdelijke aanduiding voor inhoud 1">
            <a:extLst>
              <a:ext uri="{FF2B5EF4-FFF2-40B4-BE49-F238E27FC236}">
                <a16:creationId xmlns:a16="http://schemas.microsoft.com/office/drawing/2014/main" id="{FD48FE27-13D3-407C-9CF5-D7CAC1400D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656000"/>
            <a:ext cx="11041200" cy="4043464"/>
          </a:xfrm>
        </p:spPr>
        <p:txBody>
          <a:bodyPr>
            <a:normAutofit fontScale="85000" lnSpcReduction="20000"/>
          </a:bodyPr>
          <a:lstStyle/>
          <a:p>
            <a:r>
              <a:rPr lang="nl-BE" sz="2000" dirty="0" err="1"/>
              <a:t>Bahadar</a:t>
            </a:r>
            <a:r>
              <a:rPr lang="nl-BE" sz="2000" dirty="0"/>
              <a:t>, H., </a:t>
            </a:r>
            <a:r>
              <a:rPr lang="nl-BE" sz="2000" dirty="0" err="1"/>
              <a:t>Maqbool</a:t>
            </a:r>
            <a:r>
              <a:rPr lang="nl-BE" sz="2000" dirty="0"/>
              <a:t>, F., </a:t>
            </a:r>
            <a:r>
              <a:rPr lang="nl-BE" sz="2000" dirty="0" err="1"/>
              <a:t>Niaz</a:t>
            </a:r>
            <a:r>
              <a:rPr lang="nl-BE" sz="2000" dirty="0"/>
              <a:t>, K., &amp; </a:t>
            </a:r>
            <a:r>
              <a:rPr lang="nl-BE" sz="2000" dirty="0" err="1"/>
              <a:t>Abdollahi</a:t>
            </a:r>
            <a:r>
              <a:rPr lang="nl-BE" sz="2000" dirty="0"/>
              <a:t>, M. (2016). </a:t>
            </a:r>
            <a:r>
              <a:rPr lang="nl-BE" sz="2000" dirty="0" err="1"/>
              <a:t>Toxicity</a:t>
            </a:r>
            <a:r>
              <a:rPr lang="nl-BE" sz="2000" dirty="0"/>
              <a:t> of </a:t>
            </a:r>
            <a:r>
              <a:rPr lang="nl-BE" sz="2000" dirty="0" err="1"/>
              <a:t>Nanoparticles</a:t>
            </a:r>
            <a:r>
              <a:rPr lang="nl-BE" sz="2000" dirty="0"/>
              <a:t> </a:t>
            </a:r>
            <a:r>
              <a:rPr lang="nl-BE" sz="2000" dirty="0" err="1"/>
              <a:t>and</a:t>
            </a:r>
            <a:r>
              <a:rPr lang="nl-BE" sz="2000" dirty="0"/>
              <a:t> </a:t>
            </a:r>
            <a:r>
              <a:rPr lang="nl-BE" sz="2000" dirty="0" err="1"/>
              <a:t>an</a:t>
            </a:r>
            <a:r>
              <a:rPr lang="nl-BE" sz="2000" dirty="0"/>
              <a:t> </a:t>
            </a:r>
            <a:r>
              <a:rPr lang="nl-BE" sz="2000" dirty="0" err="1"/>
              <a:t>Overview</a:t>
            </a:r>
            <a:r>
              <a:rPr lang="nl-BE" sz="2000" dirty="0"/>
              <a:t> of </a:t>
            </a:r>
            <a:r>
              <a:rPr lang="nl-BE" sz="2000" dirty="0" err="1"/>
              <a:t>Current</a:t>
            </a:r>
            <a:r>
              <a:rPr lang="nl-BE" sz="2000" dirty="0"/>
              <a:t> </a:t>
            </a:r>
            <a:r>
              <a:rPr lang="nl-BE" sz="2000" dirty="0" err="1"/>
              <a:t>Experimental</a:t>
            </a:r>
            <a:r>
              <a:rPr lang="nl-BE" sz="2000" dirty="0"/>
              <a:t> </a:t>
            </a:r>
            <a:r>
              <a:rPr lang="nl-BE" sz="2000" dirty="0" err="1"/>
              <a:t>Models</a:t>
            </a:r>
            <a:r>
              <a:rPr lang="nl-BE" sz="2000" dirty="0"/>
              <a:t>. </a:t>
            </a:r>
            <a:r>
              <a:rPr lang="nl-BE" sz="2000" i="1" dirty="0" err="1"/>
              <a:t>Iranian</a:t>
            </a:r>
            <a:r>
              <a:rPr lang="nl-BE" sz="2000" i="1" dirty="0"/>
              <a:t> </a:t>
            </a:r>
            <a:r>
              <a:rPr lang="nl-BE" sz="2000" i="1" dirty="0" err="1"/>
              <a:t>biomedical</a:t>
            </a:r>
            <a:r>
              <a:rPr lang="nl-BE" sz="2000" i="1" dirty="0"/>
              <a:t> </a:t>
            </a:r>
            <a:r>
              <a:rPr lang="nl-BE" sz="2000" i="1" dirty="0" err="1"/>
              <a:t>journal</a:t>
            </a:r>
            <a:r>
              <a:rPr lang="nl-BE" sz="2000" dirty="0"/>
              <a:t>, </a:t>
            </a:r>
            <a:r>
              <a:rPr lang="nl-BE" sz="2000" i="1" dirty="0"/>
              <a:t>20</a:t>
            </a:r>
            <a:r>
              <a:rPr lang="nl-BE" sz="2000" dirty="0"/>
              <a:t>(1), 1–11. doi:10.7508/ibj.2016.01.001</a:t>
            </a:r>
          </a:p>
          <a:p>
            <a:r>
              <a:rPr lang="nl-NL" sz="2000" dirty="0" err="1">
                <a:cs typeface="Arial"/>
              </a:rPr>
              <a:t>Buzea</a:t>
            </a:r>
            <a:r>
              <a:rPr lang="nl-NL" sz="2000" dirty="0">
                <a:cs typeface="Arial"/>
              </a:rPr>
              <a:t>, </a:t>
            </a:r>
            <a:r>
              <a:rPr lang="nl-NL" sz="2000" dirty="0" err="1">
                <a:cs typeface="Arial"/>
              </a:rPr>
              <a:t>Cristina</a:t>
            </a:r>
            <a:r>
              <a:rPr lang="nl-NL" sz="2000" dirty="0">
                <a:cs typeface="Arial"/>
              </a:rPr>
              <a:t>, Ivan I. </a:t>
            </a:r>
            <a:r>
              <a:rPr lang="nl-NL" sz="2000" dirty="0" err="1">
                <a:cs typeface="Arial"/>
              </a:rPr>
              <a:t>Pacheco</a:t>
            </a:r>
            <a:r>
              <a:rPr lang="nl-NL" sz="2000" dirty="0">
                <a:cs typeface="Arial"/>
              </a:rPr>
              <a:t>, </a:t>
            </a:r>
            <a:r>
              <a:rPr lang="nl-NL" sz="2000" dirty="0" err="1">
                <a:cs typeface="Arial"/>
              </a:rPr>
              <a:t>and</a:t>
            </a:r>
            <a:r>
              <a:rPr lang="nl-NL" sz="2000" dirty="0">
                <a:cs typeface="Arial"/>
              </a:rPr>
              <a:t> Kevin Robbie. "</a:t>
            </a:r>
            <a:r>
              <a:rPr lang="nl-NL" sz="2000" dirty="0" err="1">
                <a:cs typeface="Arial"/>
              </a:rPr>
              <a:t>Nanomaterials</a:t>
            </a:r>
            <a:r>
              <a:rPr lang="nl-NL" sz="2000" dirty="0">
                <a:cs typeface="Arial"/>
              </a:rPr>
              <a:t> </a:t>
            </a:r>
            <a:r>
              <a:rPr lang="nl-NL" sz="2000" dirty="0" err="1">
                <a:cs typeface="Arial"/>
              </a:rPr>
              <a:t>and</a:t>
            </a:r>
            <a:r>
              <a:rPr lang="nl-NL" sz="2000" dirty="0">
                <a:cs typeface="Arial"/>
              </a:rPr>
              <a:t> </a:t>
            </a:r>
            <a:r>
              <a:rPr lang="nl-NL" sz="2000" dirty="0" err="1">
                <a:cs typeface="Arial"/>
              </a:rPr>
              <a:t>nanoparticles</a:t>
            </a:r>
            <a:r>
              <a:rPr lang="nl-NL" sz="2000" dirty="0">
                <a:cs typeface="Arial"/>
              </a:rPr>
              <a:t>: sources </a:t>
            </a:r>
            <a:r>
              <a:rPr lang="nl-NL" sz="2000" dirty="0" err="1">
                <a:cs typeface="Arial"/>
              </a:rPr>
              <a:t>and</a:t>
            </a:r>
            <a:r>
              <a:rPr lang="nl-NL" sz="2000" dirty="0">
                <a:cs typeface="Arial"/>
              </a:rPr>
              <a:t> </a:t>
            </a:r>
            <a:r>
              <a:rPr lang="nl-NL" sz="2000" dirty="0" err="1">
                <a:cs typeface="Arial"/>
              </a:rPr>
              <a:t>toxicity</a:t>
            </a:r>
            <a:r>
              <a:rPr lang="nl-NL" sz="2000" dirty="0">
                <a:cs typeface="Arial"/>
              </a:rPr>
              <a:t>." </a:t>
            </a:r>
            <a:r>
              <a:rPr lang="nl-NL" sz="2000" i="1" dirty="0" err="1">
                <a:cs typeface="Arial"/>
              </a:rPr>
              <a:t>Biointerphases</a:t>
            </a:r>
            <a:r>
              <a:rPr lang="nl-NL" sz="2000" dirty="0">
                <a:cs typeface="Arial"/>
              </a:rPr>
              <a:t> 2.4 (2007): MR17-MR71.</a:t>
            </a:r>
          </a:p>
          <a:p>
            <a:r>
              <a:rPr lang="nl-NL" sz="2000" dirty="0" err="1">
                <a:cs typeface="Arial"/>
              </a:rPr>
              <a:t>Armstead</a:t>
            </a:r>
            <a:r>
              <a:rPr lang="nl-NL" sz="2000" dirty="0">
                <a:cs typeface="Arial"/>
              </a:rPr>
              <a:t>, A. L., &amp; Li, B. (2016). </a:t>
            </a:r>
            <a:r>
              <a:rPr lang="nl-NL" sz="2000" dirty="0" err="1">
                <a:cs typeface="Arial"/>
              </a:rPr>
              <a:t>Nanotoxicity</a:t>
            </a:r>
            <a:r>
              <a:rPr lang="nl-NL" sz="2000" dirty="0">
                <a:cs typeface="Arial"/>
              </a:rPr>
              <a:t>: </a:t>
            </a:r>
            <a:r>
              <a:rPr lang="nl-NL" sz="2000" dirty="0" err="1">
                <a:cs typeface="Arial"/>
              </a:rPr>
              <a:t>emerging</a:t>
            </a:r>
            <a:r>
              <a:rPr lang="nl-NL" sz="2000" dirty="0">
                <a:cs typeface="Arial"/>
              </a:rPr>
              <a:t> concerns </a:t>
            </a:r>
            <a:r>
              <a:rPr lang="nl-NL" sz="2000" dirty="0" err="1">
                <a:cs typeface="Arial"/>
              </a:rPr>
              <a:t>regarding</a:t>
            </a:r>
            <a:r>
              <a:rPr lang="nl-NL" sz="2000" dirty="0">
                <a:cs typeface="Arial"/>
              </a:rPr>
              <a:t> </a:t>
            </a:r>
            <a:r>
              <a:rPr lang="nl-NL" sz="2000" dirty="0" err="1">
                <a:cs typeface="Arial"/>
              </a:rPr>
              <a:t>nanomaterial</a:t>
            </a:r>
            <a:r>
              <a:rPr lang="nl-NL" sz="2000" dirty="0">
                <a:cs typeface="Arial"/>
              </a:rPr>
              <a:t> </a:t>
            </a:r>
            <a:r>
              <a:rPr lang="nl-NL" sz="2000" dirty="0" err="1">
                <a:cs typeface="Arial"/>
              </a:rPr>
              <a:t>safety</a:t>
            </a:r>
            <a:r>
              <a:rPr lang="nl-NL" sz="2000" dirty="0">
                <a:cs typeface="Arial"/>
              </a:rPr>
              <a:t> </a:t>
            </a:r>
            <a:r>
              <a:rPr lang="nl-NL" sz="2000" dirty="0" err="1">
                <a:cs typeface="Arial"/>
              </a:rPr>
              <a:t>and</a:t>
            </a:r>
            <a:r>
              <a:rPr lang="nl-NL" sz="2000" dirty="0">
                <a:cs typeface="Arial"/>
              </a:rPr>
              <a:t> </a:t>
            </a:r>
            <a:r>
              <a:rPr lang="nl-NL" sz="2000" dirty="0" err="1">
                <a:cs typeface="Arial"/>
              </a:rPr>
              <a:t>occupational</a:t>
            </a:r>
            <a:r>
              <a:rPr lang="nl-NL" sz="2000" dirty="0">
                <a:cs typeface="Arial"/>
              </a:rPr>
              <a:t> hard metal (WC-Co) </a:t>
            </a:r>
            <a:r>
              <a:rPr lang="nl-NL" sz="2000" dirty="0" err="1">
                <a:cs typeface="Arial"/>
              </a:rPr>
              <a:t>nanoparticle</a:t>
            </a:r>
            <a:r>
              <a:rPr lang="nl-NL" sz="2000" dirty="0">
                <a:cs typeface="Arial"/>
              </a:rPr>
              <a:t> exposure. International </a:t>
            </a:r>
            <a:r>
              <a:rPr lang="nl-NL" sz="2000" dirty="0" err="1">
                <a:cs typeface="Arial"/>
              </a:rPr>
              <a:t>journal</a:t>
            </a:r>
            <a:r>
              <a:rPr lang="nl-NL" sz="2000" dirty="0">
                <a:cs typeface="Arial"/>
              </a:rPr>
              <a:t> of </a:t>
            </a:r>
            <a:r>
              <a:rPr lang="nl-NL" sz="2000" dirty="0" err="1">
                <a:cs typeface="Arial"/>
              </a:rPr>
              <a:t>nanomedicine</a:t>
            </a:r>
            <a:r>
              <a:rPr lang="nl-NL" sz="2000" dirty="0">
                <a:cs typeface="Arial"/>
              </a:rPr>
              <a:t>, 11, 6421–6433. doi:10.2147/IJN.S121238</a:t>
            </a:r>
          </a:p>
          <a:p>
            <a:r>
              <a:rPr lang="nl-BE" sz="2000" dirty="0">
                <a:solidFill>
                  <a:srgbClr val="2F4D5D"/>
                </a:solidFill>
              </a:rPr>
              <a:t>Phillips D.H., </a:t>
            </a:r>
            <a:r>
              <a:rPr lang="nl-BE" sz="2000" dirty="0" err="1">
                <a:solidFill>
                  <a:srgbClr val="2F4D5D"/>
                </a:solidFill>
              </a:rPr>
              <a:t>Arlt</a:t>
            </a:r>
            <a:r>
              <a:rPr lang="nl-BE" sz="2000" dirty="0">
                <a:solidFill>
                  <a:srgbClr val="2F4D5D"/>
                </a:solidFill>
              </a:rPr>
              <a:t> V.M. (2009) </a:t>
            </a:r>
            <a:r>
              <a:rPr lang="nl-BE" sz="2000" dirty="0" err="1">
                <a:solidFill>
                  <a:srgbClr val="2F4D5D"/>
                </a:solidFill>
              </a:rPr>
              <a:t>Genotoxicity</a:t>
            </a:r>
            <a:r>
              <a:rPr lang="nl-BE" sz="2000" dirty="0">
                <a:solidFill>
                  <a:srgbClr val="2F4D5D"/>
                </a:solidFill>
              </a:rPr>
              <a:t>: </a:t>
            </a:r>
            <a:r>
              <a:rPr lang="nl-BE" sz="2000" dirty="0" err="1">
                <a:solidFill>
                  <a:srgbClr val="2F4D5D"/>
                </a:solidFill>
              </a:rPr>
              <a:t>damage</a:t>
            </a:r>
            <a:r>
              <a:rPr lang="nl-BE" sz="2000" dirty="0">
                <a:solidFill>
                  <a:srgbClr val="2F4D5D"/>
                </a:solidFill>
              </a:rPr>
              <a:t> </a:t>
            </a:r>
            <a:r>
              <a:rPr lang="nl-BE" sz="2000" dirty="0" err="1">
                <a:solidFill>
                  <a:srgbClr val="2F4D5D"/>
                </a:solidFill>
              </a:rPr>
              <a:t>to</a:t>
            </a:r>
            <a:r>
              <a:rPr lang="nl-BE" sz="2000" dirty="0">
                <a:solidFill>
                  <a:srgbClr val="2F4D5D"/>
                </a:solidFill>
              </a:rPr>
              <a:t> DNA </a:t>
            </a:r>
            <a:r>
              <a:rPr lang="nl-BE" sz="2000" dirty="0" err="1">
                <a:solidFill>
                  <a:srgbClr val="2F4D5D"/>
                </a:solidFill>
              </a:rPr>
              <a:t>and</a:t>
            </a:r>
            <a:r>
              <a:rPr lang="nl-BE" sz="2000" dirty="0">
                <a:solidFill>
                  <a:srgbClr val="2F4D5D"/>
                </a:solidFill>
              </a:rPr>
              <a:t> </a:t>
            </a:r>
            <a:r>
              <a:rPr lang="nl-BE" sz="2000" dirty="0" err="1">
                <a:solidFill>
                  <a:srgbClr val="2F4D5D"/>
                </a:solidFill>
              </a:rPr>
              <a:t>its</a:t>
            </a:r>
            <a:r>
              <a:rPr lang="nl-BE" sz="2000" dirty="0">
                <a:solidFill>
                  <a:srgbClr val="2F4D5D"/>
                </a:solidFill>
              </a:rPr>
              <a:t> </a:t>
            </a:r>
            <a:r>
              <a:rPr lang="nl-BE" sz="2000" dirty="0" err="1">
                <a:solidFill>
                  <a:srgbClr val="2F4D5D"/>
                </a:solidFill>
              </a:rPr>
              <a:t>consequences</a:t>
            </a:r>
            <a:r>
              <a:rPr lang="nl-BE" sz="2000" dirty="0">
                <a:solidFill>
                  <a:srgbClr val="2F4D5D"/>
                </a:solidFill>
              </a:rPr>
              <a:t>. In: </a:t>
            </a:r>
            <a:r>
              <a:rPr lang="nl-BE" sz="2000" dirty="0" err="1">
                <a:solidFill>
                  <a:srgbClr val="2F4D5D"/>
                </a:solidFill>
              </a:rPr>
              <a:t>Luch</a:t>
            </a:r>
            <a:r>
              <a:rPr lang="nl-BE" sz="2000" dirty="0">
                <a:solidFill>
                  <a:srgbClr val="2F4D5D"/>
                </a:solidFill>
              </a:rPr>
              <a:t> A. (</a:t>
            </a:r>
            <a:r>
              <a:rPr lang="nl-BE" sz="2000" dirty="0" err="1">
                <a:solidFill>
                  <a:srgbClr val="2F4D5D"/>
                </a:solidFill>
              </a:rPr>
              <a:t>eds</a:t>
            </a:r>
            <a:r>
              <a:rPr lang="nl-BE" sz="2000" dirty="0">
                <a:solidFill>
                  <a:srgbClr val="2F4D5D"/>
                </a:solidFill>
              </a:rPr>
              <a:t>) </a:t>
            </a:r>
            <a:r>
              <a:rPr lang="nl-BE" sz="2000" dirty="0" err="1">
                <a:solidFill>
                  <a:srgbClr val="2F4D5D"/>
                </a:solidFill>
              </a:rPr>
              <a:t>Molecular</a:t>
            </a:r>
            <a:r>
              <a:rPr lang="nl-BE" sz="2000" dirty="0">
                <a:solidFill>
                  <a:srgbClr val="2F4D5D"/>
                </a:solidFill>
              </a:rPr>
              <a:t>, </a:t>
            </a:r>
            <a:r>
              <a:rPr lang="nl-BE" sz="2000" dirty="0" err="1">
                <a:solidFill>
                  <a:srgbClr val="2F4D5D"/>
                </a:solidFill>
              </a:rPr>
              <a:t>Clinical</a:t>
            </a:r>
            <a:r>
              <a:rPr lang="nl-BE" sz="2000" dirty="0">
                <a:solidFill>
                  <a:srgbClr val="2F4D5D"/>
                </a:solidFill>
              </a:rPr>
              <a:t> </a:t>
            </a:r>
            <a:r>
              <a:rPr lang="nl-BE" sz="2000" dirty="0" err="1">
                <a:solidFill>
                  <a:srgbClr val="2F4D5D"/>
                </a:solidFill>
              </a:rPr>
              <a:t>and</a:t>
            </a:r>
            <a:r>
              <a:rPr lang="nl-BE" sz="2000" dirty="0">
                <a:solidFill>
                  <a:srgbClr val="2F4D5D"/>
                </a:solidFill>
              </a:rPr>
              <a:t> </a:t>
            </a:r>
            <a:r>
              <a:rPr lang="nl-BE" sz="2000" dirty="0" err="1">
                <a:solidFill>
                  <a:srgbClr val="2F4D5D"/>
                </a:solidFill>
              </a:rPr>
              <a:t>Environmental</a:t>
            </a:r>
            <a:r>
              <a:rPr lang="nl-BE" sz="2000" dirty="0">
                <a:solidFill>
                  <a:srgbClr val="2F4D5D"/>
                </a:solidFill>
              </a:rPr>
              <a:t> </a:t>
            </a:r>
            <a:r>
              <a:rPr lang="nl-BE" sz="2000" dirty="0" err="1">
                <a:solidFill>
                  <a:srgbClr val="2F4D5D"/>
                </a:solidFill>
              </a:rPr>
              <a:t>Toxicology</a:t>
            </a:r>
            <a:r>
              <a:rPr lang="nl-BE" sz="2000" dirty="0">
                <a:solidFill>
                  <a:srgbClr val="2F4D5D"/>
                </a:solidFill>
              </a:rPr>
              <a:t>. </a:t>
            </a:r>
            <a:r>
              <a:rPr lang="nl-BE" sz="2000" dirty="0" err="1">
                <a:solidFill>
                  <a:srgbClr val="2F4D5D"/>
                </a:solidFill>
              </a:rPr>
              <a:t>Experientia</a:t>
            </a:r>
            <a:r>
              <a:rPr lang="nl-BE" sz="2000" dirty="0">
                <a:solidFill>
                  <a:srgbClr val="2F4D5D"/>
                </a:solidFill>
              </a:rPr>
              <a:t> </a:t>
            </a:r>
            <a:r>
              <a:rPr lang="nl-BE" sz="2000" dirty="0" err="1">
                <a:solidFill>
                  <a:srgbClr val="2F4D5D"/>
                </a:solidFill>
              </a:rPr>
              <a:t>Supplementum</a:t>
            </a:r>
            <a:r>
              <a:rPr lang="nl-BE" sz="2000" dirty="0">
                <a:solidFill>
                  <a:srgbClr val="2F4D5D"/>
                </a:solidFill>
              </a:rPr>
              <a:t>, vol 99. </a:t>
            </a:r>
            <a:r>
              <a:rPr lang="nl-BE" sz="2000" dirty="0" err="1">
                <a:solidFill>
                  <a:srgbClr val="2F4D5D"/>
                </a:solidFill>
              </a:rPr>
              <a:t>Birkhäuser</a:t>
            </a:r>
            <a:r>
              <a:rPr lang="nl-BE" sz="2000" dirty="0">
                <a:solidFill>
                  <a:srgbClr val="2F4D5D"/>
                </a:solidFill>
              </a:rPr>
              <a:t> </a:t>
            </a:r>
            <a:r>
              <a:rPr lang="nl-BE" sz="2000" dirty="0" err="1">
                <a:solidFill>
                  <a:srgbClr val="2F4D5D"/>
                </a:solidFill>
              </a:rPr>
              <a:t>Basel</a:t>
            </a:r>
            <a:endParaRPr lang="nl-BE" sz="2000" dirty="0">
              <a:solidFill>
                <a:srgbClr val="2F4D5D"/>
              </a:solidFill>
            </a:endParaRPr>
          </a:p>
          <a:p>
            <a:r>
              <a:rPr lang="nl-NL" sz="2000" dirty="0">
                <a:solidFill>
                  <a:srgbClr val="2F4D5D"/>
                </a:solidFill>
                <a:cs typeface="Arial"/>
              </a:rPr>
              <a:t>Lam, </a:t>
            </a:r>
            <a:r>
              <a:rPr lang="nl-NL" sz="2000" dirty="0" err="1">
                <a:solidFill>
                  <a:srgbClr val="2F4D5D"/>
                </a:solidFill>
                <a:cs typeface="Arial"/>
              </a:rPr>
              <a:t>Chiu-wing</a:t>
            </a:r>
            <a:r>
              <a:rPr lang="nl-NL" sz="2000" dirty="0">
                <a:solidFill>
                  <a:srgbClr val="2F4D5D"/>
                </a:solidFill>
                <a:cs typeface="Arial"/>
              </a:rPr>
              <a:t>, et al. "A review of carbon nanotube </a:t>
            </a:r>
            <a:r>
              <a:rPr lang="nl-NL" sz="2000" dirty="0" err="1">
                <a:solidFill>
                  <a:srgbClr val="2F4D5D"/>
                </a:solidFill>
                <a:cs typeface="Arial"/>
              </a:rPr>
              <a:t>toxicity</a:t>
            </a:r>
            <a:r>
              <a:rPr lang="nl-NL" sz="2000" dirty="0">
                <a:solidFill>
                  <a:srgbClr val="2F4D5D"/>
                </a:solidFill>
                <a:cs typeface="Arial"/>
              </a:rPr>
              <a:t> </a:t>
            </a:r>
            <a:r>
              <a:rPr lang="nl-NL" sz="2000" dirty="0" err="1">
                <a:solidFill>
                  <a:srgbClr val="2F4D5D"/>
                </a:solidFill>
                <a:cs typeface="Arial"/>
              </a:rPr>
              <a:t>and</a:t>
            </a:r>
            <a:r>
              <a:rPr lang="nl-NL" sz="2000" dirty="0">
                <a:solidFill>
                  <a:srgbClr val="2F4D5D"/>
                </a:solidFill>
                <a:cs typeface="Arial"/>
              </a:rPr>
              <a:t> assessment of </a:t>
            </a:r>
            <a:r>
              <a:rPr lang="nl-NL" sz="2000" dirty="0" err="1">
                <a:solidFill>
                  <a:srgbClr val="2F4D5D"/>
                </a:solidFill>
                <a:cs typeface="Arial"/>
              </a:rPr>
              <a:t>potential</a:t>
            </a:r>
            <a:r>
              <a:rPr lang="nl-NL" sz="2000" dirty="0">
                <a:solidFill>
                  <a:srgbClr val="2F4D5D"/>
                </a:solidFill>
                <a:cs typeface="Arial"/>
              </a:rPr>
              <a:t> </a:t>
            </a:r>
            <a:r>
              <a:rPr lang="nl-NL" sz="2000" dirty="0" err="1">
                <a:solidFill>
                  <a:srgbClr val="2F4D5D"/>
                </a:solidFill>
                <a:cs typeface="Arial"/>
              </a:rPr>
              <a:t>occupational</a:t>
            </a:r>
            <a:r>
              <a:rPr lang="nl-NL" sz="2000" dirty="0">
                <a:solidFill>
                  <a:srgbClr val="2F4D5D"/>
                </a:solidFill>
                <a:cs typeface="Arial"/>
              </a:rPr>
              <a:t> </a:t>
            </a:r>
            <a:r>
              <a:rPr lang="nl-NL" sz="2000" dirty="0" err="1">
                <a:solidFill>
                  <a:srgbClr val="2F4D5D"/>
                </a:solidFill>
                <a:cs typeface="Arial"/>
              </a:rPr>
              <a:t>and</a:t>
            </a:r>
            <a:r>
              <a:rPr lang="nl-NL" sz="2000" dirty="0">
                <a:solidFill>
                  <a:srgbClr val="2F4D5D"/>
                </a:solidFill>
                <a:cs typeface="Arial"/>
              </a:rPr>
              <a:t> </a:t>
            </a:r>
            <a:r>
              <a:rPr lang="nl-NL" sz="2000" dirty="0" err="1">
                <a:solidFill>
                  <a:srgbClr val="2F4D5D"/>
                </a:solidFill>
                <a:cs typeface="Arial"/>
              </a:rPr>
              <a:t>environmental</a:t>
            </a:r>
            <a:r>
              <a:rPr lang="nl-NL" sz="2000" dirty="0">
                <a:solidFill>
                  <a:srgbClr val="2F4D5D"/>
                </a:solidFill>
                <a:cs typeface="Arial"/>
              </a:rPr>
              <a:t> health </a:t>
            </a:r>
            <a:r>
              <a:rPr lang="nl-NL" sz="2000" dirty="0" err="1">
                <a:solidFill>
                  <a:srgbClr val="2F4D5D"/>
                </a:solidFill>
                <a:cs typeface="Arial"/>
              </a:rPr>
              <a:t>risks</a:t>
            </a:r>
            <a:r>
              <a:rPr lang="nl-NL" sz="2000" dirty="0">
                <a:solidFill>
                  <a:srgbClr val="2F4D5D"/>
                </a:solidFill>
                <a:cs typeface="Arial"/>
              </a:rPr>
              <a:t>." </a:t>
            </a:r>
            <a:r>
              <a:rPr lang="nl-NL" sz="2000" i="1" dirty="0">
                <a:solidFill>
                  <a:srgbClr val="2F4D5D"/>
                </a:solidFill>
                <a:cs typeface="Arial"/>
              </a:rPr>
              <a:t>Critical reviews in </a:t>
            </a:r>
            <a:r>
              <a:rPr lang="nl-NL" sz="2000" i="1" dirty="0" err="1">
                <a:solidFill>
                  <a:srgbClr val="2F4D5D"/>
                </a:solidFill>
                <a:cs typeface="Arial"/>
              </a:rPr>
              <a:t>toxicology</a:t>
            </a:r>
            <a:r>
              <a:rPr lang="nl-NL" sz="2000" dirty="0">
                <a:solidFill>
                  <a:srgbClr val="2F4D5D"/>
                </a:solidFill>
                <a:cs typeface="Arial"/>
              </a:rPr>
              <a:t> 36.3 (2006): 189-217.</a:t>
            </a:r>
          </a:p>
          <a:p>
            <a:r>
              <a:rPr lang="en-US" sz="2000" dirty="0" err="1">
                <a:solidFill>
                  <a:srgbClr val="2F4D5D"/>
                </a:solidFill>
              </a:rPr>
              <a:t>Buzea</a:t>
            </a:r>
            <a:r>
              <a:rPr lang="en-US" sz="2000" dirty="0">
                <a:solidFill>
                  <a:srgbClr val="2F4D5D"/>
                </a:solidFill>
              </a:rPr>
              <a:t>, C., Pacheco, I.I. &amp; Robbie, K. </a:t>
            </a:r>
            <a:r>
              <a:rPr lang="en-US" sz="2000" dirty="0" err="1">
                <a:solidFill>
                  <a:srgbClr val="2F4D5D"/>
                </a:solidFill>
              </a:rPr>
              <a:t>Biointerphases</a:t>
            </a:r>
            <a:r>
              <a:rPr lang="en-US" sz="2000" dirty="0">
                <a:solidFill>
                  <a:srgbClr val="2F4D5D"/>
                </a:solidFill>
              </a:rPr>
              <a:t> (2007) 2: MR17. </a:t>
            </a:r>
            <a:r>
              <a:rPr lang="en-US" sz="2000" dirty="0">
                <a:solidFill>
                  <a:srgbClr val="2F4D5D"/>
                </a:solidFill>
                <a:hlinkClick r:id="rId3"/>
              </a:rPr>
              <a:t>https://doi.org/10.1116/1.2815690</a:t>
            </a:r>
            <a:endParaRPr lang="en-US" sz="2000" dirty="0">
              <a:solidFill>
                <a:srgbClr val="2F4D5D"/>
              </a:solidFill>
            </a:endParaRPr>
          </a:p>
          <a:p>
            <a:r>
              <a:rPr lang="nl-BE" sz="2000" dirty="0" err="1"/>
              <a:t>AZoNano</a:t>
            </a:r>
            <a:r>
              <a:rPr lang="nl-BE" sz="2000" dirty="0"/>
              <a:t>. (2006). </a:t>
            </a:r>
            <a:r>
              <a:rPr lang="en-US" sz="2000" dirty="0"/>
              <a:t>Nanofood Defined and The Use Of Nanotechnology In Packaging, Producing and Growing Foods Now and Into The Future, </a:t>
            </a:r>
            <a:r>
              <a:rPr lang="nl-BE" sz="2000" dirty="0">
                <a:hlinkClick r:id="rId4"/>
              </a:rPr>
              <a:t>https://www.azonano.com/article.aspx?ArticleID=1786</a:t>
            </a:r>
            <a:endParaRPr lang="nl-NL" sz="2000" dirty="0">
              <a:solidFill>
                <a:srgbClr val="2F4D5D"/>
              </a:solidFill>
              <a:cs typeface="Arial"/>
            </a:endParaRPr>
          </a:p>
          <a:p>
            <a:endParaRPr lang="nl-BE" sz="2000" dirty="0">
              <a:solidFill>
                <a:srgbClr val="2F4D5D"/>
              </a:solidFill>
            </a:endParaRPr>
          </a:p>
          <a:p>
            <a:endParaRPr lang="nl-BE" sz="2000" dirty="0"/>
          </a:p>
          <a:p>
            <a:endParaRPr lang="en-US" sz="2000" dirty="0"/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F9AF6A87-507F-4E2E-8A2A-840080D13776}"/>
              </a:ext>
            </a:extLst>
          </p:cNvPr>
          <p:cNvSpPr txBox="1"/>
          <p:nvPr/>
        </p:nvSpPr>
        <p:spPr>
          <a:xfrm>
            <a:off x="159798" y="58771"/>
            <a:ext cx="58326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200" dirty="0">
                <a:solidFill>
                  <a:srgbClr val="1D8DB0"/>
                </a:solidFill>
              </a:rPr>
              <a:t>J. </a:t>
            </a:r>
            <a:r>
              <a:rPr lang="nl-BE" sz="1200" dirty="0" err="1">
                <a:solidFill>
                  <a:srgbClr val="1D8DB0"/>
                </a:solidFill>
              </a:rPr>
              <a:t>Neirynck</a:t>
            </a:r>
            <a:r>
              <a:rPr lang="nl-BE" sz="1200" dirty="0">
                <a:solidFill>
                  <a:srgbClr val="1D8DB0"/>
                </a:solidFill>
              </a:rPr>
              <a:t>, F. Van </a:t>
            </a:r>
            <a:r>
              <a:rPr lang="nl-BE" sz="1200" dirty="0" err="1">
                <a:solidFill>
                  <a:srgbClr val="1D8DB0"/>
                </a:solidFill>
              </a:rPr>
              <a:t>Eecke</a:t>
            </a:r>
            <a:r>
              <a:rPr lang="nl-BE" sz="1200" dirty="0">
                <a:solidFill>
                  <a:srgbClr val="1D8DB0"/>
                </a:solidFill>
              </a:rPr>
              <a:t> &amp; R. Vrielynck</a:t>
            </a:r>
          </a:p>
        </p:txBody>
      </p:sp>
      <p:sp>
        <p:nvSpPr>
          <p:cNvPr id="11" name="Tekstvak 10">
            <a:extLst>
              <a:ext uri="{FF2B5EF4-FFF2-40B4-BE49-F238E27FC236}">
                <a16:creationId xmlns:a16="http://schemas.microsoft.com/office/drawing/2014/main" id="{02C83A39-3DA1-4516-B834-3C3D5F8552F0}"/>
              </a:ext>
            </a:extLst>
          </p:cNvPr>
          <p:cNvSpPr txBox="1"/>
          <p:nvPr/>
        </p:nvSpPr>
        <p:spPr>
          <a:xfrm>
            <a:off x="576000" y="6356412"/>
            <a:ext cx="10351364" cy="3154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450" dirty="0" err="1">
                <a:solidFill>
                  <a:schemeClr val="bg1"/>
                </a:solidFill>
              </a:rPr>
              <a:t>Introduction</a:t>
            </a:r>
            <a:r>
              <a:rPr lang="nl-BE" sz="1450" dirty="0">
                <a:solidFill>
                  <a:schemeClr val="bg1"/>
                </a:solidFill>
              </a:rPr>
              <a:t>	</a:t>
            </a:r>
            <a:r>
              <a:rPr lang="nl-BE" sz="1450" b="1" dirty="0">
                <a:solidFill>
                  <a:schemeClr val="bg1"/>
                </a:solidFill>
              </a:rPr>
              <a:t>	Framework</a:t>
            </a:r>
            <a:r>
              <a:rPr lang="nl-BE" sz="1450" dirty="0">
                <a:solidFill>
                  <a:schemeClr val="bg1"/>
                </a:solidFill>
              </a:rPr>
              <a:t>		</a:t>
            </a:r>
            <a:r>
              <a:rPr lang="nl-BE" sz="1450" dirty="0" err="1">
                <a:solidFill>
                  <a:schemeClr val="bg1"/>
                </a:solidFill>
              </a:rPr>
              <a:t>Techniques</a:t>
            </a:r>
            <a:r>
              <a:rPr lang="nl-BE" sz="1450" dirty="0">
                <a:solidFill>
                  <a:schemeClr val="bg1"/>
                </a:solidFill>
              </a:rPr>
              <a:t> &amp; </a:t>
            </a:r>
            <a:r>
              <a:rPr lang="nl-BE" sz="1450" dirty="0" err="1">
                <a:solidFill>
                  <a:schemeClr val="bg1"/>
                </a:solidFill>
              </a:rPr>
              <a:t>Results</a:t>
            </a:r>
            <a:r>
              <a:rPr lang="nl-BE" sz="1450" dirty="0">
                <a:solidFill>
                  <a:schemeClr val="bg1"/>
                </a:solidFill>
              </a:rPr>
              <a:t>			Summary</a:t>
            </a:r>
          </a:p>
        </p:txBody>
      </p:sp>
    </p:spTree>
    <p:extLst>
      <p:ext uri="{BB962C8B-B14F-4D97-AF65-F5344CB8AC3E}">
        <p14:creationId xmlns:p14="http://schemas.microsoft.com/office/powerpoint/2010/main" val="10652429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dianummer 23">
            <a:extLst>
              <a:ext uri="{FF2B5EF4-FFF2-40B4-BE49-F238E27FC236}">
                <a16:creationId xmlns:a16="http://schemas.microsoft.com/office/drawing/2014/main" id="{E7BA9955-551E-4B72-9196-84FDFE874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4000" y="-126730"/>
            <a:ext cx="648000" cy="648000"/>
          </a:xfrm>
        </p:spPr>
        <p:txBody>
          <a:bodyPr/>
          <a:lstStyle/>
          <a:p>
            <a:fld id="{CF179DAE-D0A6-40C3-B8BC-6A97C268D03A}" type="slidenum">
              <a:rPr lang="nl-NL" sz="1200" smtClean="0">
                <a:solidFill>
                  <a:srgbClr val="1D8DB0"/>
                </a:solidFill>
              </a:rPr>
              <a:pPr/>
              <a:t>6</a:t>
            </a:fld>
            <a:r>
              <a:rPr lang="nl-NL" sz="1200" dirty="0">
                <a:solidFill>
                  <a:srgbClr val="1D8DB0"/>
                </a:solidFill>
              </a:rPr>
              <a:t>/51</a:t>
            </a:r>
          </a:p>
        </p:txBody>
      </p:sp>
      <p:sp>
        <p:nvSpPr>
          <p:cNvPr id="9" name="Titel 4">
            <a:extLst>
              <a:ext uri="{FF2B5EF4-FFF2-40B4-BE49-F238E27FC236}">
                <a16:creationId xmlns:a16="http://schemas.microsoft.com/office/drawing/2014/main" id="{32C054A8-9043-41C9-BA29-6C11E3B87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263" y="336550"/>
            <a:ext cx="11041062" cy="1152525"/>
          </a:xfrm>
        </p:spPr>
        <p:txBody>
          <a:bodyPr/>
          <a:lstStyle/>
          <a:p>
            <a:r>
              <a:rPr lang="nl-BE" dirty="0" err="1"/>
              <a:t>Properties</a:t>
            </a:r>
            <a:r>
              <a:rPr lang="nl-BE" dirty="0"/>
              <a:t> of </a:t>
            </a:r>
            <a:r>
              <a:rPr lang="nl-BE" dirty="0" err="1"/>
              <a:t>nanoscale</a:t>
            </a:r>
            <a:r>
              <a:rPr lang="nl-BE" dirty="0"/>
              <a:t> </a:t>
            </a:r>
            <a:r>
              <a:rPr lang="nl-BE" dirty="0" err="1"/>
              <a:t>materials</a:t>
            </a:r>
            <a:endParaRPr lang="nl-BE" dirty="0"/>
          </a:p>
        </p:txBody>
      </p:sp>
      <p:sp>
        <p:nvSpPr>
          <p:cNvPr id="8" name="Tijdelijke aanduiding voor inhoud 1">
            <a:extLst>
              <a:ext uri="{FF2B5EF4-FFF2-40B4-BE49-F238E27FC236}">
                <a16:creationId xmlns:a16="http://schemas.microsoft.com/office/drawing/2014/main" id="{FD48FE27-13D3-407C-9CF5-D7CAC1400D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656000"/>
            <a:ext cx="11041200" cy="40434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BE" sz="2000" dirty="0" err="1"/>
              <a:t>Their</a:t>
            </a:r>
            <a:r>
              <a:rPr lang="nl-BE" sz="2000" dirty="0"/>
              <a:t> most </a:t>
            </a:r>
            <a:r>
              <a:rPr lang="nl-BE" sz="2000" b="1" dirty="0" err="1"/>
              <a:t>attractive</a:t>
            </a:r>
            <a:r>
              <a:rPr lang="nl-BE" sz="2000" b="1" dirty="0"/>
              <a:t> </a:t>
            </a:r>
            <a:r>
              <a:rPr lang="nl-BE" sz="2000" b="1" dirty="0" err="1"/>
              <a:t>properties</a:t>
            </a:r>
            <a:r>
              <a:rPr lang="nl-BE" sz="2000" dirty="0"/>
              <a:t> make </a:t>
            </a:r>
            <a:r>
              <a:rPr lang="nl-BE" sz="2000" dirty="0" err="1"/>
              <a:t>them</a:t>
            </a:r>
            <a:r>
              <a:rPr lang="nl-BE" sz="2000" dirty="0"/>
              <a:t> </a:t>
            </a:r>
            <a:r>
              <a:rPr lang="nl-BE" sz="2000" dirty="0" err="1"/>
              <a:t>also</a:t>
            </a:r>
            <a:r>
              <a:rPr lang="nl-BE" sz="2000" dirty="0"/>
              <a:t> </a:t>
            </a:r>
            <a:r>
              <a:rPr lang="nl-BE" sz="2000" dirty="0" err="1"/>
              <a:t>potentially</a:t>
            </a:r>
            <a:r>
              <a:rPr lang="nl-BE" sz="2000" dirty="0"/>
              <a:t> </a:t>
            </a:r>
            <a:r>
              <a:rPr lang="nl-BE" sz="2000" dirty="0" err="1"/>
              <a:t>toxic</a:t>
            </a:r>
            <a:r>
              <a:rPr lang="nl-BE" sz="2000" dirty="0"/>
              <a:t>.</a:t>
            </a:r>
          </a:p>
          <a:p>
            <a:pPr marL="0" indent="0">
              <a:buNone/>
            </a:pPr>
            <a:endParaRPr lang="nl-BE" sz="2000" dirty="0"/>
          </a:p>
          <a:p>
            <a:r>
              <a:rPr lang="nl-BE" sz="2000" dirty="0" err="1"/>
              <a:t>Higher</a:t>
            </a:r>
            <a:r>
              <a:rPr lang="nl-BE" sz="2000" dirty="0"/>
              <a:t> </a:t>
            </a:r>
            <a:r>
              <a:rPr lang="nl-BE" sz="2000" dirty="0" err="1"/>
              <a:t>reactivity</a:t>
            </a:r>
            <a:endParaRPr lang="nl-BE" sz="2000" dirty="0"/>
          </a:p>
          <a:p>
            <a:r>
              <a:rPr lang="nl-BE" sz="2000" dirty="0" err="1"/>
              <a:t>Higher</a:t>
            </a:r>
            <a:r>
              <a:rPr lang="nl-BE" sz="2000" dirty="0"/>
              <a:t> </a:t>
            </a:r>
            <a:r>
              <a:rPr lang="nl-BE" sz="2000" dirty="0" err="1"/>
              <a:t>surface</a:t>
            </a:r>
            <a:r>
              <a:rPr lang="nl-BE" sz="2000" dirty="0"/>
              <a:t> </a:t>
            </a:r>
            <a:r>
              <a:rPr lang="nl-BE" sz="2000" dirty="0" err="1"/>
              <a:t>to</a:t>
            </a:r>
            <a:r>
              <a:rPr lang="nl-BE" sz="2000" dirty="0"/>
              <a:t> </a:t>
            </a:r>
            <a:r>
              <a:rPr lang="nl-BE" sz="2000" dirty="0" err="1"/>
              <a:t>mass</a:t>
            </a:r>
            <a:r>
              <a:rPr lang="nl-BE" sz="2000" dirty="0"/>
              <a:t> ratio</a:t>
            </a:r>
          </a:p>
          <a:p>
            <a:r>
              <a:rPr lang="nl-BE" sz="2000" dirty="0" err="1"/>
              <a:t>Higher</a:t>
            </a:r>
            <a:r>
              <a:rPr lang="nl-BE" sz="2000" dirty="0"/>
              <a:t> </a:t>
            </a:r>
            <a:r>
              <a:rPr lang="nl-BE" sz="2000" dirty="0" err="1"/>
              <a:t>permeation</a:t>
            </a:r>
            <a:endParaRPr lang="nl-BE" sz="2000" dirty="0"/>
          </a:p>
          <a:p>
            <a:endParaRPr lang="nl-BE" sz="2000" dirty="0"/>
          </a:p>
          <a:p>
            <a:pPr marL="0" indent="0">
              <a:buNone/>
            </a:pPr>
            <a:r>
              <a:rPr lang="nl-BE" sz="2000" dirty="0" err="1"/>
              <a:t>Properties</a:t>
            </a:r>
            <a:r>
              <a:rPr lang="nl-BE" sz="2000" dirty="0"/>
              <a:t> of matter </a:t>
            </a:r>
            <a:r>
              <a:rPr lang="nl-BE" sz="2000" b="1" dirty="0"/>
              <a:t>change</a:t>
            </a:r>
            <a:r>
              <a:rPr lang="nl-BE" sz="2000" dirty="0"/>
              <a:t> at </a:t>
            </a:r>
            <a:r>
              <a:rPr lang="nl-BE" sz="2000" dirty="0" err="1"/>
              <a:t>nanosize</a:t>
            </a:r>
            <a:r>
              <a:rPr lang="nl-BE" sz="2000" dirty="0"/>
              <a:t>:</a:t>
            </a:r>
          </a:p>
          <a:p>
            <a:r>
              <a:rPr lang="nl-BE" sz="2000" dirty="0"/>
              <a:t>Colour</a:t>
            </a:r>
          </a:p>
          <a:p>
            <a:r>
              <a:rPr lang="nl-BE" sz="2000" dirty="0"/>
              <a:t>Chemical </a:t>
            </a:r>
            <a:r>
              <a:rPr lang="nl-BE" sz="2000" dirty="0" err="1"/>
              <a:t>reactivity</a:t>
            </a:r>
            <a:endParaRPr lang="nl-BE" sz="2000" dirty="0"/>
          </a:p>
          <a:p>
            <a:pPr marL="0" indent="0">
              <a:buNone/>
            </a:pPr>
            <a:endParaRPr lang="nl-BE" sz="2000" dirty="0"/>
          </a:p>
          <a:p>
            <a:pPr marL="0" indent="0">
              <a:buNone/>
            </a:pPr>
            <a:endParaRPr lang="nl-BE" sz="2000" dirty="0"/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F9AF6A87-507F-4E2E-8A2A-840080D13776}"/>
              </a:ext>
            </a:extLst>
          </p:cNvPr>
          <p:cNvSpPr txBox="1"/>
          <p:nvPr/>
        </p:nvSpPr>
        <p:spPr>
          <a:xfrm>
            <a:off x="159798" y="58771"/>
            <a:ext cx="58326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200" dirty="0">
                <a:solidFill>
                  <a:srgbClr val="1D8DB0"/>
                </a:solidFill>
              </a:rPr>
              <a:t>J. </a:t>
            </a:r>
            <a:r>
              <a:rPr lang="nl-BE" sz="1200" dirty="0" err="1">
                <a:solidFill>
                  <a:srgbClr val="1D8DB0"/>
                </a:solidFill>
              </a:rPr>
              <a:t>Neirynck</a:t>
            </a:r>
            <a:r>
              <a:rPr lang="nl-BE" sz="1200" dirty="0">
                <a:solidFill>
                  <a:srgbClr val="1D8DB0"/>
                </a:solidFill>
              </a:rPr>
              <a:t>, F. Van </a:t>
            </a:r>
            <a:r>
              <a:rPr lang="nl-BE" sz="1200" dirty="0" err="1">
                <a:solidFill>
                  <a:srgbClr val="1D8DB0"/>
                </a:solidFill>
              </a:rPr>
              <a:t>Eecke</a:t>
            </a:r>
            <a:r>
              <a:rPr lang="nl-BE" sz="1200" dirty="0">
                <a:solidFill>
                  <a:srgbClr val="1D8DB0"/>
                </a:solidFill>
              </a:rPr>
              <a:t> &amp; R. Vrielynck</a:t>
            </a:r>
          </a:p>
        </p:txBody>
      </p:sp>
      <p:sp>
        <p:nvSpPr>
          <p:cNvPr id="11" name="Tekstvak 10">
            <a:extLst>
              <a:ext uri="{FF2B5EF4-FFF2-40B4-BE49-F238E27FC236}">
                <a16:creationId xmlns:a16="http://schemas.microsoft.com/office/drawing/2014/main" id="{02C83A39-3DA1-4516-B834-3C3D5F8552F0}"/>
              </a:ext>
            </a:extLst>
          </p:cNvPr>
          <p:cNvSpPr txBox="1"/>
          <p:nvPr/>
        </p:nvSpPr>
        <p:spPr>
          <a:xfrm>
            <a:off x="576000" y="6356412"/>
            <a:ext cx="10351364" cy="3154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450" dirty="0" err="1">
                <a:solidFill>
                  <a:schemeClr val="bg1"/>
                </a:solidFill>
              </a:rPr>
              <a:t>Introduction</a:t>
            </a:r>
            <a:r>
              <a:rPr lang="nl-BE" sz="1450" dirty="0">
                <a:solidFill>
                  <a:schemeClr val="bg1"/>
                </a:solidFill>
              </a:rPr>
              <a:t>	</a:t>
            </a:r>
            <a:r>
              <a:rPr lang="nl-BE" sz="1450" b="1" dirty="0">
                <a:solidFill>
                  <a:schemeClr val="bg1"/>
                </a:solidFill>
              </a:rPr>
              <a:t>	Framework</a:t>
            </a:r>
            <a:r>
              <a:rPr lang="nl-BE" sz="1450" dirty="0">
                <a:solidFill>
                  <a:schemeClr val="bg1"/>
                </a:solidFill>
              </a:rPr>
              <a:t>		</a:t>
            </a:r>
            <a:r>
              <a:rPr lang="nl-BE" sz="1450" dirty="0" err="1">
                <a:solidFill>
                  <a:schemeClr val="bg1"/>
                </a:solidFill>
              </a:rPr>
              <a:t>Techniques</a:t>
            </a:r>
            <a:r>
              <a:rPr lang="nl-BE" sz="1450" dirty="0">
                <a:solidFill>
                  <a:schemeClr val="bg1"/>
                </a:solidFill>
              </a:rPr>
              <a:t> &amp; </a:t>
            </a:r>
            <a:r>
              <a:rPr lang="nl-BE" sz="1450" dirty="0" err="1">
                <a:solidFill>
                  <a:schemeClr val="bg1"/>
                </a:solidFill>
              </a:rPr>
              <a:t>Results</a:t>
            </a:r>
            <a:r>
              <a:rPr lang="nl-BE" sz="1450" dirty="0">
                <a:solidFill>
                  <a:schemeClr val="bg1"/>
                </a:solidFill>
              </a:rPr>
              <a:t>			Summary</a:t>
            </a:r>
          </a:p>
        </p:txBody>
      </p:sp>
      <p:sp>
        <p:nvSpPr>
          <p:cNvPr id="12" name="Tekstvak 11">
            <a:extLst>
              <a:ext uri="{FF2B5EF4-FFF2-40B4-BE49-F238E27FC236}">
                <a16:creationId xmlns:a16="http://schemas.microsoft.com/office/drawing/2014/main" id="{5B7E448B-D272-49C8-A557-C6B6D112874C}"/>
              </a:ext>
            </a:extLst>
          </p:cNvPr>
          <p:cNvSpPr txBox="1"/>
          <p:nvPr/>
        </p:nvSpPr>
        <p:spPr>
          <a:xfrm>
            <a:off x="0" y="5779733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200" b="1" dirty="0"/>
              <a:t>Source:</a:t>
            </a:r>
            <a:r>
              <a:rPr lang="nl-BE" sz="1200" dirty="0"/>
              <a:t> </a:t>
            </a:r>
            <a:r>
              <a:rPr lang="nl-BE" sz="1200" dirty="0" err="1"/>
              <a:t>Bahadar</a:t>
            </a:r>
            <a:r>
              <a:rPr lang="nl-BE" sz="1200" dirty="0"/>
              <a:t>, H., </a:t>
            </a:r>
            <a:r>
              <a:rPr lang="nl-BE" sz="1200" dirty="0" err="1"/>
              <a:t>Maqbool</a:t>
            </a:r>
            <a:r>
              <a:rPr lang="nl-BE" sz="1200" dirty="0"/>
              <a:t>, F., </a:t>
            </a:r>
            <a:r>
              <a:rPr lang="nl-BE" sz="1200" dirty="0" err="1"/>
              <a:t>Niaz</a:t>
            </a:r>
            <a:r>
              <a:rPr lang="nl-BE" sz="1200" dirty="0"/>
              <a:t>, K., &amp; </a:t>
            </a:r>
            <a:r>
              <a:rPr lang="nl-BE" sz="1200" dirty="0" err="1"/>
              <a:t>Abdollahi</a:t>
            </a:r>
            <a:r>
              <a:rPr lang="nl-BE" sz="1200" dirty="0"/>
              <a:t>, M. (2016). </a:t>
            </a:r>
            <a:r>
              <a:rPr lang="nl-BE" sz="1200" dirty="0" err="1"/>
              <a:t>Toxicity</a:t>
            </a:r>
            <a:r>
              <a:rPr lang="nl-BE" sz="1200" dirty="0"/>
              <a:t> of </a:t>
            </a:r>
            <a:r>
              <a:rPr lang="nl-BE" sz="1200" dirty="0" err="1"/>
              <a:t>Nanoparticles</a:t>
            </a:r>
            <a:r>
              <a:rPr lang="nl-BE" sz="1200" dirty="0"/>
              <a:t> </a:t>
            </a:r>
            <a:r>
              <a:rPr lang="nl-BE" sz="1200" dirty="0" err="1"/>
              <a:t>and</a:t>
            </a:r>
            <a:r>
              <a:rPr lang="nl-BE" sz="1200" dirty="0"/>
              <a:t> </a:t>
            </a:r>
            <a:r>
              <a:rPr lang="nl-BE" sz="1200" dirty="0" err="1"/>
              <a:t>an</a:t>
            </a:r>
            <a:r>
              <a:rPr lang="nl-BE" sz="1200" dirty="0"/>
              <a:t> </a:t>
            </a:r>
            <a:r>
              <a:rPr lang="nl-BE" sz="1200" dirty="0" err="1"/>
              <a:t>Overview</a:t>
            </a:r>
            <a:r>
              <a:rPr lang="nl-BE" sz="1200" dirty="0"/>
              <a:t> of </a:t>
            </a:r>
            <a:r>
              <a:rPr lang="nl-BE" sz="1200" dirty="0" err="1"/>
              <a:t>Current</a:t>
            </a:r>
            <a:r>
              <a:rPr lang="nl-BE" sz="1200" dirty="0"/>
              <a:t> </a:t>
            </a:r>
            <a:r>
              <a:rPr lang="nl-BE" sz="1200" dirty="0" err="1"/>
              <a:t>Experimental</a:t>
            </a:r>
            <a:r>
              <a:rPr lang="nl-BE" sz="1200" dirty="0"/>
              <a:t> </a:t>
            </a:r>
            <a:r>
              <a:rPr lang="nl-BE" sz="1200" dirty="0" err="1"/>
              <a:t>Models</a:t>
            </a:r>
            <a:r>
              <a:rPr lang="nl-BE" sz="1200" dirty="0"/>
              <a:t>. </a:t>
            </a:r>
            <a:r>
              <a:rPr lang="nl-BE" sz="1200" i="1" dirty="0" err="1"/>
              <a:t>Iranian</a:t>
            </a:r>
            <a:r>
              <a:rPr lang="nl-BE" sz="1200" i="1" dirty="0"/>
              <a:t> </a:t>
            </a:r>
            <a:r>
              <a:rPr lang="nl-BE" sz="1200" i="1" dirty="0" err="1"/>
              <a:t>biomedical</a:t>
            </a:r>
            <a:r>
              <a:rPr lang="nl-BE" sz="1200" i="1" dirty="0"/>
              <a:t> </a:t>
            </a:r>
            <a:r>
              <a:rPr lang="nl-BE" sz="1200" i="1" dirty="0" err="1"/>
              <a:t>journal</a:t>
            </a:r>
            <a:r>
              <a:rPr lang="nl-BE" sz="1200" dirty="0"/>
              <a:t>, </a:t>
            </a:r>
            <a:r>
              <a:rPr lang="nl-BE" sz="1200" i="1" dirty="0"/>
              <a:t>20</a:t>
            </a:r>
            <a:r>
              <a:rPr lang="nl-BE" sz="1200" dirty="0"/>
              <a:t>(1), 1–11. doi:10.7508/ibj.2016.01.001</a:t>
            </a:r>
          </a:p>
        </p:txBody>
      </p:sp>
    </p:spTree>
    <p:extLst>
      <p:ext uri="{BB962C8B-B14F-4D97-AF65-F5344CB8AC3E}">
        <p14:creationId xmlns:p14="http://schemas.microsoft.com/office/powerpoint/2010/main" val="1399662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dianummer 23">
            <a:extLst>
              <a:ext uri="{FF2B5EF4-FFF2-40B4-BE49-F238E27FC236}">
                <a16:creationId xmlns:a16="http://schemas.microsoft.com/office/drawing/2014/main" id="{E7BA9955-551E-4B72-9196-84FDFE874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4000" y="-126730"/>
            <a:ext cx="648000" cy="648000"/>
          </a:xfrm>
        </p:spPr>
        <p:txBody>
          <a:bodyPr/>
          <a:lstStyle/>
          <a:p>
            <a:fld id="{CF179DAE-D0A6-40C3-B8BC-6A97C268D03A}" type="slidenum">
              <a:rPr lang="nl-NL" sz="1200" smtClean="0">
                <a:solidFill>
                  <a:srgbClr val="1D8DB0"/>
                </a:solidFill>
              </a:rPr>
              <a:pPr/>
              <a:t>7</a:t>
            </a:fld>
            <a:r>
              <a:rPr lang="nl-NL" sz="1200" dirty="0">
                <a:solidFill>
                  <a:srgbClr val="1D8DB0"/>
                </a:solidFill>
              </a:rPr>
              <a:t>/51</a:t>
            </a:r>
          </a:p>
        </p:txBody>
      </p:sp>
      <p:sp>
        <p:nvSpPr>
          <p:cNvPr id="9" name="Titel 4">
            <a:extLst>
              <a:ext uri="{FF2B5EF4-FFF2-40B4-BE49-F238E27FC236}">
                <a16:creationId xmlns:a16="http://schemas.microsoft.com/office/drawing/2014/main" id="{32C054A8-9043-41C9-BA29-6C11E3B87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263" y="336550"/>
            <a:ext cx="11041062" cy="1152525"/>
          </a:xfrm>
        </p:spPr>
        <p:txBody>
          <a:bodyPr/>
          <a:lstStyle/>
          <a:p>
            <a:r>
              <a:rPr lang="nl-BE" dirty="0"/>
              <a:t>Silver </a:t>
            </a:r>
            <a:r>
              <a:rPr lang="nl-BE" dirty="0" err="1"/>
              <a:t>nanoparticles</a:t>
            </a:r>
            <a:endParaRPr lang="nl-BE" dirty="0"/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F9AF6A87-507F-4E2E-8A2A-840080D13776}"/>
              </a:ext>
            </a:extLst>
          </p:cNvPr>
          <p:cNvSpPr txBox="1"/>
          <p:nvPr/>
        </p:nvSpPr>
        <p:spPr>
          <a:xfrm>
            <a:off x="159798" y="58771"/>
            <a:ext cx="58326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200" dirty="0">
                <a:solidFill>
                  <a:srgbClr val="1D8DB0"/>
                </a:solidFill>
              </a:rPr>
              <a:t>J. </a:t>
            </a:r>
            <a:r>
              <a:rPr lang="nl-BE" sz="1200" dirty="0" err="1">
                <a:solidFill>
                  <a:srgbClr val="1D8DB0"/>
                </a:solidFill>
              </a:rPr>
              <a:t>Neirynck</a:t>
            </a:r>
            <a:r>
              <a:rPr lang="nl-BE" sz="1200" dirty="0">
                <a:solidFill>
                  <a:srgbClr val="1D8DB0"/>
                </a:solidFill>
              </a:rPr>
              <a:t>, F. Van </a:t>
            </a:r>
            <a:r>
              <a:rPr lang="nl-BE" sz="1200" dirty="0" err="1">
                <a:solidFill>
                  <a:srgbClr val="1D8DB0"/>
                </a:solidFill>
              </a:rPr>
              <a:t>Eecke</a:t>
            </a:r>
            <a:r>
              <a:rPr lang="nl-BE" sz="1200" dirty="0">
                <a:solidFill>
                  <a:srgbClr val="1D8DB0"/>
                </a:solidFill>
              </a:rPr>
              <a:t> &amp; R. Vrielynck</a:t>
            </a:r>
          </a:p>
        </p:txBody>
      </p:sp>
      <p:sp>
        <p:nvSpPr>
          <p:cNvPr id="11" name="Tekstvak 10">
            <a:extLst>
              <a:ext uri="{FF2B5EF4-FFF2-40B4-BE49-F238E27FC236}">
                <a16:creationId xmlns:a16="http://schemas.microsoft.com/office/drawing/2014/main" id="{02C83A39-3DA1-4516-B834-3C3D5F8552F0}"/>
              </a:ext>
            </a:extLst>
          </p:cNvPr>
          <p:cNvSpPr txBox="1"/>
          <p:nvPr/>
        </p:nvSpPr>
        <p:spPr>
          <a:xfrm>
            <a:off x="576000" y="6356412"/>
            <a:ext cx="10351364" cy="3154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450" dirty="0" err="1">
                <a:solidFill>
                  <a:schemeClr val="bg1"/>
                </a:solidFill>
              </a:rPr>
              <a:t>Introduction</a:t>
            </a:r>
            <a:r>
              <a:rPr lang="nl-BE" sz="1450" dirty="0">
                <a:solidFill>
                  <a:schemeClr val="bg1"/>
                </a:solidFill>
              </a:rPr>
              <a:t>	</a:t>
            </a:r>
            <a:r>
              <a:rPr lang="nl-BE" sz="1450" b="1" dirty="0">
                <a:solidFill>
                  <a:schemeClr val="bg1"/>
                </a:solidFill>
              </a:rPr>
              <a:t>	Framework</a:t>
            </a:r>
            <a:r>
              <a:rPr lang="nl-BE" sz="1450" dirty="0">
                <a:solidFill>
                  <a:schemeClr val="bg1"/>
                </a:solidFill>
              </a:rPr>
              <a:t>		</a:t>
            </a:r>
            <a:r>
              <a:rPr lang="nl-BE" sz="1450" dirty="0" err="1">
                <a:solidFill>
                  <a:schemeClr val="bg1"/>
                </a:solidFill>
              </a:rPr>
              <a:t>Techniques</a:t>
            </a:r>
            <a:r>
              <a:rPr lang="nl-BE" sz="1450" dirty="0">
                <a:solidFill>
                  <a:schemeClr val="bg1"/>
                </a:solidFill>
              </a:rPr>
              <a:t> &amp; </a:t>
            </a:r>
            <a:r>
              <a:rPr lang="nl-BE" sz="1450" dirty="0" err="1">
                <a:solidFill>
                  <a:schemeClr val="bg1"/>
                </a:solidFill>
              </a:rPr>
              <a:t>Results</a:t>
            </a:r>
            <a:r>
              <a:rPr lang="nl-BE" sz="1450" dirty="0">
                <a:solidFill>
                  <a:schemeClr val="bg1"/>
                </a:solidFill>
              </a:rPr>
              <a:t>			Summary</a:t>
            </a:r>
          </a:p>
        </p:txBody>
      </p:sp>
      <p:sp>
        <p:nvSpPr>
          <p:cNvPr id="17" name="Tijdelijke aanduiding voor inhoud 1">
            <a:extLst>
              <a:ext uri="{FF2B5EF4-FFF2-40B4-BE49-F238E27FC236}">
                <a16:creationId xmlns:a16="http://schemas.microsoft.com/office/drawing/2014/main" id="{4DCF8A7B-2B26-4E33-876E-860E9855D4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385063"/>
            <a:ext cx="11041200" cy="457546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nl-BE" sz="2000" b="1" dirty="0"/>
              <a:t>Macro:		</a:t>
            </a:r>
            <a:r>
              <a:rPr lang="nl-BE" sz="2000" dirty="0"/>
              <a:t>anti-</a:t>
            </a:r>
            <a:r>
              <a:rPr lang="nl-BE" sz="2000" dirty="0" err="1"/>
              <a:t>bacterial</a:t>
            </a:r>
            <a:r>
              <a:rPr lang="nl-BE" sz="2000" dirty="0"/>
              <a:t> </a:t>
            </a:r>
            <a:r>
              <a:rPr lang="nl-BE" sz="2000" dirty="0" err="1"/>
              <a:t>substance</a:t>
            </a:r>
            <a:endParaRPr lang="nl-BE" sz="2000" dirty="0"/>
          </a:p>
          <a:p>
            <a:pPr marL="0" indent="0">
              <a:buNone/>
            </a:pPr>
            <a:r>
              <a:rPr lang="nl-BE" sz="2000" b="1" dirty="0"/>
              <a:t>Nano:		</a:t>
            </a:r>
            <a:r>
              <a:rPr lang="nl-BE" sz="2000" dirty="0" err="1"/>
              <a:t>detected</a:t>
            </a:r>
            <a:r>
              <a:rPr lang="nl-BE" sz="2000" dirty="0"/>
              <a:t> in </a:t>
            </a:r>
            <a:r>
              <a:rPr lang="nl-BE" sz="2000" dirty="0" err="1"/>
              <a:t>various</a:t>
            </a:r>
            <a:r>
              <a:rPr lang="nl-BE" sz="2000" dirty="0"/>
              <a:t> </a:t>
            </a:r>
            <a:r>
              <a:rPr lang="nl-BE" sz="2000" dirty="0" err="1"/>
              <a:t>organs</a:t>
            </a:r>
            <a:r>
              <a:rPr lang="nl-BE" sz="2000" dirty="0"/>
              <a:t> of rats via </a:t>
            </a:r>
            <a:r>
              <a:rPr lang="nl-BE" sz="2000" dirty="0" err="1"/>
              <a:t>inhalation</a:t>
            </a:r>
            <a:endParaRPr lang="nl-BE" sz="2000" dirty="0"/>
          </a:p>
          <a:p>
            <a:pPr marL="0" indent="0">
              <a:buNone/>
            </a:pPr>
            <a:r>
              <a:rPr lang="nl-BE" sz="2000" b="1" dirty="0"/>
              <a:t>	</a:t>
            </a:r>
          </a:p>
          <a:p>
            <a:pPr marL="0" indent="0">
              <a:buNone/>
            </a:pPr>
            <a:r>
              <a:rPr lang="nl-BE" sz="2000" dirty="0" err="1"/>
              <a:t>Toxicity</a:t>
            </a:r>
            <a:r>
              <a:rPr lang="nl-BE" sz="2000" dirty="0"/>
              <a:t> </a:t>
            </a:r>
            <a:r>
              <a:rPr lang="nl-BE" sz="2000" dirty="0" err="1"/>
              <a:t>depends</a:t>
            </a:r>
            <a:r>
              <a:rPr lang="nl-BE" sz="2000" dirty="0"/>
              <a:t> on:</a:t>
            </a:r>
          </a:p>
          <a:p>
            <a:r>
              <a:rPr lang="nl-BE" sz="2000" dirty="0" err="1"/>
              <a:t>Cell</a:t>
            </a:r>
            <a:r>
              <a:rPr lang="nl-BE" sz="2000" dirty="0"/>
              <a:t> </a:t>
            </a:r>
            <a:r>
              <a:rPr lang="nl-BE" sz="2000" dirty="0" err="1"/>
              <a:t>viability</a:t>
            </a:r>
            <a:endParaRPr lang="nl-BE" sz="2000" dirty="0"/>
          </a:p>
          <a:p>
            <a:r>
              <a:rPr lang="nl-BE" sz="2000" dirty="0" err="1"/>
              <a:t>Reactive</a:t>
            </a:r>
            <a:r>
              <a:rPr lang="nl-BE" sz="2000" dirty="0"/>
              <a:t> </a:t>
            </a:r>
            <a:r>
              <a:rPr lang="nl-BE" sz="2000" dirty="0" err="1"/>
              <a:t>oxygen</a:t>
            </a:r>
            <a:r>
              <a:rPr lang="nl-BE" sz="2000" dirty="0"/>
              <a:t> species</a:t>
            </a:r>
          </a:p>
          <a:p>
            <a:r>
              <a:rPr lang="nl-BE" sz="2000" dirty="0"/>
              <a:t>Dehydrogenase</a:t>
            </a:r>
          </a:p>
          <a:p>
            <a:r>
              <a:rPr lang="nl-BE" sz="2000" dirty="0"/>
              <a:t>Coating </a:t>
            </a:r>
            <a:r>
              <a:rPr lang="nl-BE" sz="2000" dirty="0" err="1"/>
              <a:t>difference</a:t>
            </a:r>
            <a:r>
              <a:rPr lang="nl-BE" sz="2000" dirty="0"/>
              <a:t>: peptide-</a:t>
            </a:r>
            <a:r>
              <a:rPr lang="nl-BE" sz="2000" dirty="0" err="1"/>
              <a:t>coated</a:t>
            </a:r>
            <a:r>
              <a:rPr lang="nl-BE" sz="2000" dirty="0"/>
              <a:t> VS </a:t>
            </a:r>
            <a:r>
              <a:rPr lang="nl-BE" sz="2000" dirty="0" err="1"/>
              <a:t>citrate-coated</a:t>
            </a:r>
            <a:endParaRPr lang="nl-BE" sz="2000" dirty="0"/>
          </a:p>
          <a:p>
            <a:r>
              <a:rPr lang="nl-BE" sz="2000" dirty="0" err="1"/>
              <a:t>Dose</a:t>
            </a:r>
            <a:r>
              <a:rPr lang="nl-BE" sz="2000" dirty="0"/>
              <a:t> </a:t>
            </a:r>
            <a:r>
              <a:rPr lang="nl-BE" sz="2000" b="1" dirty="0"/>
              <a:t>	</a:t>
            </a:r>
          </a:p>
          <a:p>
            <a:pPr marL="0" indent="0">
              <a:buNone/>
            </a:pPr>
            <a:endParaRPr lang="nl-BE" sz="2000" b="1" dirty="0"/>
          </a:p>
          <a:p>
            <a:pPr marL="0" indent="0">
              <a:buNone/>
            </a:pPr>
            <a:r>
              <a:rPr lang="nl-BE" sz="2000" b="1" dirty="0" err="1"/>
              <a:t>Conclusion</a:t>
            </a:r>
            <a:r>
              <a:rPr lang="nl-BE" sz="2000" b="1" dirty="0"/>
              <a:t>: </a:t>
            </a:r>
            <a:r>
              <a:rPr lang="nl-BE" sz="2000" dirty="0" err="1"/>
              <a:t>toxicity</a:t>
            </a:r>
            <a:r>
              <a:rPr lang="nl-BE" sz="2000" dirty="0"/>
              <a:t> issue </a:t>
            </a:r>
            <a:r>
              <a:rPr lang="nl-BE" sz="2000" dirty="0" err="1"/>
              <a:t>relate</a:t>
            </a:r>
            <a:r>
              <a:rPr lang="nl-BE" sz="2000" dirty="0"/>
              <a:t> </a:t>
            </a:r>
            <a:r>
              <a:rPr lang="nl-BE" sz="2000" dirty="0" err="1"/>
              <a:t>to</a:t>
            </a:r>
            <a:r>
              <a:rPr lang="nl-BE" sz="2000" dirty="0"/>
              <a:t> </a:t>
            </a:r>
            <a:r>
              <a:rPr lang="nl-BE" sz="2000" dirty="0" err="1"/>
              <a:t>experimental</a:t>
            </a:r>
            <a:r>
              <a:rPr lang="nl-BE" sz="2000" dirty="0"/>
              <a:t> </a:t>
            </a:r>
            <a:r>
              <a:rPr lang="nl-BE" sz="2000" dirty="0" err="1"/>
              <a:t>by</a:t>
            </a:r>
            <a:r>
              <a:rPr lang="nl-BE" sz="2000" dirty="0"/>
              <a:t> </a:t>
            </a:r>
            <a:r>
              <a:rPr lang="nl-BE" sz="2000" dirty="0" err="1"/>
              <a:t>using</a:t>
            </a:r>
            <a:r>
              <a:rPr lang="nl-BE" sz="2000" dirty="0"/>
              <a:t> of standard </a:t>
            </a:r>
            <a:r>
              <a:rPr lang="nl-BE" sz="2000" dirty="0" err="1"/>
              <a:t>protocols</a:t>
            </a:r>
            <a:endParaRPr lang="nl-BE" sz="2000" dirty="0"/>
          </a:p>
        </p:txBody>
      </p:sp>
      <p:sp>
        <p:nvSpPr>
          <p:cNvPr id="18" name="Tekstvak 17">
            <a:extLst>
              <a:ext uri="{FF2B5EF4-FFF2-40B4-BE49-F238E27FC236}">
                <a16:creationId xmlns:a16="http://schemas.microsoft.com/office/drawing/2014/main" id="{7A4ADEE5-004F-430D-B27B-D68559C91EC9}"/>
              </a:ext>
            </a:extLst>
          </p:cNvPr>
          <p:cNvSpPr txBox="1"/>
          <p:nvPr/>
        </p:nvSpPr>
        <p:spPr>
          <a:xfrm>
            <a:off x="0" y="5779733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200" b="1" dirty="0"/>
              <a:t>Source:</a:t>
            </a:r>
            <a:r>
              <a:rPr lang="nl-BE" sz="1200" dirty="0"/>
              <a:t> </a:t>
            </a:r>
            <a:r>
              <a:rPr lang="nl-BE" sz="1200" dirty="0" err="1"/>
              <a:t>Bahadar</a:t>
            </a:r>
            <a:r>
              <a:rPr lang="nl-BE" sz="1200" dirty="0"/>
              <a:t>, H., </a:t>
            </a:r>
            <a:r>
              <a:rPr lang="nl-BE" sz="1200" dirty="0" err="1"/>
              <a:t>Maqbool</a:t>
            </a:r>
            <a:r>
              <a:rPr lang="nl-BE" sz="1200" dirty="0"/>
              <a:t>, F., </a:t>
            </a:r>
            <a:r>
              <a:rPr lang="nl-BE" sz="1200" dirty="0" err="1"/>
              <a:t>Niaz</a:t>
            </a:r>
            <a:r>
              <a:rPr lang="nl-BE" sz="1200" dirty="0"/>
              <a:t>, K., &amp; </a:t>
            </a:r>
            <a:r>
              <a:rPr lang="nl-BE" sz="1200" dirty="0" err="1"/>
              <a:t>Abdollahi</a:t>
            </a:r>
            <a:r>
              <a:rPr lang="nl-BE" sz="1200" dirty="0"/>
              <a:t>, M. (2016). </a:t>
            </a:r>
            <a:r>
              <a:rPr lang="nl-BE" sz="1200" dirty="0" err="1"/>
              <a:t>Toxicity</a:t>
            </a:r>
            <a:r>
              <a:rPr lang="nl-BE" sz="1200" dirty="0"/>
              <a:t> of </a:t>
            </a:r>
            <a:r>
              <a:rPr lang="nl-BE" sz="1200" dirty="0" err="1"/>
              <a:t>Nanoparticles</a:t>
            </a:r>
            <a:r>
              <a:rPr lang="nl-BE" sz="1200" dirty="0"/>
              <a:t> </a:t>
            </a:r>
            <a:r>
              <a:rPr lang="nl-BE" sz="1200" dirty="0" err="1"/>
              <a:t>and</a:t>
            </a:r>
            <a:r>
              <a:rPr lang="nl-BE" sz="1200" dirty="0"/>
              <a:t> </a:t>
            </a:r>
            <a:r>
              <a:rPr lang="nl-BE" sz="1200" dirty="0" err="1"/>
              <a:t>an</a:t>
            </a:r>
            <a:r>
              <a:rPr lang="nl-BE" sz="1200" dirty="0"/>
              <a:t> </a:t>
            </a:r>
            <a:r>
              <a:rPr lang="nl-BE" sz="1200" dirty="0" err="1"/>
              <a:t>Overview</a:t>
            </a:r>
            <a:r>
              <a:rPr lang="nl-BE" sz="1200" dirty="0"/>
              <a:t> of </a:t>
            </a:r>
            <a:r>
              <a:rPr lang="nl-BE" sz="1200" dirty="0" err="1"/>
              <a:t>Current</a:t>
            </a:r>
            <a:r>
              <a:rPr lang="nl-BE" sz="1200" dirty="0"/>
              <a:t> </a:t>
            </a:r>
            <a:r>
              <a:rPr lang="nl-BE" sz="1200" dirty="0" err="1"/>
              <a:t>Experimental</a:t>
            </a:r>
            <a:r>
              <a:rPr lang="nl-BE" sz="1200" dirty="0"/>
              <a:t> </a:t>
            </a:r>
            <a:r>
              <a:rPr lang="nl-BE" sz="1200" dirty="0" err="1"/>
              <a:t>Models</a:t>
            </a:r>
            <a:r>
              <a:rPr lang="nl-BE" sz="1200" dirty="0"/>
              <a:t>. </a:t>
            </a:r>
            <a:r>
              <a:rPr lang="nl-BE" sz="1200" i="1" dirty="0" err="1"/>
              <a:t>Iranian</a:t>
            </a:r>
            <a:r>
              <a:rPr lang="nl-BE" sz="1200" i="1" dirty="0"/>
              <a:t> </a:t>
            </a:r>
            <a:r>
              <a:rPr lang="nl-BE" sz="1200" i="1" dirty="0" err="1"/>
              <a:t>biomedical</a:t>
            </a:r>
            <a:r>
              <a:rPr lang="nl-BE" sz="1200" i="1" dirty="0"/>
              <a:t> </a:t>
            </a:r>
            <a:r>
              <a:rPr lang="nl-BE" sz="1200" i="1" dirty="0" err="1"/>
              <a:t>journal</a:t>
            </a:r>
            <a:r>
              <a:rPr lang="nl-BE" sz="1200" dirty="0"/>
              <a:t>, </a:t>
            </a:r>
            <a:r>
              <a:rPr lang="nl-BE" sz="1200" i="1" dirty="0"/>
              <a:t>20</a:t>
            </a:r>
            <a:r>
              <a:rPr lang="nl-BE" sz="1200" dirty="0"/>
              <a:t>(1), 1–11. doi:10.7508/ibj.2016.01.001</a:t>
            </a:r>
          </a:p>
        </p:txBody>
      </p:sp>
    </p:spTree>
    <p:extLst>
      <p:ext uri="{BB962C8B-B14F-4D97-AF65-F5344CB8AC3E}">
        <p14:creationId xmlns:p14="http://schemas.microsoft.com/office/powerpoint/2010/main" val="4158260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dianummer 23">
            <a:extLst>
              <a:ext uri="{FF2B5EF4-FFF2-40B4-BE49-F238E27FC236}">
                <a16:creationId xmlns:a16="http://schemas.microsoft.com/office/drawing/2014/main" id="{E7BA9955-551E-4B72-9196-84FDFE874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4000" y="-126730"/>
            <a:ext cx="648000" cy="648000"/>
          </a:xfrm>
        </p:spPr>
        <p:txBody>
          <a:bodyPr/>
          <a:lstStyle/>
          <a:p>
            <a:fld id="{CF179DAE-D0A6-40C3-B8BC-6A97C268D03A}" type="slidenum">
              <a:rPr lang="nl-NL" sz="1200" smtClean="0">
                <a:solidFill>
                  <a:srgbClr val="1D8DB0"/>
                </a:solidFill>
              </a:rPr>
              <a:pPr/>
              <a:t>8</a:t>
            </a:fld>
            <a:r>
              <a:rPr lang="nl-NL" sz="1200" dirty="0">
                <a:solidFill>
                  <a:srgbClr val="1D8DB0"/>
                </a:solidFill>
              </a:rPr>
              <a:t>/51</a:t>
            </a:r>
          </a:p>
        </p:txBody>
      </p:sp>
      <p:sp>
        <p:nvSpPr>
          <p:cNvPr id="9" name="Titel 4">
            <a:extLst>
              <a:ext uri="{FF2B5EF4-FFF2-40B4-BE49-F238E27FC236}">
                <a16:creationId xmlns:a16="http://schemas.microsoft.com/office/drawing/2014/main" id="{32C054A8-9043-41C9-BA29-6C11E3B87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263" y="336550"/>
            <a:ext cx="11041062" cy="1152525"/>
          </a:xfrm>
        </p:spPr>
        <p:txBody>
          <a:bodyPr/>
          <a:lstStyle/>
          <a:p>
            <a:r>
              <a:rPr lang="nl-BE" dirty="0" err="1"/>
              <a:t>Zinc</a:t>
            </a:r>
            <a:r>
              <a:rPr lang="nl-BE" dirty="0"/>
              <a:t> oxide </a:t>
            </a:r>
            <a:r>
              <a:rPr lang="nl-BE" dirty="0" err="1"/>
              <a:t>nanoparticles</a:t>
            </a:r>
            <a:endParaRPr lang="nl-BE" dirty="0"/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F9AF6A87-507F-4E2E-8A2A-840080D13776}"/>
              </a:ext>
            </a:extLst>
          </p:cNvPr>
          <p:cNvSpPr txBox="1"/>
          <p:nvPr/>
        </p:nvSpPr>
        <p:spPr>
          <a:xfrm>
            <a:off x="159798" y="58771"/>
            <a:ext cx="58326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200" dirty="0">
                <a:solidFill>
                  <a:srgbClr val="1D8DB0"/>
                </a:solidFill>
              </a:rPr>
              <a:t>J. </a:t>
            </a:r>
            <a:r>
              <a:rPr lang="nl-BE" sz="1200" dirty="0" err="1">
                <a:solidFill>
                  <a:srgbClr val="1D8DB0"/>
                </a:solidFill>
              </a:rPr>
              <a:t>Neirynck</a:t>
            </a:r>
            <a:r>
              <a:rPr lang="nl-BE" sz="1200" dirty="0">
                <a:solidFill>
                  <a:srgbClr val="1D8DB0"/>
                </a:solidFill>
              </a:rPr>
              <a:t>, F. Van </a:t>
            </a:r>
            <a:r>
              <a:rPr lang="nl-BE" sz="1200" dirty="0" err="1">
                <a:solidFill>
                  <a:srgbClr val="1D8DB0"/>
                </a:solidFill>
              </a:rPr>
              <a:t>Eecke</a:t>
            </a:r>
            <a:r>
              <a:rPr lang="nl-BE" sz="1200" dirty="0">
                <a:solidFill>
                  <a:srgbClr val="1D8DB0"/>
                </a:solidFill>
              </a:rPr>
              <a:t> &amp; R. Vrielynck</a:t>
            </a:r>
          </a:p>
        </p:txBody>
      </p:sp>
      <p:sp>
        <p:nvSpPr>
          <p:cNvPr id="11" name="Tekstvak 10">
            <a:extLst>
              <a:ext uri="{FF2B5EF4-FFF2-40B4-BE49-F238E27FC236}">
                <a16:creationId xmlns:a16="http://schemas.microsoft.com/office/drawing/2014/main" id="{02C83A39-3DA1-4516-B834-3C3D5F8552F0}"/>
              </a:ext>
            </a:extLst>
          </p:cNvPr>
          <p:cNvSpPr txBox="1"/>
          <p:nvPr/>
        </p:nvSpPr>
        <p:spPr>
          <a:xfrm>
            <a:off x="576000" y="6356412"/>
            <a:ext cx="10351364" cy="3154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450" dirty="0" err="1">
                <a:solidFill>
                  <a:schemeClr val="bg1"/>
                </a:solidFill>
              </a:rPr>
              <a:t>Introduction</a:t>
            </a:r>
            <a:r>
              <a:rPr lang="nl-BE" sz="1450" dirty="0">
                <a:solidFill>
                  <a:schemeClr val="bg1"/>
                </a:solidFill>
              </a:rPr>
              <a:t>	</a:t>
            </a:r>
            <a:r>
              <a:rPr lang="nl-BE" sz="1450" b="1" dirty="0">
                <a:solidFill>
                  <a:schemeClr val="bg1"/>
                </a:solidFill>
              </a:rPr>
              <a:t>	Framework</a:t>
            </a:r>
            <a:r>
              <a:rPr lang="nl-BE" sz="1450" dirty="0">
                <a:solidFill>
                  <a:schemeClr val="bg1"/>
                </a:solidFill>
              </a:rPr>
              <a:t>		</a:t>
            </a:r>
            <a:r>
              <a:rPr lang="nl-BE" sz="1450" dirty="0" err="1">
                <a:solidFill>
                  <a:schemeClr val="bg1"/>
                </a:solidFill>
              </a:rPr>
              <a:t>Techniques</a:t>
            </a:r>
            <a:r>
              <a:rPr lang="nl-BE" sz="1450" dirty="0">
                <a:solidFill>
                  <a:schemeClr val="bg1"/>
                </a:solidFill>
              </a:rPr>
              <a:t> &amp; </a:t>
            </a:r>
            <a:r>
              <a:rPr lang="nl-BE" sz="1450" dirty="0" err="1">
                <a:solidFill>
                  <a:schemeClr val="bg1"/>
                </a:solidFill>
              </a:rPr>
              <a:t>Results</a:t>
            </a:r>
            <a:r>
              <a:rPr lang="nl-BE" sz="1450" dirty="0">
                <a:solidFill>
                  <a:schemeClr val="bg1"/>
                </a:solidFill>
              </a:rPr>
              <a:t>			Summary</a:t>
            </a:r>
          </a:p>
        </p:txBody>
      </p:sp>
      <p:sp>
        <p:nvSpPr>
          <p:cNvPr id="17" name="Tijdelijke aanduiding voor inhoud 1">
            <a:extLst>
              <a:ext uri="{FF2B5EF4-FFF2-40B4-BE49-F238E27FC236}">
                <a16:creationId xmlns:a16="http://schemas.microsoft.com/office/drawing/2014/main" id="{4DCF8A7B-2B26-4E33-876E-860E9855D4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655999"/>
            <a:ext cx="11041200" cy="45754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BE" sz="2000" b="1" dirty="0"/>
              <a:t>Applications:	</a:t>
            </a:r>
            <a:r>
              <a:rPr lang="nl-BE" sz="2000" dirty="0" err="1"/>
              <a:t>paint</a:t>
            </a:r>
            <a:r>
              <a:rPr lang="nl-BE" sz="2000" dirty="0"/>
              <a:t>, UV detectors, gas sensors, </a:t>
            </a:r>
            <a:r>
              <a:rPr lang="nl-BE" sz="2000" dirty="0" err="1"/>
              <a:t>sunscreens</a:t>
            </a:r>
            <a:r>
              <a:rPr lang="nl-BE" sz="2000" dirty="0"/>
              <a:t> &amp; personal care </a:t>
            </a:r>
            <a:r>
              <a:rPr lang="nl-BE" sz="2000" dirty="0" err="1"/>
              <a:t>products</a:t>
            </a:r>
            <a:endParaRPr lang="nl-BE" sz="2000" dirty="0"/>
          </a:p>
          <a:p>
            <a:pPr marL="0" indent="0">
              <a:buNone/>
            </a:pPr>
            <a:endParaRPr lang="nl-BE" sz="2000" dirty="0"/>
          </a:p>
          <a:p>
            <a:pPr marL="0" indent="0">
              <a:buNone/>
            </a:pPr>
            <a:r>
              <a:rPr lang="nl-BE" sz="2000" b="1" dirty="0"/>
              <a:t>Studies have </a:t>
            </a:r>
            <a:r>
              <a:rPr lang="nl-BE" sz="2000" b="1" dirty="0" err="1"/>
              <a:t>shown</a:t>
            </a:r>
            <a:r>
              <a:rPr lang="nl-BE" sz="2000" b="1" dirty="0"/>
              <a:t>:</a:t>
            </a:r>
          </a:p>
          <a:p>
            <a:r>
              <a:rPr lang="nl-BE" sz="2000" dirty="0" err="1"/>
              <a:t>Cell</a:t>
            </a:r>
            <a:r>
              <a:rPr lang="nl-BE" sz="2000" dirty="0"/>
              <a:t> </a:t>
            </a:r>
            <a:r>
              <a:rPr lang="nl-BE" sz="2000" dirty="0" err="1"/>
              <a:t>death</a:t>
            </a:r>
            <a:endParaRPr lang="nl-BE" sz="2000" dirty="0"/>
          </a:p>
          <a:p>
            <a:r>
              <a:rPr lang="nl-BE" sz="2000" dirty="0"/>
              <a:t>Change </a:t>
            </a:r>
            <a:r>
              <a:rPr lang="nl-BE" sz="2000" dirty="0" err="1"/>
              <a:t>cell</a:t>
            </a:r>
            <a:r>
              <a:rPr lang="nl-BE" sz="2000" dirty="0"/>
              <a:t> </a:t>
            </a:r>
            <a:r>
              <a:rPr lang="nl-BE" sz="2000" dirty="0" err="1"/>
              <a:t>morphology</a:t>
            </a:r>
            <a:endParaRPr lang="nl-BE" sz="2000" dirty="0"/>
          </a:p>
          <a:p>
            <a:r>
              <a:rPr lang="nl-BE" sz="2000" dirty="0"/>
              <a:t>DNA </a:t>
            </a:r>
            <a:r>
              <a:rPr lang="nl-BE" sz="2000" dirty="0" err="1"/>
              <a:t>damage</a:t>
            </a:r>
            <a:endParaRPr lang="nl-BE" sz="2000" dirty="0"/>
          </a:p>
          <a:p>
            <a:r>
              <a:rPr lang="nl-BE" sz="2000" dirty="0" err="1"/>
              <a:t>Mitochondrial</a:t>
            </a:r>
            <a:r>
              <a:rPr lang="nl-BE" sz="2000" dirty="0"/>
              <a:t> </a:t>
            </a:r>
            <a:r>
              <a:rPr lang="nl-BE" sz="2000" dirty="0" err="1"/>
              <a:t>inactivity</a:t>
            </a:r>
            <a:r>
              <a:rPr lang="nl-BE" sz="2000" dirty="0"/>
              <a:t> in </a:t>
            </a:r>
            <a:r>
              <a:rPr lang="nl-BE" sz="2000" dirty="0" err="1"/>
              <a:t>kidney</a:t>
            </a:r>
            <a:r>
              <a:rPr lang="nl-BE" sz="2000" dirty="0"/>
              <a:t> </a:t>
            </a:r>
            <a:r>
              <a:rPr lang="nl-BE" sz="2000" dirty="0" err="1"/>
              <a:t>cells</a:t>
            </a:r>
            <a:endParaRPr lang="nl-BE" sz="2000" dirty="0"/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A8AA9E94-D465-4B61-BFB4-8CF09307B18F}"/>
              </a:ext>
            </a:extLst>
          </p:cNvPr>
          <p:cNvSpPr txBox="1"/>
          <p:nvPr/>
        </p:nvSpPr>
        <p:spPr>
          <a:xfrm>
            <a:off x="0" y="5779733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200" b="1" dirty="0"/>
              <a:t>Source:</a:t>
            </a:r>
            <a:r>
              <a:rPr lang="nl-BE" sz="1200" dirty="0"/>
              <a:t> </a:t>
            </a:r>
            <a:r>
              <a:rPr lang="nl-BE" sz="1200" dirty="0" err="1"/>
              <a:t>Bahadar</a:t>
            </a:r>
            <a:r>
              <a:rPr lang="nl-BE" sz="1200" dirty="0"/>
              <a:t>, H., </a:t>
            </a:r>
            <a:r>
              <a:rPr lang="nl-BE" sz="1200" dirty="0" err="1"/>
              <a:t>Maqbool</a:t>
            </a:r>
            <a:r>
              <a:rPr lang="nl-BE" sz="1200" dirty="0"/>
              <a:t>, F., </a:t>
            </a:r>
            <a:r>
              <a:rPr lang="nl-BE" sz="1200" dirty="0" err="1"/>
              <a:t>Niaz</a:t>
            </a:r>
            <a:r>
              <a:rPr lang="nl-BE" sz="1200" dirty="0"/>
              <a:t>, K., &amp; </a:t>
            </a:r>
            <a:r>
              <a:rPr lang="nl-BE" sz="1200" dirty="0" err="1"/>
              <a:t>Abdollahi</a:t>
            </a:r>
            <a:r>
              <a:rPr lang="nl-BE" sz="1200" dirty="0"/>
              <a:t>, M. (2016). </a:t>
            </a:r>
            <a:r>
              <a:rPr lang="nl-BE" sz="1200" dirty="0" err="1"/>
              <a:t>Toxicity</a:t>
            </a:r>
            <a:r>
              <a:rPr lang="nl-BE" sz="1200" dirty="0"/>
              <a:t> of </a:t>
            </a:r>
            <a:r>
              <a:rPr lang="nl-BE" sz="1200" dirty="0" err="1"/>
              <a:t>Nanoparticles</a:t>
            </a:r>
            <a:r>
              <a:rPr lang="nl-BE" sz="1200" dirty="0"/>
              <a:t> </a:t>
            </a:r>
            <a:r>
              <a:rPr lang="nl-BE" sz="1200" dirty="0" err="1"/>
              <a:t>and</a:t>
            </a:r>
            <a:r>
              <a:rPr lang="nl-BE" sz="1200" dirty="0"/>
              <a:t> </a:t>
            </a:r>
            <a:r>
              <a:rPr lang="nl-BE" sz="1200" dirty="0" err="1"/>
              <a:t>an</a:t>
            </a:r>
            <a:r>
              <a:rPr lang="nl-BE" sz="1200" dirty="0"/>
              <a:t> </a:t>
            </a:r>
            <a:r>
              <a:rPr lang="nl-BE" sz="1200" dirty="0" err="1"/>
              <a:t>Overview</a:t>
            </a:r>
            <a:r>
              <a:rPr lang="nl-BE" sz="1200" dirty="0"/>
              <a:t> of </a:t>
            </a:r>
            <a:r>
              <a:rPr lang="nl-BE" sz="1200" dirty="0" err="1"/>
              <a:t>Current</a:t>
            </a:r>
            <a:r>
              <a:rPr lang="nl-BE" sz="1200" dirty="0"/>
              <a:t> </a:t>
            </a:r>
            <a:r>
              <a:rPr lang="nl-BE" sz="1200" dirty="0" err="1"/>
              <a:t>Experimental</a:t>
            </a:r>
            <a:r>
              <a:rPr lang="nl-BE" sz="1200" dirty="0"/>
              <a:t> </a:t>
            </a:r>
            <a:r>
              <a:rPr lang="nl-BE" sz="1200" dirty="0" err="1"/>
              <a:t>Models</a:t>
            </a:r>
            <a:r>
              <a:rPr lang="nl-BE" sz="1200" dirty="0"/>
              <a:t>. </a:t>
            </a:r>
            <a:r>
              <a:rPr lang="nl-BE" sz="1200" i="1" dirty="0" err="1"/>
              <a:t>Iranian</a:t>
            </a:r>
            <a:r>
              <a:rPr lang="nl-BE" sz="1200" i="1" dirty="0"/>
              <a:t> </a:t>
            </a:r>
            <a:r>
              <a:rPr lang="nl-BE" sz="1200" i="1" dirty="0" err="1"/>
              <a:t>biomedical</a:t>
            </a:r>
            <a:r>
              <a:rPr lang="nl-BE" sz="1200" i="1" dirty="0"/>
              <a:t> </a:t>
            </a:r>
            <a:r>
              <a:rPr lang="nl-BE" sz="1200" i="1" dirty="0" err="1"/>
              <a:t>journal</a:t>
            </a:r>
            <a:r>
              <a:rPr lang="nl-BE" sz="1200" dirty="0"/>
              <a:t>, </a:t>
            </a:r>
            <a:r>
              <a:rPr lang="nl-BE" sz="1200" i="1" dirty="0"/>
              <a:t>20</a:t>
            </a:r>
            <a:r>
              <a:rPr lang="nl-BE" sz="1200" dirty="0"/>
              <a:t>(1), 1–11. doi:10.7508/ibj.2016.01.001</a:t>
            </a:r>
          </a:p>
        </p:txBody>
      </p:sp>
    </p:spTree>
    <p:extLst>
      <p:ext uri="{BB962C8B-B14F-4D97-AF65-F5344CB8AC3E}">
        <p14:creationId xmlns:p14="http://schemas.microsoft.com/office/powerpoint/2010/main" val="3650974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D63153C1-6CC0-48A1-8AE3-C32D7E976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3" y="410596"/>
            <a:ext cx="8333999" cy="757800"/>
          </a:xfrm>
        </p:spPr>
        <p:txBody>
          <a:bodyPr/>
          <a:lstStyle/>
          <a:p>
            <a:r>
              <a:rPr lang="nl-BE" dirty="0" err="1"/>
              <a:t>Outline</a:t>
            </a:r>
            <a:endParaRPr lang="nl-BE" dirty="0"/>
          </a:p>
        </p:txBody>
      </p:sp>
      <p:sp>
        <p:nvSpPr>
          <p:cNvPr id="6" name="Tijdelijke aanduiding voor tekst 5">
            <a:extLst>
              <a:ext uri="{FF2B5EF4-FFF2-40B4-BE49-F238E27FC236}">
                <a16:creationId xmlns:a16="http://schemas.microsoft.com/office/drawing/2014/main" id="{79DB00FA-ACEC-471C-A04F-F78D53111C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002" y="1922165"/>
            <a:ext cx="8333999" cy="4971147"/>
          </a:xfrm>
        </p:spPr>
        <p:txBody>
          <a:bodyPr>
            <a:normAutofit/>
          </a:bodyPr>
          <a:lstStyle/>
          <a:p>
            <a:r>
              <a:rPr lang="nl-BE" sz="2000" dirty="0" err="1"/>
              <a:t>Introduction</a:t>
            </a:r>
            <a:r>
              <a:rPr lang="nl-BE" sz="2000" dirty="0"/>
              <a:t>: </a:t>
            </a:r>
            <a:r>
              <a:rPr lang="nl-BE" sz="2000" dirty="0" err="1"/>
              <a:t>What</a:t>
            </a:r>
            <a:r>
              <a:rPr lang="nl-BE" sz="2000" dirty="0"/>
              <a:t> is </a:t>
            </a:r>
            <a:r>
              <a:rPr lang="nl-BE" sz="2000" dirty="0" err="1"/>
              <a:t>toxicity</a:t>
            </a:r>
            <a:r>
              <a:rPr lang="nl-BE" sz="2000" dirty="0"/>
              <a:t>?</a:t>
            </a:r>
          </a:p>
          <a:p>
            <a:endParaRPr lang="nl-BE" sz="2000" dirty="0"/>
          </a:p>
          <a:p>
            <a:r>
              <a:rPr lang="nl-BE" sz="2000" b="1" dirty="0"/>
              <a:t>Parameters </a:t>
            </a:r>
            <a:r>
              <a:rPr lang="nl-BE" sz="2000" b="1" dirty="0" err="1"/>
              <a:t>influencing</a:t>
            </a:r>
            <a:r>
              <a:rPr lang="nl-BE" sz="2000" b="1" dirty="0"/>
              <a:t> </a:t>
            </a:r>
            <a:r>
              <a:rPr lang="nl-BE" sz="2000" b="1" dirty="0" err="1"/>
              <a:t>toxicity</a:t>
            </a:r>
            <a:endParaRPr lang="nl-BE" sz="2000" b="1" dirty="0"/>
          </a:p>
          <a:p>
            <a:endParaRPr lang="nl-BE" sz="2000" dirty="0"/>
          </a:p>
          <a:p>
            <a:r>
              <a:rPr lang="nl-BE" sz="2000" dirty="0"/>
              <a:t>Exposure of </a:t>
            </a:r>
            <a:r>
              <a:rPr lang="nl-BE" sz="2000" dirty="0" err="1"/>
              <a:t>nanoparticles</a:t>
            </a:r>
            <a:endParaRPr lang="nl-BE" sz="2000" dirty="0"/>
          </a:p>
          <a:p>
            <a:endParaRPr lang="nl-BE" sz="2000" b="1" dirty="0"/>
          </a:p>
          <a:p>
            <a:r>
              <a:rPr lang="nl-BE" sz="2000" dirty="0" err="1"/>
              <a:t>Testing</a:t>
            </a:r>
            <a:r>
              <a:rPr lang="nl-BE" sz="2000" dirty="0"/>
              <a:t> </a:t>
            </a:r>
            <a:r>
              <a:rPr lang="nl-BE" sz="2000" dirty="0" err="1"/>
              <a:t>nanotoxicity</a:t>
            </a:r>
            <a:endParaRPr lang="nl-BE" sz="2000" dirty="0"/>
          </a:p>
          <a:p>
            <a:endParaRPr lang="nl-BE" sz="2000" dirty="0"/>
          </a:p>
          <a:p>
            <a:r>
              <a:rPr lang="nl-BE" sz="2000" dirty="0" err="1"/>
              <a:t>Areas</a:t>
            </a:r>
            <a:r>
              <a:rPr lang="nl-BE" sz="2000" dirty="0"/>
              <a:t> </a:t>
            </a:r>
            <a:r>
              <a:rPr lang="nl-BE" sz="2000" dirty="0" err="1"/>
              <a:t>studied</a:t>
            </a:r>
            <a:r>
              <a:rPr lang="nl-BE" sz="2000" dirty="0"/>
              <a:t> </a:t>
            </a:r>
            <a:r>
              <a:rPr lang="nl-BE" sz="2000" dirty="0" err="1"/>
              <a:t>for</a:t>
            </a:r>
            <a:r>
              <a:rPr lang="nl-BE" sz="2000" dirty="0"/>
              <a:t> </a:t>
            </a:r>
            <a:r>
              <a:rPr lang="nl-BE" sz="2000" dirty="0" err="1"/>
              <a:t>nanotoxicity</a:t>
            </a:r>
            <a:endParaRPr lang="nl-BE" sz="2000" dirty="0"/>
          </a:p>
          <a:p>
            <a:endParaRPr lang="nl-BE" sz="2000" dirty="0"/>
          </a:p>
          <a:p>
            <a:endParaRPr lang="nl-BE" sz="2000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</p:txBody>
      </p:sp>
      <p:sp>
        <p:nvSpPr>
          <p:cNvPr id="24" name="Tijdelijke aanduiding voor dianummer 23">
            <a:extLst>
              <a:ext uri="{FF2B5EF4-FFF2-40B4-BE49-F238E27FC236}">
                <a16:creationId xmlns:a16="http://schemas.microsoft.com/office/drawing/2014/main" id="{03BF1E8A-EE8F-482B-8B9B-1F699BC78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4000" y="-126730"/>
            <a:ext cx="648000" cy="648000"/>
          </a:xfrm>
        </p:spPr>
        <p:txBody>
          <a:bodyPr/>
          <a:lstStyle/>
          <a:p>
            <a:fld id="{CF179DAE-D0A6-40C3-B8BC-6A97C268D03A}" type="slidenum">
              <a:rPr lang="nl-NL" sz="1200" smtClean="0">
                <a:solidFill>
                  <a:srgbClr val="1D8DB0"/>
                </a:solidFill>
              </a:rPr>
              <a:pPr/>
              <a:t>9</a:t>
            </a:fld>
            <a:r>
              <a:rPr lang="nl-NL" sz="1200" dirty="0">
                <a:solidFill>
                  <a:srgbClr val="1D8DB0"/>
                </a:solidFill>
              </a:rPr>
              <a:t>/51</a:t>
            </a:r>
          </a:p>
        </p:txBody>
      </p:sp>
      <p:sp>
        <p:nvSpPr>
          <p:cNvPr id="28" name="Tekstvak 27">
            <a:extLst>
              <a:ext uri="{FF2B5EF4-FFF2-40B4-BE49-F238E27FC236}">
                <a16:creationId xmlns:a16="http://schemas.microsoft.com/office/drawing/2014/main" id="{737CD768-E77B-41B3-B812-6842D629316A}"/>
              </a:ext>
            </a:extLst>
          </p:cNvPr>
          <p:cNvSpPr txBox="1"/>
          <p:nvPr/>
        </p:nvSpPr>
        <p:spPr>
          <a:xfrm>
            <a:off x="159798" y="58771"/>
            <a:ext cx="58326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200" dirty="0">
                <a:solidFill>
                  <a:srgbClr val="1D8DB0"/>
                </a:solidFill>
              </a:rPr>
              <a:t>J. </a:t>
            </a:r>
            <a:r>
              <a:rPr lang="nl-BE" sz="1200" dirty="0" err="1">
                <a:solidFill>
                  <a:srgbClr val="1D8DB0"/>
                </a:solidFill>
              </a:rPr>
              <a:t>Neirynck</a:t>
            </a:r>
            <a:r>
              <a:rPr lang="nl-BE" sz="1200" dirty="0">
                <a:solidFill>
                  <a:srgbClr val="1D8DB0"/>
                </a:solidFill>
              </a:rPr>
              <a:t>, F. Van </a:t>
            </a:r>
            <a:r>
              <a:rPr lang="nl-BE" sz="1200" dirty="0" err="1">
                <a:solidFill>
                  <a:srgbClr val="1D8DB0"/>
                </a:solidFill>
              </a:rPr>
              <a:t>Eecke</a:t>
            </a:r>
            <a:r>
              <a:rPr lang="nl-BE" sz="1200" dirty="0">
                <a:solidFill>
                  <a:srgbClr val="1D8DB0"/>
                </a:solidFill>
              </a:rPr>
              <a:t> &amp; R. Vrielynck</a:t>
            </a:r>
          </a:p>
        </p:txBody>
      </p:sp>
      <p:sp>
        <p:nvSpPr>
          <p:cNvPr id="7" name="Tijdelijke aanduiding voor tekst 5">
            <a:extLst>
              <a:ext uri="{FF2B5EF4-FFF2-40B4-BE49-F238E27FC236}">
                <a16:creationId xmlns:a16="http://schemas.microsoft.com/office/drawing/2014/main" id="{34B236D0-1ACE-49C8-AD6E-55497D8F3C35}"/>
              </a:ext>
            </a:extLst>
          </p:cNvPr>
          <p:cNvSpPr txBox="1">
            <a:spLocks/>
          </p:cNvSpPr>
          <p:nvPr/>
        </p:nvSpPr>
        <p:spPr>
          <a:xfrm>
            <a:off x="6669765" y="1922165"/>
            <a:ext cx="8333999" cy="497114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/>
              <a:buNone/>
              <a:defRPr sz="2400" kern="1200" baseline="0">
                <a:solidFill>
                  <a:srgbClr val="005E77"/>
                </a:solidFill>
                <a:latin typeface="Arial" charset="0"/>
                <a:ea typeface="+mn-ea"/>
                <a:cs typeface="+mn-cs"/>
              </a:defRPr>
            </a:lvl1pPr>
            <a:lvl2pPr marL="457189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Arial" charset="0"/>
                <a:ea typeface="+mn-ea"/>
                <a:cs typeface="+mn-cs"/>
              </a:defRPr>
            </a:lvl2pPr>
            <a:lvl3pPr marL="914377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None/>
              <a:defRPr sz="1800" kern="1200" baseline="0">
                <a:solidFill>
                  <a:schemeClr val="tx1">
                    <a:tint val="75000"/>
                  </a:schemeClr>
                </a:solidFill>
                <a:latin typeface="Arial" charset="0"/>
                <a:ea typeface="+mn-ea"/>
                <a:cs typeface="+mn-cs"/>
              </a:defRPr>
            </a:lvl3pPr>
            <a:lvl4pPr marL="1371566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Arial" charset="0"/>
                <a:ea typeface="+mn-ea"/>
                <a:cs typeface="+mn-cs"/>
              </a:defRPr>
            </a:lvl4pPr>
            <a:lvl5pPr marL="1828754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Arial" charset="0"/>
                <a:ea typeface="+mn-ea"/>
                <a:cs typeface="+mn-cs"/>
              </a:defRPr>
            </a:lvl5pPr>
            <a:lvl6pPr marL="2285943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131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32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509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BE" sz="2000" dirty="0"/>
              <a:t>Application: </a:t>
            </a:r>
            <a:r>
              <a:rPr lang="nl-BE" sz="2000" dirty="0" err="1"/>
              <a:t>Genotoxicity</a:t>
            </a:r>
            <a:endParaRPr lang="nl-BE" sz="2000" dirty="0"/>
          </a:p>
          <a:p>
            <a:endParaRPr lang="nl-BE" sz="2000" dirty="0"/>
          </a:p>
          <a:p>
            <a:r>
              <a:rPr lang="nl-BE" sz="2000" dirty="0"/>
              <a:t>Application: CNT </a:t>
            </a:r>
            <a:r>
              <a:rPr lang="nl-BE" sz="2000" dirty="0" err="1"/>
              <a:t>toxicity</a:t>
            </a:r>
            <a:endParaRPr lang="nl-BE" sz="2000" dirty="0"/>
          </a:p>
          <a:p>
            <a:endParaRPr lang="nl-BE" sz="2000" dirty="0"/>
          </a:p>
          <a:p>
            <a:r>
              <a:rPr lang="nl-BE" sz="2000" dirty="0" err="1"/>
              <a:t>Modelling</a:t>
            </a:r>
            <a:r>
              <a:rPr lang="nl-BE" sz="2000" dirty="0"/>
              <a:t> of </a:t>
            </a:r>
            <a:r>
              <a:rPr lang="nl-BE" sz="2000" dirty="0" err="1"/>
              <a:t>nanotoxity</a:t>
            </a:r>
            <a:endParaRPr lang="nl-BE" sz="2000" dirty="0"/>
          </a:p>
          <a:p>
            <a:endParaRPr lang="nl-BE" sz="2000" dirty="0"/>
          </a:p>
          <a:p>
            <a:r>
              <a:rPr lang="nl-BE" sz="2000" dirty="0"/>
              <a:t>Nanofood</a:t>
            </a:r>
          </a:p>
          <a:p>
            <a:endParaRPr lang="nl-BE" sz="2000" dirty="0"/>
          </a:p>
          <a:p>
            <a:r>
              <a:rPr lang="nl-BE" sz="2000" dirty="0" err="1"/>
              <a:t>Conclusion</a:t>
            </a:r>
            <a:endParaRPr lang="nl-BE" sz="2000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920902398"/>
      </p:ext>
    </p:extLst>
  </p:cSld>
  <p:clrMapOvr>
    <a:masterClrMapping/>
  </p:clrMapOvr>
</p:sld>
</file>

<file path=ppt/theme/theme1.xml><?xml version="1.0" encoding="utf-8"?>
<a:theme xmlns:a="http://schemas.openxmlformats.org/drawingml/2006/main" name="KU Leuven">
  <a:themeElements>
    <a:clrScheme name="Custom 14">
      <a:dk1>
        <a:srgbClr val="2F4D5D"/>
      </a:dk1>
      <a:lt1>
        <a:srgbClr val="FFFFFF"/>
      </a:lt1>
      <a:dk2>
        <a:srgbClr val="1D8DB0"/>
      </a:dk2>
      <a:lt2>
        <a:srgbClr val="DCE7F0"/>
      </a:lt2>
      <a:accent1>
        <a:srgbClr val="1D8DB0"/>
      </a:accent1>
      <a:accent2>
        <a:srgbClr val="2F4D5D"/>
      </a:accent2>
      <a:accent3>
        <a:srgbClr val="52BDEC"/>
      </a:accent3>
      <a:accent4>
        <a:srgbClr val="466E87"/>
      </a:accent4>
      <a:accent5>
        <a:srgbClr val="E7B037"/>
      </a:accent5>
      <a:accent6>
        <a:srgbClr val="D4D842"/>
      </a:accent6>
      <a:hlink>
        <a:srgbClr val="466E87"/>
      </a:hlink>
      <a:folHlink>
        <a:srgbClr val="1D8DB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U Leuven Sedes">
  <a:themeElements>
    <a:clrScheme name="Custom 14">
      <a:dk1>
        <a:srgbClr val="2F4D5D"/>
      </a:dk1>
      <a:lt1>
        <a:srgbClr val="FFFFFF"/>
      </a:lt1>
      <a:dk2>
        <a:srgbClr val="1D8DB0"/>
      </a:dk2>
      <a:lt2>
        <a:srgbClr val="DCE7F0"/>
      </a:lt2>
      <a:accent1>
        <a:srgbClr val="1D8DB0"/>
      </a:accent1>
      <a:accent2>
        <a:srgbClr val="2F4D5D"/>
      </a:accent2>
      <a:accent3>
        <a:srgbClr val="52BDEC"/>
      </a:accent3>
      <a:accent4>
        <a:srgbClr val="466E87"/>
      </a:accent4>
      <a:accent5>
        <a:srgbClr val="E7B037"/>
      </a:accent5>
      <a:accent6>
        <a:srgbClr val="D4D842"/>
      </a:accent6>
      <a:hlink>
        <a:srgbClr val="466E87"/>
      </a:hlink>
      <a:folHlink>
        <a:srgbClr val="1D8DB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U Leuven" id="{BC384CAF-57B4-4083-BC3D-22218BF4A46A}" vid="{75672E21-F18C-4958-94B8-19E54344552B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KU Leuven</Template>
  <TotalTime>0</TotalTime>
  <Words>3392</Words>
  <Application>Microsoft Office PowerPoint</Application>
  <PresentationFormat>Breedbeeld</PresentationFormat>
  <Paragraphs>938</Paragraphs>
  <Slides>51</Slides>
  <Notes>39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2</vt:i4>
      </vt:variant>
      <vt:variant>
        <vt:lpstr>Diatitels</vt:lpstr>
      </vt:variant>
      <vt:variant>
        <vt:i4>51</vt:i4>
      </vt:variant>
    </vt:vector>
  </HeadingPairs>
  <TitlesOfParts>
    <vt:vector size="57" baseType="lpstr">
      <vt:lpstr>Arial</vt:lpstr>
      <vt:lpstr>Calibri</vt:lpstr>
      <vt:lpstr>Cambria Math</vt:lpstr>
      <vt:lpstr>Wingdings</vt:lpstr>
      <vt:lpstr>KU Leuven</vt:lpstr>
      <vt:lpstr>KU Leuven Sedes</vt:lpstr>
      <vt:lpstr>Nanoparticle toxicity</vt:lpstr>
      <vt:lpstr>Outline</vt:lpstr>
      <vt:lpstr>Outline</vt:lpstr>
      <vt:lpstr>Nanoparticles in real life</vt:lpstr>
      <vt:lpstr>What is nanotoxicity?</vt:lpstr>
      <vt:lpstr>Properties of nanoscale materials</vt:lpstr>
      <vt:lpstr>Silver nanoparticles</vt:lpstr>
      <vt:lpstr>Zinc oxide nanoparticles</vt:lpstr>
      <vt:lpstr>Outline</vt:lpstr>
      <vt:lpstr>Dose dependence</vt:lpstr>
      <vt:lpstr>Size dependence</vt:lpstr>
      <vt:lpstr>Concentration dependence</vt:lpstr>
      <vt:lpstr>Crystalline structure</vt:lpstr>
      <vt:lpstr>Aspect ratio</vt:lpstr>
      <vt:lpstr>Adaptation to nanoparticles</vt:lpstr>
      <vt:lpstr>Outline</vt:lpstr>
      <vt:lpstr>Exposure to nanoscale materials</vt:lpstr>
      <vt:lpstr>Exposure to nanoscale materials</vt:lpstr>
      <vt:lpstr>Outline</vt:lpstr>
      <vt:lpstr>Tests for toxicity</vt:lpstr>
      <vt:lpstr>Outline</vt:lpstr>
      <vt:lpstr>Areas studied for nanotoxicity </vt:lpstr>
      <vt:lpstr>Areas studied for nanotoxicity </vt:lpstr>
      <vt:lpstr>Areas studied for nanotoxicity </vt:lpstr>
      <vt:lpstr>Areas studied for nanotoxicity </vt:lpstr>
      <vt:lpstr>Outline</vt:lpstr>
      <vt:lpstr>Genotoxicity</vt:lpstr>
      <vt:lpstr>DNA mutations</vt:lpstr>
      <vt:lpstr>DNA mutations</vt:lpstr>
      <vt:lpstr>DNA mutations</vt:lpstr>
      <vt:lpstr>Outline</vt:lpstr>
      <vt:lpstr>Contradicting results for CNT toxicity</vt:lpstr>
      <vt:lpstr>Reason for differences</vt:lpstr>
      <vt:lpstr>CNT toxicity</vt:lpstr>
      <vt:lpstr>Impurities</vt:lpstr>
      <vt:lpstr>Long fibers</vt:lpstr>
      <vt:lpstr>Oxidative stress</vt:lpstr>
      <vt:lpstr>Outline</vt:lpstr>
      <vt:lpstr>In silico models to predict BBB permeation of nanoparticles</vt:lpstr>
      <vt:lpstr>Main issue: Permeation of NP through a lipid membrane</vt:lpstr>
      <vt:lpstr>Coarse-grained MD models</vt:lpstr>
      <vt:lpstr>Results from model using dissipative particles</vt:lpstr>
      <vt:lpstr>Future opportunities</vt:lpstr>
      <vt:lpstr>The road to succes</vt:lpstr>
      <vt:lpstr>Outline</vt:lpstr>
      <vt:lpstr>Nanofood</vt:lpstr>
      <vt:lpstr>Nanofood</vt:lpstr>
      <vt:lpstr>Outline</vt:lpstr>
      <vt:lpstr>Conclusion</vt:lpstr>
      <vt:lpstr>Conclusion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Low temperature tunneling microscopy of nanostructured surfaces in ultra-high vacuum</dc:title>
  <dc:creator/>
  <cp:lastModifiedBy/>
  <cp:revision>17</cp:revision>
  <dcterms:created xsi:type="dcterms:W3CDTF">2017-09-13T11:47:32Z</dcterms:created>
  <dcterms:modified xsi:type="dcterms:W3CDTF">2019-05-03T01:33:31Z</dcterms:modified>
</cp:coreProperties>
</file>