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  <p:sldMasterId id="2147483694" r:id="rId2"/>
  </p:sldMasterIdLst>
  <p:notesMasterIdLst>
    <p:notesMasterId r:id="rId11"/>
  </p:notesMasterIdLst>
  <p:handoutMasterIdLst>
    <p:handoutMasterId r:id="rId12"/>
  </p:handoutMasterIdLst>
  <p:sldIdLst>
    <p:sldId id="270" r:id="rId3"/>
    <p:sldId id="271" r:id="rId4"/>
    <p:sldId id="264" r:id="rId5"/>
    <p:sldId id="272" r:id="rId6"/>
    <p:sldId id="273" r:id="rId7"/>
    <p:sldId id="274" r:id="rId8"/>
    <p:sldId id="275" r:id="rId9"/>
    <p:sldId id="276" r:id="rId10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4D5D"/>
    <a:srgbClr val="DCE7F0"/>
    <a:srgbClr val="005E77"/>
    <a:srgbClr val="1D8D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59" autoAdjust="0"/>
    <p:restoredTop sz="79973" autoAdjust="0"/>
  </p:normalViewPr>
  <p:slideViewPr>
    <p:cSldViewPr snapToGrid="0" snapToObjects="1">
      <p:cViewPr varScale="1">
        <p:scale>
          <a:sx n="68" d="100"/>
          <a:sy n="68" d="100"/>
        </p:scale>
        <p:origin x="1325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58" d="100"/>
          <a:sy n="158" d="100"/>
        </p:scale>
        <p:origin x="424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25-4-2019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25-4-2019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010701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189109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38545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753901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170982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vivo – in vitro – ex vivo</a:t>
            </a:r>
          </a:p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5310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10" name="Rechthoek 9"/>
          <p:cNvSpPr/>
          <p:nvPr userDrawn="1"/>
        </p:nvSpPr>
        <p:spPr>
          <a:xfrm>
            <a:off x="0" y="648000"/>
            <a:ext cx="12193200" cy="621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 userDrawn="1"/>
        </p:nvSpPr>
        <p:spPr>
          <a:xfrm>
            <a:off x="0" y="647998"/>
            <a:ext cx="12193200" cy="445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75999" y="1080000"/>
            <a:ext cx="6096524" cy="4024798"/>
          </a:xfrm>
        </p:spPr>
        <p:txBody>
          <a:bodyPr anchor="ctr" anchorCtr="0">
            <a:normAutofit/>
          </a:bodyPr>
          <a:lstStyle>
            <a:lvl1pPr algn="l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575999" y="5392801"/>
            <a:ext cx="6096524" cy="730188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nl-NL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248525" y="1654175"/>
            <a:ext cx="4368673" cy="446881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861770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pos="4203">
          <p15:clr>
            <a:srgbClr val="FBAE40"/>
          </p15:clr>
        </p15:guide>
        <p15:guide id="3" orient="horz" pos="397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0" y="647998"/>
            <a:ext cx="12193200" cy="6210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1350253"/>
            <a:ext cx="4648209" cy="5507747"/>
          </a:xfrm>
          <a:prstGeom prst="rect">
            <a:avLst/>
          </a:prstGeom>
        </p:spPr>
      </p:pic>
      <p:sp>
        <p:nvSpPr>
          <p:cNvPr id="12" name="Ondertitel 2"/>
          <p:cNvSpPr>
            <a:spLocks noGrp="1"/>
          </p:cNvSpPr>
          <p:nvPr>
            <p:ph type="subTitle" idx="1"/>
          </p:nvPr>
        </p:nvSpPr>
        <p:spPr>
          <a:xfrm>
            <a:off x="576003" y="4359604"/>
            <a:ext cx="8333999" cy="1655999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6000" y="1800000"/>
            <a:ext cx="8334000" cy="2386800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1004529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02731-4577-4865-8098-D1E0465717A1}" type="datetime1">
              <a:rPr lang="en-GB" smtClean="0"/>
              <a:t>25/04/2019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Faculty of Science - Department of Physics and Astronomy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1544000" y="-2440"/>
            <a:ext cx="648000" cy="648000"/>
          </a:xfrm>
        </p:spPr>
        <p:txBody>
          <a:bodyPr/>
          <a:lstStyle/>
          <a:p>
            <a:fld id="{CF179DAE-D0A6-40C3-B8BC-6A97C268D03A}" type="slidenum">
              <a:rPr lang="nl-NL" smtClean="0"/>
              <a:pPr/>
              <a:t>‹nr.›</a:t>
            </a:fld>
            <a:r>
              <a:rPr lang="nl-NL" dirty="0"/>
              <a:t>/50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 baseline="0">
                <a:solidFill>
                  <a:srgbClr val="1D8DB0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10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005E77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27853273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0" y="647998"/>
            <a:ext cx="12193200" cy="6210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1350253"/>
            <a:ext cx="4648209" cy="5507747"/>
          </a:xfrm>
          <a:prstGeom prst="rect">
            <a:avLst/>
          </a:prstGeom>
        </p:spPr>
      </p:pic>
      <p:sp>
        <p:nvSpPr>
          <p:cNvPr id="12" name="Ondertitel 2"/>
          <p:cNvSpPr>
            <a:spLocks noGrp="1"/>
          </p:cNvSpPr>
          <p:nvPr>
            <p:ph type="subTitle" idx="1"/>
          </p:nvPr>
        </p:nvSpPr>
        <p:spPr>
          <a:xfrm>
            <a:off x="576003" y="4359604"/>
            <a:ext cx="8333999" cy="1655999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6000" y="1800000"/>
            <a:ext cx="8334000" cy="2386800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33203803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A7081-D270-4FBF-AE40-A52D674243CC}" type="datetime1">
              <a:rPr lang="nl-BE" smtClean="0"/>
              <a:t>25/04/2019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Faculteit, departement, dienst …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‹nr.›</a:t>
            </a:fld>
            <a:endParaRPr lang="nl-NL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 baseline="0">
                <a:solidFill>
                  <a:srgbClr val="1D8DB0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10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005E77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3227703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9415A-EEF6-439C-A913-189A8C067023}" type="datetime1">
              <a:rPr lang="nl-BE" smtClean="0"/>
              <a:t>25/04/2019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Faculteit, departement, dienst …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‹nr.›</a:t>
            </a:fld>
            <a:endParaRPr lang="nl-NL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9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2F4D5D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270691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DF125-8D2F-407C-A946-0B214A077F46}" type="datetime1">
              <a:rPr lang="nl-BE" smtClean="0"/>
              <a:t>25/04/2019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Faculteit, departement, dienst …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524" cy="2386800"/>
          </a:xfrm>
        </p:spPr>
        <p:txBody>
          <a:bodyPr anchor="b"/>
          <a:lstStyle>
            <a:lvl1pPr>
              <a:defRPr sz="40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6779-A426-4C6E-B33F-12BA9B572EC4}" type="datetime1">
              <a:rPr lang="nl-BE" smtClean="0"/>
              <a:t>25/04/2019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Faculteit, departement, dienst …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248262" y="3248513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43">
          <p15:clr>
            <a:srgbClr val="FBAE40"/>
          </p15:clr>
        </p15:guide>
        <p15:guide id="2" pos="420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264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DF61B-1080-4D20-8EAC-F5AC55182461}" type="datetime1">
              <a:rPr lang="nl-BE" smtClean="0"/>
              <a:t>25/04/2019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Faculteit, departement, dienst …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504031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43" userDrawn="1">
          <p15:clr>
            <a:srgbClr val="FBAE40"/>
          </p15:clr>
        </p15:guide>
        <p15:guide id="2" pos="4203" userDrawn="1">
          <p15:clr>
            <a:srgbClr val="FBAE40"/>
          </p15:clr>
        </p15:guide>
        <p15:guide id="3" orient="horz" pos="36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4F625-24B7-4F40-98BC-AFA043082CE9}" type="datetime1">
              <a:rPr lang="nl-BE" smtClean="0"/>
              <a:t>25/04/2019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Faculteit, departement, dienst …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9" name="Tijdelijke aanduiding voor tekst 2"/>
          <p:cNvSpPr>
            <a:spLocks noGrp="1"/>
          </p:cNvSpPr>
          <p:nvPr>
            <p:ph idx="1"/>
          </p:nvPr>
        </p:nvSpPr>
        <p:spPr>
          <a:xfrm>
            <a:off x="576000" y="1656000"/>
            <a:ext cx="54000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6217200" y="1656000"/>
            <a:ext cx="5400000" cy="446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59589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5421575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76000" y="2276271"/>
            <a:ext cx="5421575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56000"/>
            <a:ext cx="5445000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276271"/>
            <a:ext cx="5445000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342B6-1303-46D4-9581-5E95FC0B22E4}" type="datetime1">
              <a:rPr lang="nl-BE" smtClean="0"/>
              <a:t>25/04/2019</a:t>
            </a:fld>
            <a:endParaRPr lang="nl-NL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Faculteit, departement, dienst …</a:t>
            </a:r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4001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F3976-FDFC-4D8C-ACD3-BCE6A597C36A}" type="datetime1">
              <a:rPr lang="nl-BE" smtClean="0"/>
              <a:t>25/04/2019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Faculteit, departement, dienst …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6631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FEA79-DE61-4EF0-8C65-B83CEE2687EB}" type="datetime1">
              <a:rPr lang="nl-BE" smtClean="0"/>
              <a:t>25/04/2019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Faculteit, departement, dienst …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772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Sl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 userDrawn="1"/>
        </p:nvSpPr>
        <p:spPr>
          <a:xfrm>
            <a:off x="0" y="0"/>
            <a:ext cx="12193200" cy="6209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9120" y="510988"/>
            <a:ext cx="11039793" cy="5184424"/>
          </a:xfrm>
        </p:spPr>
        <p:txBody>
          <a:bodyPr anchor="ctr" anchorCtr="0">
            <a:noAutofit/>
          </a:bodyPr>
          <a:lstStyle>
            <a:lvl1pPr algn="ctr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EC5B9-2DE2-43DC-AAE2-5679419BAC4A}" type="datetime1">
              <a:rPr lang="nl-BE" smtClean="0"/>
              <a:t>25/04/2019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Faculteit, departement, dienst …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07036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BB46EC33-4D1A-4426-91DF-270C2E654CCE}" type="datetime1">
              <a:rPr lang="nl-BE" smtClean="0"/>
              <a:t>25/04/2019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/>
              <a:t>Faculteit, departement, dienst …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61" r:id="rId9"/>
    <p:sldLayoutId id="2147483698" r:id="rId10"/>
    <p:sldLayoutId id="2147483699" r:id="rId11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042" userDrawn="1">
          <p15:clr>
            <a:srgbClr val="F26B43"/>
          </p15:clr>
        </p15:guide>
        <p15:guide id="2" pos="7319" userDrawn="1">
          <p15:clr>
            <a:srgbClr val="F26B43"/>
          </p15:clr>
        </p15:guide>
        <p15:guide id="3" orient="horz" pos="3857" userDrawn="1">
          <p15:clr>
            <a:srgbClr val="F26B43"/>
          </p15:clr>
        </p15:guide>
        <p15:guide id="4" pos="36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16000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48C250A7-EEA6-4BD5-AB95-D7BF57F3506B}" type="datetime1">
              <a:rPr lang="nl-BE" smtClean="0"/>
              <a:t>25/04/2019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/>
              <a:t>Faculteit, departement, dienst …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32523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ndertitel 1">
            <a:extLst>
              <a:ext uri="{FF2B5EF4-FFF2-40B4-BE49-F238E27FC236}">
                <a16:creationId xmlns:a16="http://schemas.microsoft.com/office/drawing/2014/main" id="{B5F01FE9-0261-4BCB-B343-62B52CDDC8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03" y="4110362"/>
            <a:ext cx="8333999" cy="2618913"/>
          </a:xfrm>
        </p:spPr>
        <p:txBody>
          <a:bodyPr>
            <a:normAutofit lnSpcReduction="10000"/>
          </a:bodyPr>
          <a:lstStyle/>
          <a:p>
            <a:r>
              <a:rPr lang="nl-BE" dirty="0" err="1"/>
              <a:t>Jérôme</a:t>
            </a:r>
            <a:r>
              <a:rPr lang="nl-BE" dirty="0"/>
              <a:t> </a:t>
            </a:r>
            <a:r>
              <a:rPr lang="nl-BE" dirty="0" err="1"/>
              <a:t>Neirynck</a:t>
            </a:r>
            <a:r>
              <a:rPr lang="nl-BE" dirty="0"/>
              <a:t>, Frederik Van </a:t>
            </a:r>
            <a:r>
              <a:rPr lang="en-GB" dirty="0" err="1"/>
              <a:t>Eecke</a:t>
            </a:r>
            <a:r>
              <a:rPr lang="nl-BE" dirty="0"/>
              <a:t> &amp; Robin Vrielynck</a:t>
            </a:r>
          </a:p>
          <a:p>
            <a:endParaRPr lang="nl-BE" dirty="0"/>
          </a:p>
          <a:p>
            <a:r>
              <a:rPr lang="nl-BE" sz="1800" dirty="0"/>
              <a:t>prof. dr. Ewald Janssens &amp; prof. dr. </a:t>
            </a:r>
            <a:r>
              <a:rPr lang="nl-BE" sz="1800" dirty="0" err="1"/>
              <a:t>Kristiaan</a:t>
            </a:r>
            <a:r>
              <a:rPr lang="nl-BE" sz="1800" dirty="0"/>
              <a:t> </a:t>
            </a:r>
            <a:r>
              <a:rPr lang="nl-BE" sz="1800" dirty="0" err="1"/>
              <a:t>Temst</a:t>
            </a:r>
            <a:endParaRPr lang="nl-BE" sz="1800" dirty="0"/>
          </a:p>
          <a:p>
            <a:endParaRPr lang="nl-BE" dirty="0"/>
          </a:p>
          <a:p>
            <a:r>
              <a:rPr lang="nl-BE" sz="1300" dirty="0"/>
              <a:t>Advanced Topics in Clusters, Macromolecules &amp; </a:t>
            </a:r>
            <a:r>
              <a:rPr lang="nl-BE" sz="1300" dirty="0" err="1"/>
              <a:t>Nanoparticles</a:t>
            </a:r>
            <a:r>
              <a:rPr lang="nl-BE" sz="1300" dirty="0"/>
              <a:t> (G0S94A)</a:t>
            </a:r>
          </a:p>
          <a:p>
            <a:r>
              <a:rPr lang="nl-BE" sz="1300" dirty="0"/>
              <a:t>Master of </a:t>
            </a:r>
            <a:r>
              <a:rPr lang="nl-BE" sz="1300" dirty="0" err="1"/>
              <a:t>Physics</a:t>
            </a:r>
            <a:endParaRPr lang="nl-BE" sz="1300" dirty="0"/>
          </a:p>
          <a:p>
            <a:r>
              <a:rPr lang="nl-BE" sz="1300" dirty="0" err="1"/>
              <a:t>Faculty</a:t>
            </a:r>
            <a:r>
              <a:rPr lang="nl-BE" sz="1300" dirty="0"/>
              <a:t> of </a:t>
            </a:r>
            <a:r>
              <a:rPr lang="nl-BE" sz="1300" dirty="0" err="1"/>
              <a:t>Science</a:t>
            </a:r>
            <a:r>
              <a:rPr lang="nl-BE" sz="1300" dirty="0"/>
              <a:t> – </a:t>
            </a:r>
            <a:r>
              <a:rPr lang="nl-BE" sz="1300" dirty="0" err="1"/>
              <a:t>Department</a:t>
            </a:r>
            <a:r>
              <a:rPr lang="nl-BE" sz="1300" dirty="0"/>
              <a:t> of </a:t>
            </a:r>
            <a:r>
              <a:rPr lang="nl-BE" sz="1300" dirty="0" err="1"/>
              <a:t>Physics</a:t>
            </a:r>
            <a:r>
              <a:rPr lang="nl-BE" sz="1300" dirty="0"/>
              <a:t> </a:t>
            </a:r>
            <a:r>
              <a:rPr lang="nl-BE" sz="1300" dirty="0" err="1"/>
              <a:t>and</a:t>
            </a:r>
            <a:r>
              <a:rPr lang="nl-BE" sz="1300" dirty="0"/>
              <a:t> </a:t>
            </a:r>
            <a:r>
              <a:rPr lang="nl-BE" sz="1300" dirty="0" err="1"/>
              <a:t>Astronomy</a:t>
            </a:r>
            <a:endParaRPr lang="nl-BE" sz="1300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576000" y="1311725"/>
            <a:ext cx="9970672" cy="2386800"/>
          </a:xfrm>
        </p:spPr>
        <p:txBody>
          <a:bodyPr/>
          <a:lstStyle/>
          <a:p>
            <a:r>
              <a:rPr lang="en-US" b="1" dirty="0"/>
              <a:t>Nanoparticle toxicity</a:t>
            </a:r>
            <a:endParaRPr lang="nl-NL" b="1" dirty="0"/>
          </a:p>
        </p:txBody>
      </p:sp>
    </p:spTree>
    <p:extLst>
      <p:ext uri="{BB962C8B-B14F-4D97-AF65-F5344CB8AC3E}">
        <p14:creationId xmlns:p14="http://schemas.microsoft.com/office/powerpoint/2010/main" val="1249642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D63153C1-6CC0-48A1-8AE3-C32D7E976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3" y="410596"/>
            <a:ext cx="8333999" cy="757800"/>
          </a:xfrm>
        </p:spPr>
        <p:txBody>
          <a:bodyPr/>
          <a:lstStyle/>
          <a:p>
            <a:r>
              <a:rPr lang="nl-BE" dirty="0" err="1"/>
              <a:t>Outline</a:t>
            </a:r>
            <a:endParaRPr lang="nl-BE" dirty="0"/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79DB00FA-ACEC-471C-A04F-F78D53111C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02" y="1243222"/>
            <a:ext cx="8333999" cy="4971147"/>
          </a:xfrm>
        </p:spPr>
        <p:txBody>
          <a:bodyPr>
            <a:normAutofit/>
          </a:bodyPr>
          <a:lstStyle/>
          <a:p>
            <a:endParaRPr lang="nl-BE" dirty="0"/>
          </a:p>
          <a:p>
            <a:r>
              <a:rPr lang="nl-BE" dirty="0" err="1"/>
              <a:t>Introduction</a:t>
            </a:r>
            <a:r>
              <a:rPr lang="nl-BE" dirty="0"/>
              <a:t>: </a:t>
            </a:r>
            <a:r>
              <a:rPr lang="nl-BE" dirty="0" err="1"/>
              <a:t>What</a:t>
            </a:r>
            <a:r>
              <a:rPr lang="nl-BE" dirty="0"/>
              <a:t> is </a:t>
            </a:r>
            <a:r>
              <a:rPr lang="nl-BE" dirty="0" err="1"/>
              <a:t>toxicity</a:t>
            </a:r>
            <a:r>
              <a:rPr lang="nl-BE" dirty="0"/>
              <a:t>?</a:t>
            </a:r>
          </a:p>
          <a:p>
            <a:endParaRPr lang="nl-BE" dirty="0"/>
          </a:p>
          <a:p>
            <a:r>
              <a:rPr lang="nl-BE" dirty="0"/>
              <a:t>Parameters </a:t>
            </a:r>
            <a:r>
              <a:rPr lang="nl-BE" dirty="0" err="1"/>
              <a:t>influencing</a:t>
            </a:r>
            <a:r>
              <a:rPr lang="nl-BE" dirty="0"/>
              <a:t> </a:t>
            </a:r>
            <a:r>
              <a:rPr lang="nl-BE" dirty="0" err="1"/>
              <a:t>toxicity</a:t>
            </a:r>
            <a:endParaRPr lang="nl-BE" dirty="0"/>
          </a:p>
          <a:p>
            <a:endParaRPr lang="nl-BE" dirty="0"/>
          </a:p>
          <a:p>
            <a:r>
              <a:rPr lang="nl-BE" dirty="0" err="1"/>
              <a:t>Ways</a:t>
            </a:r>
            <a:r>
              <a:rPr lang="nl-BE" dirty="0"/>
              <a:t> of entry &amp; </a:t>
            </a:r>
            <a:r>
              <a:rPr lang="nl-BE" dirty="0" err="1"/>
              <a:t>translocation</a:t>
            </a:r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</p:txBody>
      </p:sp>
      <p:sp>
        <p:nvSpPr>
          <p:cNvPr id="24" name="Tijdelijke aanduiding voor dianummer 23">
            <a:extLst>
              <a:ext uri="{FF2B5EF4-FFF2-40B4-BE49-F238E27FC236}">
                <a16:creationId xmlns:a16="http://schemas.microsoft.com/office/drawing/2014/main" id="{03BF1E8A-EE8F-482B-8B9B-1F699BC78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4000" y="-126730"/>
            <a:ext cx="648000" cy="648000"/>
          </a:xfrm>
        </p:spPr>
        <p:txBody>
          <a:bodyPr/>
          <a:lstStyle/>
          <a:p>
            <a:fld id="{CF179DAE-D0A6-40C3-B8BC-6A97C268D03A}" type="slidenum">
              <a:rPr lang="nl-NL" sz="1200" smtClean="0">
                <a:solidFill>
                  <a:srgbClr val="1D8DB0"/>
                </a:solidFill>
              </a:rPr>
              <a:pPr/>
              <a:t>2</a:t>
            </a:fld>
            <a:r>
              <a:rPr lang="nl-NL" sz="1200" dirty="0">
                <a:solidFill>
                  <a:srgbClr val="1D8DB0"/>
                </a:solidFill>
              </a:rPr>
              <a:t>/31</a:t>
            </a:r>
          </a:p>
        </p:txBody>
      </p:sp>
      <p:sp>
        <p:nvSpPr>
          <p:cNvPr id="28" name="Tekstvak 27">
            <a:extLst>
              <a:ext uri="{FF2B5EF4-FFF2-40B4-BE49-F238E27FC236}">
                <a16:creationId xmlns:a16="http://schemas.microsoft.com/office/drawing/2014/main" id="{737CD768-E77B-41B3-B812-6842D629316A}"/>
              </a:ext>
            </a:extLst>
          </p:cNvPr>
          <p:cNvSpPr txBox="1"/>
          <p:nvPr/>
        </p:nvSpPr>
        <p:spPr>
          <a:xfrm>
            <a:off x="159798" y="58771"/>
            <a:ext cx="5832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" dirty="0">
                <a:solidFill>
                  <a:srgbClr val="1D8DB0"/>
                </a:solidFill>
              </a:rPr>
              <a:t>J. </a:t>
            </a:r>
            <a:r>
              <a:rPr lang="nl-BE" sz="1200" dirty="0" err="1">
                <a:solidFill>
                  <a:srgbClr val="1D8DB0"/>
                </a:solidFill>
              </a:rPr>
              <a:t>Neirynck</a:t>
            </a:r>
            <a:r>
              <a:rPr lang="nl-BE" sz="1200" dirty="0">
                <a:solidFill>
                  <a:srgbClr val="1D8DB0"/>
                </a:solidFill>
              </a:rPr>
              <a:t>, F. Van </a:t>
            </a:r>
            <a:r>
              <a:rPr lang="nl-BE" sz="1200" dirty="0" err="1">
                <a:solidFill>
                  <a:srgbClr val="1D8DB0"/>
                </a:solidFill>
              </a:rPr>
              <a:t>Eecke</a:t>
            </a:r>
            <a:r>
              <a:rPr lang="nl-BE" sz="1200" dirty="0">
                <a:solidFill>
                  <a:srgbClr val="1D8DB0"/>
                </a:solidFill>
              </a:rPr>
              <a:t> &amp; R. Vrielynck</a:t>
            </a:r>
          </a:p>
        </p:txBody>
      </p:sp>
    </p:spTree>
    <p:extLst>
      <p:ext uri="{BB962C8B-B14F-4D97-AF65-F5344CB8AC3E}">
        <p14:creationId xmlns:p14="http://schemas.microsoft.com/office/powerpoint/2010/main" val="3072033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dianummer 23">
            <a:extLst>
              <a:ext uri="{FF2B5EF4-FFF2-40B4-BE49-F238E27FC236}">
                <a16:creationId xmlns:a16="http://schemas.microsoft.com/office/drawing/2014/main" id="{E7BA9955-551E-4B72-9196-84FDFE874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4000" y="-126730"/>
            <a:ext cx="648000" cy="648000"/>
          </a:xfrm>
        </p:spPr>
        <p:txBody>
          <a:bodyPr/>
          <a:lstStyle/>
          <a:p>
            <a:fld id="{CF179DAE-D0A6-40C3-B8BC-6A97C268D03A}" type="slidenum">
              <a:rPr lang="nl-NL" sz="1200" smtClean="0">
                <a:solidFill>
                  <a:srgbClr val="1D8DB0"/>
                </a:solidFill>
              </a:rPr>
              <a:pPr/>
              <a:t>3</a:t>
            </a:fld>
            <a:r>
              <a:rPr lang="nl-NL" sz="1200" dirty="0">
                <a:solidFill>
                  <a:srgbClr val="1D8DB0"/>
                </a:solidFill>
              </a:rPr>
              <a:t>/31</a:t>
            </a:r>
          </a:p>
        </p:txBody>
      </p:sp>
      <p:sp>
        <p:nvSpPr>
          <p:cNvPr id="9" name="Titel 4">
            <a:extLst>
              <a:ext uri="{FF2B5EF4-FFF2-40B4-BE49-F238E27FC236}">
                <a16:creationId xmlns:a16="http://schemas.microsoft.com/office/drawing/2014/main" id="{32C054A8-9043-41C9-BA29-6C11E3B87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263" y="336550"/>
            <a:ext cx="11041062" cy="1152525"/>
          </a:xfrm>
        </p:spPr>
        <p:txBody>
          <a:bodyPr/>
          <a:lstStyle/>
          <a:p>
            <a:r>
              <a:rPr lang="nl-BE" dirty="0" err="1"/>
              <a:t>What</a:t>
            </a:r>
            <a:r>
              <a:rPr lang="nl-BE" dirty="0"/>
              <a:t> is </a:t>
            </a:r>
            <a:r>
              <a:rPr lang="nl-BE" dirty="0" err="1"/>
              <a:t>nanotoxicity</a:t>
            </a:r>
            <a:r>
              <a:rPr lang="nl-BE" dirty="0"/>
              <a:t>?</a:t>
            </a:r>
          </a:p>
        </p:txBody>
      </p:sp>
      <p:sp>
        <p:nvSpPr>
          <p:cNvPr id="8" name="Tijdelijke aanduiding voor inhoud 1">
            <a:extLst>
              <a:ext uri="{FF2B5EF4-FFF2-40B4-BE49-F238E27FC236}">
                <a16:creationId xmlns:a16="http://schemas.microsoft.com/office/drawing/2014/main" id="{FD48FE27-13D3-407C-9CF5-D7CAC1400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56000"/>
            <a:ext cx="11041200" cy="40434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BE" sz="2000" b="1" dirty="0"/>
              <a:t>= </a:t>
            </a:r>
            <a:r>
              <a:rPr lang="nl-BE" sz="2000" b="1" dirty="0" err="1"/>
              <a:t>study</a:t>
            </a:r>
            <a:r>
              <a:rPr lang="nl-BE" sz="2000" b="1" dirty="0"/>
              <a:t> of </a:t>
            </a:r>
            <a:r>
              <a:rPr lang="nl-BE" sz="2000" b="1" dirty="0" err="1"/>
              <a:t>toxicity</a:t>
            </a:r>
            <a:r>
              <a:rPr lang="nl-BE" sz="2000" b="1" dirty="0"/>
              <a:t> of </a:t>
            </a:r>
            <a:r>
              <a:rPr lang="nl-BE" sz="2000" b="1" dirty="0" err="1"/>
              <a:t>nanomaterials</a:t>
            </a:r>
            <a:endParaRPr lang="nl-BE" sz="2000" b="1" dirty="0"/>
          </a:p>
          <a:p>
            <a:pPr marL="0" indent="0">
              <a:buNone/>
            </a:pPr>
            <a:endParaRPr lang="nl-BE" sz="2000" dirty="0"/>
          </a:p>
          <a:p>
            <a:r>
              <a:rPr lang="nl-BE" sz="2000" dirty="0"/>
              <a:t>Inert </a:t>
            </a:r>
            <a:r>
              <a:rPr lang="nl-BE" sz="2000" dirty="0" err="1"/>
              <a:t>materials</a:t>
            </a:r>
            <a:r>
              <a:rPr lang="nl-BE" sz="2000" dirty="0"/>
              <a:t> </a:t>
            </a:r>
            <a:r>
              <a:rPr lang="nl-BE" sz="2000" dirty="0" err="1"/>
              <a:t>become</a:t>
            </a:r>
            <a:r>
              <a:rPr lang="nl-BE" sz="2000" dirty="0"/>
              <a:t> </a:t>
            </a:r>
            <a:r>
              <a:rPr lang="nl-BE" sz="2000" b="1" dirty="0" err="1"/>
              <a:t>highly</a:t>
            </a:r>
            <a:r>
              <a:rPr lang="nl-BE" sz="2000" b="1" dirty="0"/>
              <a:t> </a:t>
            </a:r>
            <a:r>
              <a:rPr lang="nl-BE" sz="2000" b="1" dirty="0" err="1"/>
              <a:t>active</a:t>
            </a:r>
            <a:r>
              <a:rPr lang="nl-BE" sz="2000" b="1" dirty="0"/>
              <a:t> </a:t>
            </a:r>
            <a:r>
              <a:rPr lang="nl-BE" sz="2000" dirty="0"/>
              <a:t>at </a:t>
            </a:r>
            <a:r>
              <a:rPr lang="nl-BE" sz="2000" dirty="0" err="1"/>
              <a:t>nanodimensions</a:t>
            </a:r>
            <a:endParaRPr lang="nl-BE" sz="2000" dirty="0"/>
          </a:p>
          <a:p>
            <a:endParaRPr lang="nl-BE" sz="2000" dirty="0"/>
          </a:p>
          <a:p>
            <a:r>
              <a:rPr lang="nl-BE" sz="2000" dirty="0" err="1"/>
              <a:t>Intended</a:t>
            </a:r>
            <a:r>
              <a:rPr lang="nl-BE" sz="2000" dirty="0"/>
              <a:t> </a:t>
            </a:r>
            <a:r>
              <a:rPr lang="nl-BE" sz="2000" dirty="0" err="1"/>
              <a:t>to</a:t>
            </a:r>
            <a:r>
              <a:rPr lang="nl-BE" sz="2000" dirty="0"/>
              <a:t> </a:t>
            </a:r>
            <a:r>
              <a:rPr lang="nl-BE" sz="2000" dirty="0" err="1"/>
              <a:t>determine</a:t>
            </a:r>
            <a:r>
              <a:rPr lang="nl-BE" sz="2000" dirty="0"/>
              <a:t> </a:t>
            </a:r>
            <a:r>
              <a:rPr lang="nl-BE" sz="2000" dirty="0" err="1"/>
              <a:t>whether</a:t>
            </a:r>
            <a:r>
              <a:rPr lang="nl-BE" sz="2000" dirty="0"/>
              <a:t> or </a:t>
            </a:r>
            <a:r>
              <a:rPr lang="nl-BE" sz="2000" dirty="0" err="1"/>
              <a:t>to</a:t>
            </a:r>
            <a:r>
              <a:rPr lang="nl-BE" sz="2000" dirty="0"/>
              <a:t> </a:t>
            </a:r>
            <a:r>
              <a:rPr lang="nl-BE" sz="2000" dirty="0" err="1"/>
              <a:t>what</a:t>
            </a:r>
            <a:r>
              <a:rPr lang="nl-BE" sz="2000" dirty="0"/>
              <a:t> these </a:t>
            </a:r>
            <a:r>
              <a:rPr lang="nl-BE" sz="2000" dirty="0" err="1"/>
              <a:t>properties</a:t>
            </a:r>
            <a:r>
              <a:rPr lang="nl-BE" sz="2000" dirty="0"/>
              <a:t> </a:t>
            </a:r>
            <a:r>
              <a:rPr lang="nl-BE" sz="2000" b="1" dirty="0"/>
              <a:t>pose a </a:t>
            </a:r>
            <a:r>
              <a:rPr lang="nl-BE" sz="2000" b="1" dirty="0" err="1"/>
              <a:t>threat</a:t>
            </a:r>
            <a:endParaRPr lang="nl-BE" sz="2000" b="1" dirty="0"/>
          </a:p>
          <a:p>
            <a:endParaRPr lang="nl-BE" sz="2000" b="1" dirty="0"/>
          </a:p>
          <a:p>
            <a:r>
              <a:rPr lang="nl-BE" sz="2000" dirty="0" err="1"/>
              <a:t>Their</a:t>
            </a:r>
            <a:r>
              <a:rPr lang="nl-BE" sz="2000" dirty="0"/>
              <a:t> most </a:t>
            </a:r>
            <a:r>
              <a:rPr lang="nl-BE" sz="2000" b="1" dirty="0" err="1"/>
              <a:t>attractive</a:t>
            </a:r>
            <a:r>
              <a:rPr lang="nl-BE" sz="2000" b="1" dirty="0"/>
              <a:t> </a:t>
            </a:r>
            <a:r>
              <a:rPr lang="nl-BE" sz="2000" b="1" dirty="0" err="1"/>
              <a:t>properties</a:t>
            </a:r>
            <a:r>
              <a:rPr lang="nl-BE" sz="2000" dirty="0"/>
              <a:t> make </a:t>
            </a:r>
            <a:r>
              <a:rPr lang="nl-BE" sz="2000" dirty="0" err="1"/>
              <a:t>them</a:t>
            </a:r>
            <a:r>
              <a:rPr lang="nl-BE" sz="2000" dirty="0"/>
              <a:t> </a:t>
            </a:r>
            <a:r>
              <a:rPr lang="nl-BE" sz="2000" dirty="0" err="1"/>
              <a:t>also</a:t>
            </a:r>
            <a:r>
              <a:rPr lang="nl-BE" sz="2000" dirty="0"/>
              <a:t> </a:t>
            </a:r>
            <a:r>
              <a:rPr lang="nl-BE" sz="2000" dirty="0" err="1"/>
              <a:t>potentially</a:t>
            </a:r>
            <a:r>
              <a:rPr lang="nl-BE" sz="2000" dirty="0"/>
              <a:t> </a:t>
            </a:r>
            <a:r>
              <a:rPr lang="nl-BE" sz="2000" dirty="0" err="1"/>
              <a:t>toxic</a:t>
            </a:r>
            <a:r>
              <a:rPr lang="nl-BE" sz="2000" dirty="0"/>
              <a:t>.</a:t>
            </a:r>
          </a:p>
          <a:p>
            <a:pPr marL="0" indent="0">
              <a:buNone/>
            </a:pPr>
            <a:endParaRPr lang="nl-BE" sz="2000" dirty="0"/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F9AF6A87-507F-4E2E-8A2A-840080D13776}"/>
              </a:ext>
            </a:extLst>
          </p:cNvPr>
          <p:cNvSpPr txBox="1"/>
          <p:nvPr/>
        </p:nvSpPr>
        <p:spPr>
          <a:xfrm>
            <a:off x="159798" y="58771"/>
            <a:ext cx="5832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" dirty="0">
                <a:solidFill>
                  <a:srgbClr val="1D8DB0"/>
                </a:solidFill>
              </a:rPr>
              <a:t>J. </a:t>
            </a:r>
            <a:r>
              <a:rPr lang="nl-BE" sz="1200" dirty="0" err="1">
                <a:solidFill>
                  <a:srgbClr val="1D8DB0"/>
                </a:solidFill>
              </a:rPr>
              <a:t>Neirynck</a:t>
            </a:r>
            <a:r>
              <a:rPr lang="nl-BE" sz="1200" dirty="0">
                <a:solidFill>
                  <a:srgbClr val="1D8DB0"/>
                </a:solidFill>
              </a:rPr>
              <a:t>, F. Van </a:t>
            </a:r>
            <a:r>
              <a:rPr lang="nl-BE" sz="1200" dirty="0" err="1">
                <a:solidFill>
                  <a:srgbClr val="1D8DB0"/>
                </a:solidFill>
              </a:rPr>
              <a:t>Eecke</a:t>
            </a:r>
            <a:r>
              <a:rPr lang="nl-BE" sz="1200" dirty="0">
                <a:solidFill>
                  <a:srgbClr val="1D8DB0"/>
                </a:solidFill>
              </a:rPr>
              <a:t> &amp; R. Vrielynck</a:t>
            </a: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02C83A39-3DA1-4516-B834-3C3D5F8552F0}"/>
              </a:ext>
            </a:extLst>
          </p:cNvPr>
          <p:cNvSpPr txBox="1"/>
          <p:nvPr/>
        </p:nvSpPr>
        <p:spPr>
          <a:xfrm>
            <a:off x="576000" y="6356412"/>
            <a:ext cx="10351364" cy="315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450" dirty="0" err="1">
                <a:solidFill>
                  <a:schemeClr val="bg1"/>
                </a:solidFill>
              </a:rPr>
              <a:t>Introduction</a:t>
            </a:r>
            <a:r>
              <a:rPr lang="nl-BE" sz="1450" dirty="0">
                <a:solidFill>
                  <a:schemeClr val="bg1"/>
                </a:solidFill>
              </a:rPr>
              <a:t>	</a:t>
            </a:r>
            <a:r>
              <a:rPr lang="nl-BE" sz="1450" b="1" dirty="0">
                <a:solidFill>
                  <a:schemeClr val="bg1"/>
                </a:solidFill>
              </a:rPr>
              <a:t>	Framework</a:t>
            </a:r>
            <a:r>
              <a:rPr lang="nl-BE" sz="1450" dirty="0">
                <a:solidFill>
                  <a:schemeClr val="bg1"/>
                </a:solidFill>
              </a:rPr>
              <a:t>		</a:t>
            </a:r>
            <a:r>
              <a:rPr lang="nl-BE" sz="1450" dirty="0" err="1">
                <a:solidFill>
                  <a:schemeClr val="bg1"/>
                </a:solidFill>
              </a:rPr>
              <a:t>Techniques</a:t>
            </a:r>
            <a:r>
              <a:rPr lang="nl-BE" sz="1450" dirty="0">
                <a:solidFill>
                  <a:schemeClr val="bg1"/>
                </a:solidFill>
              </a:rPr>
              <a:t> &amp; </a:t>
            </a:r>
            <a:r>
              <a:rPr lang="nl-BE" sz="1450" dirty="0" err="1">
                <a:solidFill>
                  <a:schemeClr val="bg1"/>
                </a:solidFill>
              </a:rPr>
              <a:t>Results</a:t>
            </a:r>
            <a:r>
              <a:rPr lang="nl-BE" sz="1450" dirty="0">
                <a:solidFill>
                  <a:schemeClr val="bg1"/>
                </a:solidFill>
              </a:rPr>
              <a:t>			Summary</a:t>
            </a:r>
          </a:p>
        </p:txBody>
      </p:sp>
    </p:spTree>
    <p:extLst>
      <p:ext uri="{BB962C8B-B14F-4D97-AF65-F5344CB8AC3E}">
        <p14:creationId xmlns:p14="http://schemas.microsoft.com/office/powerpoint/2010/main" val="862731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dianummer 23">
            <a:extLst>
              <a:ext uri="{FF2B5EF4-FFF2-40B4-BE49-F238E27FC236}">
                <a16:creationId xmlns:a16="http://schemas.microsoft.com/office/drawing/2014/main" id="{E7BA9955-551E-4B72-9196-84FDFE874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4000" y="-126730"/>
            <a:ext cx="648000" cy="648000"/>
          </a:xfrm>
        </p:spPr>
        <p:txBody>
          <a:bodyPr/>
          <a:lstStyle/>
          <a:p>
            <a:fld id="{CF179DAE-D0A6-40C3-B8BC-6A97C268D03A}" type="slidenum">
              <a:rPr lang="nl-NL" sz="1200" smtClean="0">
                <a:solidFill>
                  <a:srgbClr val="1D8DB0"/>
                </a:solidFill>
              </a:rPr>
              <a:pPr/>
              <a:t>4</a:t>
            </a:fld>
            <a:r>
              <a:rPr lang="nl-NL" sz="1200" dirty="0">
                <a:solidFill>
                  <a:srgbClr val="1D8DB0"/>
                </a:solidFill>
              </a:rPr>
              <a:t>/31</a:t>
            </a:r>
          </a:p>
        </p:txBody>
      </p:sp>
      <p:sp>
        <p:nvSpPr>
          <p:cNvPr id="9" name="Titel 4">
            <a:extLst>
              <a:ext uri="{FF2B5EF4-FFF2-40B4-BE49-F238E27FC236}">
                <a16:creationId xmlns:a16="http://schemas.microsoft.com/office/drawing/2014/main" id="{32C054A8-9043-41C9-BA29-6C11E3B87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263" y="336550"/>
            <a:ext cx="11041062" cy="1152525"/>
          </a:xfrm>
        </p:spPr>
        <p:txBody>
          <a:bodyPr/>
          <a:lstStyle/>
          <a:p>
            <a:r>
              <a:rPr lang="nl-BE" dirty="0" err="1"/>
              <a:t>Nanoparticles</a:t>
            </a:r>
            <a:r>
              <a:rPr lang="nl-BE" dirty="0"/>
              <a:t> in real life</a:t>
            </a:r>
          </a:p>
        </p:txBody>
      </p:sp>
      <p:sp>
        <p:nvSpPr>
          <p:cNvPr id="8" name="Tijdelijke aanduiding voor inhoud 1">
            <a:extLst>
              <a:ext uri="{FF2B5EF4-FFF2-40B4-BE49-F238E27FC236}">
                <a16:creationId xmlns:a16="http://schemas.microsoft.com/office/drawing/2014/main" id="{FD48FE27-13D3-407C-9CF5-D7CAC1400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56000"/>
            <a:ext cx="11041200" cy="40434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BE" sz="2000" dirty="0"/>
              <a:t>Consumer </a:t>
            </a:r>
            <a:r>
              <a:rPr lang="nl-BE" sz="2000" dirty="0" err="1"/>
              <a:t>products</a:t>
            </a:r>
            <a:endParaRPr lang="nl-BE" sz="2000" dirty="0"/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F9AF6A87-507F-4E2E-8A2A-840080D13776}"/>
              </a:ext>
            </a:extLst>
          </p:cNvPr>
          <p:cNvSpPr txBox="1"/>
          <p:nvPr/>
        </p:nvSpPr>
        <p:spPr>
          <a:xfrm>
            <a:off x="159798" y="58771"/>
            <a:ext cx="5832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" dirty="0">
                <a:solidFill>
                  <a:srgbClr val="1D8DB0"/>
                </a:solidFill>
              </a:rPr>
              <a:t>J. </a:t>
            </a:r>
            <a:r>
              <a:rPr lang="nl-BE" sz="1200" dirty="0" err="1">
                <a:solidFill>
                  <a:srgbClr val="1D8DB0"/>
                </a:solidFill>
              </a:rPr>
              <a:t>Neirynck</a:t>
            </a:r>
            <a:r>
              <a:rPr lang="nl-BE" sz="1200" dirty="0">
                <a:solidFill>
                  <a:srgbClr val="1D8DB0"/>
                </a:solidFill>
              </a:rPr>
              <a:t>, F. Van </a:t>
            </a:r>
            <a:r>
              <a:rPr lang="nl-BE" sz="1200" dirty="0" err="1">
                <a:solidFill>
                  <a:srgbClr val="1D8DB0"/>
                </a:solidFill>
              </a:rPr>
              <a:t>Eecke</a:t>
            </a:r>
            <a:r>
              <a:rPr lang="nl-BE" sz="1200" dirty="0">
                <a:solidFill>
                  <a:srgbClr val="1D8DB0"/>
                </a:solidFill>
              </a:rPr>
              <a:t> &amp; R. Vrielynck</a:t>
            </a: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02C83A39-3DA1-4516-B834-3C3D5F8552F0}"/>
              </a:ext>
            </a:extLst>
          </p:cNvPr>
          <p:cNvSpPr txBox="1"/>
          <p:nvPr/>
        </p:nvSpPr>
        <p:spPr>
          <a:xfrm>
            <a:off x="576000" y="6356412"/>
            <a:ext cx="10351364" cy="315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450" dirty="0" err="1">
                <a:solidFill>
                  <a:schemeClr val="bg1"/>
                </a:solidFill>
              </a:rPr>
              <a:t>Introduction</a:t>
            </a:r>
            <a:r>
              <a:rPr lang="nl-BE" sz="1450" dirty="0">
                <a:solidFill>
                  <a:schemeClr val="bg1"/>
                </a:solidFill>
              </a:rPr>
              <a:t>	</a:t>
            </a:r>
            <a:r>
              <a:rPr lang="nl-BE" sz="1450" b="1" dirty="0">
                <a:solidFill>
                  <a:schemeClr val="bg1"/>
                </a:solidFill>
              </a:rPr>
              <a:t>	Framework</a:t>
            </a:r>
            <a:r>
              <a:rPr lang="nl-BE" sz="1450" dirty="0">
                <a:solidFill>
                  <a:schemeClr val="bg1"/>
                </a:solidFill>
              </a:rPr>
              <a:t>		</a:t>
            </a:r>
            <a:r>
              <a:rPr lang="nl-BE" sz="1450" dirty="0" err="1">
                <a:solidFill>
                  <a:schemeClr val="bg1"/>
                </a:solidFill>
              </a:rPr>
              <a:t>Techniques</a:t>
            </a:r>
            <a:r>
              <a:rPr lang="nl-BE" sz="1450" dirty="0">
                <a:solidFill>
                  <a:schemeClr val="bg1"/>
                </a:solidFill>
              </a:rPr>
              <a:t> &amp; </a:t>
            </a:r>
            <a:r>
              <a:rPr lang="nl-BE" sz="1450" dirty="0" err="1">
                <a:solidFill>
                  <a:schemeClr val="bg1"/>
                </a:solidFill>
              </a:rPr>
              <a:t>Results</a:t>
            </a:r>
            <a:r>
              <a:rPr lang="nl-BE" sz="1450" dirty="0">
                <a:solidFill>
                  <a:schemeClr val="bg1"/>
                </a:solidFill>
              </a:rPr>
              <a:t>			Summary</a:t>
            </a:r>
          </a:p>
        </p:txBody>
      </p:sp>
      <p:pic>
        <p:nvPicPr>
          <p:cNvPr id="1026" name="Picture 2" descr="Afbeeldingsresultaat voor l'oreal revitalift eyes nano">
            <a:extLst>
              <a:ext uri="{FF2B5EF4-FFF2-40B4-BE49-F238E27FC236}">
                <a16:creationId xmlns:a16="http://schemas.microsoft.com/office/drawing/2014/main" id="{1671A521-61B8-4B6B-A1F8-3C049B75A4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87" t="22192" r="15522" b="19947"/>
          <a:stretch/>
        </p:blipFill>
        <p:spPr bwMode="auto">
          <a:xfrm>
            <a:off x="1529534" y="3059289"/>
            <a:ext cx="3093156" cy="2472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fbeeldingsresultaat voor hummer">
            <a:extLst>
              <a:ext uri="{FF2B5EF4-FFF2-40B4-BE49-F238E27FC236}">
                <a16:creationId xmlns:a16="http://schemas.microsoft.com/office/drawing/2014/main" id="{73DA8E4A-C76E-45D6-9ED2-2814A9982B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5802" y="2961922"/>
            <a:ext cx="4510088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kstvak 1">
            <a:extLst>
              <a:ext uri="{FF2B5EF4-FFF2-40B4-BE49-F238E27FC236}">
                <a16:creationId xmlns:a16="http://schemas.microsoft.com/office/drawing/2014/main" id="{140B8421-2CAF-4B25-AE94-ED9B3FE022C0}"/>
              </a:ext>
            </a:extLst>
          </p:cNvPr>
          <p:cNvSpPr txBox="1"/>
          <p:nvPr/>
        </p:nvSpPr>
        <p:spPr>
          <a:xfrm>
            <a:off x="1247779" y="2522049"/>
            <a:ext cx="3656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 err="1"/>
              <a:t>Nanoparticle-baised</a:t>
            </a:r>
            <a:r>
              <a:rPr lang="nl-BE" dirty="0"/>
              <a:t> </a:t>
            </a:r>
            <a:r>
              <a:rPr lang="nl-BE" dirty="0" err="1"/>
              <a:t>cometics</a:t>
            </a:r>
            <a:endParaRPr lang="nl-BE" dirty="0"/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B53D63C2-A5A4-4531-9575-0A80818C532B}"/>
              </a:ext>
            </a:extLst>
          </p:cNvPr>
          <p:cNvSpPr txBox="1"/>
          <p:nvPr/>
        </p:nvSpPr>
        <p:spPr>
          <a:xfrm>
            <a:off x="7432513" y="2522049"/>
            <a:ext cx="3656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 err="1"/>
              <a:t>Nanocomposite</a:t>
            </a:r>
            <a:r>
              <a:rPr lang="nl-BE" dirty="0"/>
              <a:t> </a:t>
            </a:r>
            <a:r>
              <a:rPr lang="nl-BE" dirty="0" err="1"/>
              <a:t>parts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369439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dianummer 23">
            <a:extLst>
              <a:ext uri="{FF2B5EF4-FFF2-40B4-BE49-F238E27FC236}">
                <a16:creationId xmlns:a16="http://schemas.microsoft.com/office/drawing/2014/main" id="{E7BA9955-551E-4B72-9196-84FDFE874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4000" y="-126730"/>
            <a:ext cx="648000" cy="648000"/>
          </a:xfrm>
        </p:spPr>
        <p:txBody>
          <a:bodyPr/>
          <a:lstStyle/>
          <a:p>
            <a:fld id="{CF179DAE-D0A6-40C3-B8BC-6A97C268D03A}" type="slidenum">
              <a:rPr lang="nl-NL" sz="1200" smtClean="0">
                <a:solidFill>
                  <a:srgbClr val="1D8DB0"/>
                </a:solidFill>
              </a:rPr>
              <a:pPr/>
              <a:t>5</a:t>
            </a:fld>
            <a:r>
              <a:rPr lang="nl-NL" sz="1200" dirty="0">
                <a:solidFill>
                  <a:srgbClr val="1D8DB0"/>
                </a:solidFill>
              </a:rPr>
              <a:t>/31</a:t>
            </a:r>
          </a:p>
        </p:txBody>
      </p:sp>
      <p:sp>
        <p:nvSpPr>
          <p:cNvPr id="9" name="Titel 4">
            <a:extLst>
              <a:ext uri="{FF2B5EF4-FFF2-40B4-BE49-F238E27FC236}">
                <a16:creationId xmlns:a16="http://schemas.microsoft.com/office/drawing/2014/main" id="{32C054A8-9043-41C9-BA29-6C11E3B87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263" y="336550"/>
            <a:ext cx="11041062" cy="1152525"/>
          </a:xfrm>
        </p:spPr>
        <p:txBody>
          <a:bodyPr/>
          <a:lstStyle/>
          <a:p>
            <a:r>
              <a:rPr lang="nl-BE" dirty="0" err="1"/>
              <a:t>Properties</a:t>
            </a:r>
            <a:r>
              <a:rPr lang="nl-BE" dirty="0"/>
              <a:t> of </a:t>
            </a:r>
            <a:r>
              <a:rPr lang="nl-BE" dirty="0" err="1"/>
              <a:t>nanoscale</a:t>
            </a:r>
            <a:r>
              <a:rPr lang="nl-BE" dirty="0"/>
              <a:t> </a:t>
            </a:r>
            <a:r>
              <a:rPr lang="nl-BE" dirty="0" err="1"/>
              <a:t>materials</a:t>
            </a:r>
            <a:endParaRPr lang="nl-BE" dirty="0"/>
          </a:p>
        </p:txBody>
      </p:sp>
      <p:sp>
        <p:nvSpPr>
          <p:cNvPr id="8" name="Tijdelijke aanduiding voor inhoud 1">
            <a:extLst>
              <a:ext uri="{FF2B5EF4-FFF2-40B4-BE49-F238E27FC236}">
                <a16:creationId xmlns:a16="http://schemas.microsoft.com/office/drawing/2014/main" id="{FD48FE27-13D3-407C-9CF5-D7CAC1400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56000"/>
            <a:ext cx="11041200" cy="40434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BE" sz="2000" dirty="0" err="1"/>
              <a:t>Their</a:t>
            </a:r>
            <a:r>
              <a:rPr lang="nl-BE" sz="2000" dirty="0"/>
              <a:t> most </a:t>
            </a:r>
            <a:r>
              <a:rPr lang="nl-BE" sz="2000" b="1" dirty="0" err="1"/>
              <a:t>attractive</a:t>
            </a:r>
            <a:r>
              <a:rPr lang="nl-BE" sz="2000" b="1" dirty="0"/>
              <a:t> </a:t>
            </a:r>
            <a:r>
              <a:rPr lang="nl-BE" sz="2000" b="1" dirty="0" err="1"/>
              <a:t>properties</a:t>
            </a:r>
            <a:r>
              <a:rPr lang="nl-BE" sz="2000" dirty="0"/>
              <a:t> make </a:t>
            </a:r>
            <a:r>
              <a:rPr lang="nl-BE" sz="2000" dirty="0" err="1"/>
              <a:t>them</a:t>
            </a:r>
            <a:r>
              <a:rPr lang="nl-BE" sz="2000" dirty="0"/>
              <a:t> </a:t>
            </a:r>
            <a:r>
              <a:rPr lang="nl-BE" sz="2000" dirty="0" err="1"/>
              <a:t>also</a:t>
            </a:r>
            <a:r>
              <a:rPr lang="nl-BE" sz="2000" dirty="0"/>
              <a:t> </a:t>
            </a:r>
            <a:r>
              <a:rPr lang="nl-BE" sz="2000" dirty="0" err="1"/>
              <a:t>potentially</a:t>
            </a:r>
            <a:r>
              <a:rPr lang="nl-BE" sz="2000" dirty="0"/>
              <a:t> </a:t>
            </a:r>
            <a:r>
              <a:rPr lang="nl-BE" sz="2000" dirty="0" err="1"/>
              <a:t>toxic</a:t>
            </a:r>
            <a:r>
              <a:rPr lang="nl-BE" sz="2000" dirty="0"/>
              <a:t>.</a:t>
            </a:r>
          </a:p>
          <a:p>
            <a:pPr marL="0" indent="0">
              <a:buNone/>
            </a:pPr>
            <a:endParaRPr lang="nl-BE" sz="2000" dirty="0"/>
          </a:p>
          <a:p>
            <a:r>
              <a:rPr lang="nl-BE" sz="2000" dirty="0" err="1"/>
              <a:t>Higher</a:t>
            </a:r>
            <a:r>
              <a:rPr lang="nl-BE" sz="2000" dirty="0"/>
              <a:t> </a:t>
            </a:r>
            <a:r>
              <a:rPr lang="nl-BE" sz="2000" dirty="0" err="1"/>
              <a:t>reactivity</a:t>
            </a:r>
            <a:endParaRPr lang="nl-BE" sz="2000" dirty="0"/>
          </a:p>
          <a:p>
            <a:r>
              <a:rPr lang="nl-BE" sz="2000" dirty="0" err="1"/>
              <a:t>Higher</a:t>
            </a:r>
            <a:r>
              <a:rPr lang="nl-BE" sz="2000" dirty="0"/>
              <a:t> </a:t>
            </a:r>
            <a:r>
              <a:rPr lang="nl-BE" sz="2000" dirty="0" err="1"/>
              <a:t>surface</a:t>
            </a:r>
            <a:r>
              <a:rPr lang="nl-BE" sz="2000" dirty="0"/>
              <a:t> </a:t>
            </a:r>
            <a:r>
              <a:rPr lang="nl-BE" sz="2000" dirty="0" err="1"/>
              <a:t>to</a:t>
            </a:r>
            <a:r>
              <a:rPr lang="nl-BE" sz="2000" dirty="0"/>
              <a:t> </a:t>
            </a:r>
            <a:r>
              <a:rPr lang="nl-BE" sz="2000" dirty="0" err="1"/>
              <a:t>mass</a:t>
            </a:r>
            <a:r>
              <a:rPr lang="nl-BE" sz="2000" dirty="0"/>
              <a:t> ratio</a:t>
            </a:r>
          </a:p>
          <a:p>
            <a:r>
              <a:rPr lang="nl-BE" sz="2000" dirty="0" err="1"/>
              <a:t>Higher</a:t>
            </a:r>
            <a:r>
              <a:rPr lang="nl-BE" sz="2000" dirty="0"/>
              <a:t> </a:t>
            </a:r>
            <a:r>
              <a:rPr lang="nl-BE" sz="2000" dirty="0" err="1"/>
              <a:t>permeation</a:t>
            </a:r>
            <a:endParaRPr lang="nl-BE" sz="2000" dirty="0"/>
          </a:p>
          <a:p>
            <a:pPr marL="0" indent="0">
              <a:buNone/>
            </a:pPr>
            <a:endParaRPr lang="nl-BE" sz="2000" dirty="0"/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F9AF6A87-507F-4E2E-8A2A-840080D13776}"/>
              </a:ext>
            </a:extLst>
          </p:cNvPr>
          <p:cNvSpPr txBox="1"/>
          <p:nvPr/>
        </p:nvSpPr>
        <p:spPr>
          <a:xfrm>
            <a:off x="159798" y="58771"/>
            <a:ext cx="5832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" dirty="0">
                <a:solidFill>
                  <a:srgbClr val="1D8DB0"/>
                </a:solidFill>
              </a:rPr>
              <a:t>J. </a:t>
            </a:r>
            <a:r>
              <a:rPr lang="nl-BE" sz="1200" dirty="0" err="1">
                <a:solidFill>
                  <a:srgbClr val="1D8DB0"/>
                </a:solidFill>
              </a:rPr>
              <a:t>Neirynck</a:t>
            </a:r>
            <a:r>
              <a:rPr lang="nl-BE" sz="1200" dirty="0">
                <a:solidFill>
                  <a:srgbClr val="1D8DB0"/>
                </a:solidFill>
              </a:rPr>
              <a:t>, F. Van </a:t>
            </a:r>
            <a:r>
              <a:rPr lang="nl-BE" sz="1200" dirty="0" err="1">
                <a:solidFill>
                  <a:srgbClr val="1D8DB0"/>
                </a:solidFill>
              </a:rPr>
              <a:t>Eecke</a:t>
            </a:r>
            <a:r>
              <a:rPr lang="nl-BE" sz="1200" dirty="0">
                <a:solidFill>
                  <a:srgbClr val="1D8DB0"/>
                </a:solidFill>
              </a:rPr>
              <a:t> &amp; R. Vrielynck</a:t>
            </a: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02C83A39-3DA1-4516-B834-3C3D5F8552F0}"/>
              </a:ext>
            </a:extLst>
          </p:cNvPr>
          <p:cNvSpPr txBox="1"/>
          <p:nvPr/>
        </p:nvSpPr>
        <p:spPr>
          <a:xfrm>
            <a:off x="576000" y="6356412"/>
            <a:ext cx="10351364" cy="315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450" dirty="0" err="1">
                <a:solidFill>
                  <a:schemeClr val="bg1"/>
                </a:solidFill>
              </a:rPr>
              <a:t>Introduction</a:t>
            </a:r>
            <a:r>
              <a:rPr lang="nl-BE" sz="1450" dirty="0">
                <a:solidFill>
                  <a:schemeClr val="bg1"/>
                </a:solidFill>
              </a:rPr>
              <a:t>	</a:t>
            </a:r>
            <a:r>
              <a:rPr lang="nl-BE" sz="1450" b="1" dirty="0">
                <a:solidFill>
                  <a:schemeClr val="bg1"/>
                </a:solidFill>
              </a:rPr>
              <a:t>	Framework</a:t>
            </a:r>
            <a:r>
              <a:rPr lang="nl-BE" sz="1450" dirty="0">
                <a:solidFill>
                  <a:schemeClr val="bg1"/>
                </a:solidFill>
              </a:rPr>
              <a:t>		</a:t>
            </a:r>
            <a:r>
              <a:rPr lang="nl-BE" sz="1450" dirty="0" err="1">
                <a:solidFill>
                  <a:schemeClr val="bg1"/>
                </a:solidFill>
              </a:rPr>
              <a:t>Techniques</a:t>
            </a:r>
            <a:r>
              <a:rPr lang="nl-BE" sz="1450" dirty="0">
                <a:solidFill>
                  <a:schemeClr val="bg1"/>
                </a:solidFill>
              </a:rPr>
              <a:t> &amp; </a:t>
            </a:r>
            <a:r>
              <a:rPr lang="nl-BE" sz="1450" dirty="0" err="1">
                <a:solidFill>
                  <a:schemeClr val="bg1"/>
                </a:solidFill>
              </a:rPr>
              <a:t>Results</a:t>
            </a:r>
            <a:r>
              <a:rPr lang="nl-BE" sz="1450" dirty="0">
                <a:solidFill>
                  <a:schemeClr val="bg1"/>
                </a:solidFill>
              </a:rPr>
              <a:t>			Summary</a:t>
            </a:r>
          </a:p>
        </p:txBody>
      </p:sp>
    </p:spTree>
    <p:extLst>
      <p:ext uri="{BB962C8B-B14F-4D97-AF65-F5344CB8AC3E}">
        <p14:creationId xmlns:p14="http://schemas.microsoft.com/office/powerpoint/2010/main" val="1399662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dianummer 23">
            <a:extLst>
              <a:ext uri="{FF2B5EF4-FFF2-40B4-BE49-F238E27FC236}">
                <a16:creationId xmlns:a16="http://schemas.microsoft.com/office/drawing/2014/main" id="{E7BA9955-551E-4B72-9196-84FDFE874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4000" y="-126730"/>
            <a:ext cx="648000" cy="648000"/>
          </a:xfrm>
        </p:spPr>
        <p:txBody>
          <a:bodyPr/>
          <a:lstStyle/>
          <a:p>
            <a:fld id="{CF179DAE-D0A6-40C3-B8BC-6A97C268D03A}" type="slidenum">
              <a:rPr lang="nl-NL" sz="1200" smtClean="0">
                <a:solidFill>
                  <a:srgbClr val="1D8DB0"/>
                </a:solidFill>
              </a:rPr>
              <a:pPr/>
              <a:t>6</a:t>
            </a:fld>
            <a:r>
              <a:rPr lang="nl-NL" sz="1200" dirty="0">
                <a:solidFill>
                  <a:srgbClr val="1D8DB0"/>
                </a:solidFill>
              </a:rPr>
              <a:t>/31</a:t>
            </a:r>
          </a:p>
        </p:txBody>
      </p:sp>
      <p:sp>
        <p:nvSpPr>
          <p:cNvPr id="9" name="Titel 4">
            <a:extLst>
              <a:ext uri="{FF2B5EF4-FFF2-40B4-BE49-F238E27FC236}">
                <a16:creationId xmlns:a16="http://schemas.microsoft.com/office/drawing/2014/main" id="{32C054A8-9043-41C9-BA29-6C11E3B87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263" y="336550"/>
            <a:ext cx="11041062" cy="1152525"/>
          </a:xfrm>
        </p:spPr>
        <p:txBody>
          <a:bodyPr/>
          <a:lstStyle/>
          <a:p>
            <a:r>
              <a:rPr lang="nl-BE" dirty="0"/>
              <a:t>Exposure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nanoscale</a:t>
            </a:r>
            <a:r>
              <a:rPr lang="nl-BE" dirty="0"/>
              <a:t> </a:t>
            </a:r>
            <a:r>
              <a:rPr lang="nl-BE" dirty="0" err="1"/>
              <a:t>materials</a:t>
            </a:r>
            <a:endParaRPr lang="nl-BE" dirty="0"/>
          </a:p>
        </p:txBody>
      </p:sp>
      <p:sp>
        <p:nvSpPr>
          <p:cNvPr id="8" name="Tijdelijke aanduiding voor inhoud 1">
            <a:extLst>
              <a:ext uri="{FF2B5EF4-FFF2-40B4-BE49-F238E27FC236}">
                <a16:creationId xmlns:a16="http://schemas.microsoft.com/office/drawing/2014/main" id="{FD48FE27-13D3-407C-9CF5-D7CAC1400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56000"/>
            <a:ext cx="11041200" cy="404346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nl-BE" sz="2000" dirty="0"/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F9AF6A87-507F-4E2E-8A2A-840080D13776}"/>
              </a:ext>
            </a:extLst>
          </p:cNvPr>
          <p:cNvSpPr txBox="1"/>
          <p:nvPr/>
        </p:nvSpPr>
        <p:spPr>
          <a:xfrm>
            <a:off x="159798" y="58771"/>
            <a:ext cx="5832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" dirty="0">
                <a:solidFill>
                  <a:srgbClr val="1D8DB0"/>
                </a:solidFill>
              </a:rPr>
              <a:t>J. </a:t>
            </a:r>
            <a:r>
              <a:rPr lang="nl-BE" sz="1200" dirty="0" err="1">
                <a:solidFill>
                  <a:srgbClr val="1D8DB0"/>
                </a:solidFill>
              </a:rPr>
              <a:t>Neirynck</a:t>
            </a:r>
            <a:r>
              <a:rPr lang="nl-BE" sz="1200" dirty="0">
                <a:solidFill>
                  <a:srgbClr val="1D8DB0"/>
                </a:solidFill>
              </a:rPr>
              <a:t>, F. Van </a:t>
            </a:r>
            <a:r>
              <a:rPr lang="nl-BE" sz="1200" dirty="0" err="1">
                <a:solidFill>
                  <a:srgbClr val="1D8DB0"/>
                </a:solidFill>
              </a:rPr>
              <a:t>Eecke</a:t>
            </a:r>
            <a:r>
              <a:rPr lang="nl-BE" sz="1200" dirty="0">
                <a:solidFill>
                  <a:srgbClr val="1D8DB0"/>
                </a:solidFill>
              </a:rPr>
              <a:t> &amp; R. Vrielynck</a:t>
            </a: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02C83A39-3DA1-4516-B834-3C3D5F8552F0}"/>
              </a:ext>
            </a:extLst>
          </p:cNvPr>
          <p:cNvSpPr txBox="1"/>
          <p:nvPr/>
        </p:nvSpPr>
        <p:spPr>
          <a:xfrm>
            <a:off x="576000" y="6356412"/>
            <a:ext cx="10351364" cy="315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450" dirty="0" err="1">
                <a:solidFill>
                  <a:schemeClr val="bg1"/>
                </a:solidFill>
              </a:rPr>
              <a:t>Introduction</a:t>
            </a:r>
            <a:r>
              <a:rPr lang="nl-BE" sz="1450" dirty="0">
                <a:solidFill>
                  <a:schemeClr val="bg1"/>
                </a:solidFill>
              </a:rPr>
              <a:t>	</a:t>
            </a:r>
            <a:r>
              <a:rPr lang="nl-BE" sz="1450" b="1" dirty="0">
                <a:solidFill>
                  <a:schemeClr val="bg1"/>
                </a:solidFill>
              </a:rPr>
              <a:t>	Framework</a:t>
            </a:r>
            <a:r>
              <a:rPr lang="nl-BE" sz="1450" dirty="0">
                <a:solidFill>
                  <a:schemeClr val="bg1"/>
                </a:solidFill>
              </a:rPr>
              <a:t>		</a:t>
            </a:r>
            <a:r>
              <a:rPr lang="nl-BE" sz="1450" dirty="0" err="1">
                <a:solidFill>
                  <a:schemeClr val="bg1"/>
                </a:solidFill>
              </a:rPr>
              <a:t>Techniques</a:t>
            </a:r>
            <a:r>
              <a:rPr lang="nl-BE" sz="1450" dirty="0">
                <a:solidFill>
                  <a:schemeClr val="bg1"/>
                </a:solidFill>
              </a:rPr>
              <a:t> &amp; </a:t>
            </a:r>
            <a:r>
              <a:rPr lang="nl-BE" sz="1450" dirty="0" err="1">
                <a:solidFill>
                  <a:schemeClr val="bg1"/>
                </a:solidFill>
              </a:rPr>
              <a:t>Results</a:t>
            </a:r>
            <a:r>
              <a:rPr lang="nl-BE" sz="1450" dirty="0">
                <a:solidFill>
                  <a:schemeClr val="bg1"/>
                </a:solidFill>
              </a:rPr>
              <a:t>			Summary</a:t>
            </a:r>
          </a:p>
        </p:txBody>
      </p:sp>
      <p:sp>
        <p:nvSpPr>
          <p:cNvPr id="2" name="Rechthoek 1">
            <a:extLst>
              <a:ext uri="{FF2B5EF4-FFF2-40B4-BE49-F238E27FC236}">
                <a16:creationId xmlns:a16="http://schemas.microsoft.com/office/drawing/2014/main" id="{F6652C73-BF51-4D91-98AD-EC4DC42C6201}"/>
              </a:ext>
            </a:extLst>
          </p:cNvPr>
          <p:cNvSpPr/>
          <p:nvPr/>
        </p:nvSpPr>
        <p:spPr>
          <a:xfrm>
            <a:off x="699911" y="1772356"/>
            <a:ext cx="5292516" cy="6208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400" b="1" dirty="0"/>
              <a:t>SHORT-TERM ROUTES</a:t>
            </a:r>
          </a:p>
        </p:txBody>
      </p:sp>
      <p:sp>
        <p:nvSpPr>
          <p:cNvPr id="12" name="Rechthoek 11">
            <a:extLst>
              <a:ext uri="{FF2B5EF4-FFF2-40B4-BE49-F238E27FC236}">
                <a16:creationId xmlns:a16="http://schemas.microsoft.com/office/drawing/2014/main" id="{EC0FAB35-27EA-428A-AC16-AF6E5498359F}"/>
              </a:ext>
            </a:extLst>
          </p:cNvPr>
          <p:cNvSpPr/>
          <p:nvPr/>
        </p:nvSpPr>
        <p:spPr>
          <a:xfrm>
            <a:off x="6199575" y="1772356"/>
            <a:ext cx="5292516" cy="6208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400" b="1" dirty="0"/>
              <a:t>LONG-TERM ROUTES</a:t>
            </a:r>
          </a:p>
        </p:txBody>
      </p:sp>
      <p:sp>
        <p:nvSpPr>
          <p:cNvPr id="3" name="Rechthoek 2">
            <a:extLst>
              <a:ext uri="{FF2B5EF4-FFF2-40B4-BE49-F238E27FC236}">
                <a16:creationId xmlns:a16="http://schemas.microsoft.com/office/drawing/2014/main" id="{5AEB4CE9-0427-4004-B868-5BA47FEDDC00}"/>
              </a:ext>
            </a:extLst>
          </p:cNvPr>
          <p:cNvSpPr/>
          <p:nvPr/>
        </p:nvSpPr>
        <p:spPr>
          <a:xfrm>
            <a:off x="699911" y="2517422"/>
            <a:ext cx="5292516" cy="2684578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000" dirty="0" err="1">
                <a:solidFill>
                  <a:srgbClr val="2F4D5D"/>
                </a:solidFill>
              </a:rPr>
              <a:t>Inhalation</a:t>
            </a:r>
            <a:endParaRPr lang="nl-BE" sz="2000" dirty="0">
              <a:solidFill>
                <a:srgbClr val="2F4D5D"/>
              </a:solidFill>
            </a:endParaRPr>
          </a:p>
          <a:p>
            <a:pPr algn="ctr"/>
            <a:endParaRPr lang="nl-BE" sz="2000" dirty="0">
              <a:solidFill>
                <a:srgbClr val="2F4D5D"/>
              </a:solidFill>
            </a:endParaRPr>
          </a:p>
          <a:p>
            <a:pPr algn="ctr"/>
            <a:r>
              <a:rPr lang="nl-BE" sz="2000" dirty="0">
                <a:solidFill>
                  <a:srgbClr val="2F4D5D"/>
                </a:solidFill>
              </a:rPr>
              <a:t>Skin contact</a:t>
            </a:r>
          </a:p>
          <a:p>
            <a:pPr algn="ctr"/>
            <a:endParaRPr lang="nl-BE" sz="2000" dirty="0">
              <a:solidFill>
                <a:srgbClr val="2F4D5D"/>
              </a:solidFill>
            </a:endParaRPr>
          </a:p>
          <a:p>
            <a:pPr algn="ctr"/>
            <a:r>
              <a:rPr lang="nl-BE" sz="2000" dirty="0">
                <a:solidFill>
                  <a:srgbClr val="2F4D5D"/>
                </a:solidFill>
              </a:rPr>
              <a:t>Oral </a:t>
            </a:r>
            <a:r>
              <a:rPr lang="nl-BE" sz="2000" dirty="0" err="1">
                <a:solidFill>
                  <a:srgbClr val="2F4D5D"/>
                </a:solidFill>
              </a:rPr>
              <a:t>ingestion</a:t>
            </a:r>
            <a:endParaRPr lang="nl-BE" sz="2400" dirty="0">
              <a:solidFill>
                <a:srgbClr val="2F4D5D"/>
              </a:solidFill>
            </a:endParaRPr>
          </a:p>
        </p:txBody>
      </p:sp>
      <p:sp>
        <p:nvSpPr>
          <p:cNvPr id="13" name="Rechthoek 12">
            <a:extLst>
              <a:ext uri="{FF2B5EF4-FFF2-40B4-BE49-F238E27FC236}">
                <a16:creationId xmlns:a16="http://schemas.microsoft.com/office/drawing/2014/main" id="{A7E5FAFD-813C-4E68-8239-075464870DF7}"/>
              </a:ext>
            </a:extLst>
          </p:cNvPr>
          <p:cNvSpPr/>
          <p:nvPr/>
        </p:nvSpPr>
        <p:spPr>
          <a:xfrm>
            <a:off x="6199573" y="2517422"/>
            <a:ext cx="5292516" cy="2684578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000" dirty="0" err="1">
                <a:solidFill>
                  <a:srgbClr val="2F4D5D"/>
                </a:solidFill>
              </a:rPr>
              <a:t>Biodegradation</a:t>
            </a:r>
            <a:r>
              <a:rPr lang="nl-BE" sz="2000" dirty="0">
                <a:solidFill>
                  <a:srgbClr val="2F4D5D"/>
                </a:solidFill>
              </a:rPr>
              <a:t> issues</a:t>
            </a:r>
          </a:p>
        </p:txBody>
      </p:sp>
    </p:spTree>
    <p:extLst>
      <p:ext uri="{BB962C8B-B14F-4D97-AF65-F5344CB8AC3E}">
        <p14:creationId xmlns:p14="http://schemas.microsoft.com/office/powerpoint/2010/main" val="2287604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dianummer 23">
            <a:extLst>
              <a:ext uri="{FF2B5EF4-FFF2-40B4-BE49-F238E27FC236}">
                <a16:creationId xmlns:a16="http://schemas.microsoft.com/office/drawing/2014/main" id="{E7BA9955-551E-4B72-9196-84FDFE874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4000" y="-126730"/>
            <a:ext cx="648000" cy="648000"/>
          </a:xfrm>
        </p:spPr>
        <p:txBody>
          <a:bodyPr/>
          <a:lstStyle/>
          <a:p>
            <a:fld id="{CF179DAE-D0A6-40C3-B8BC-6A97C268D03A}" type="slidenum">
              <a:rPr lang="nl-NL" sz="1200" smtClean="0">
                <a:solidFill>
                  <a:srgbClr val="1D8DB0"/>
                </a:solidFill>
              </a:rPr>
              <a:pPr/>
              <a:t>7</a:t>
            </a:fld>
            <a:r>
              <a:rPr lang="nl-NL" sz="1200" dirty="0">
                <a:solidFill>
                  <a:srgbClr val="1D8DB0"/>
                </a:solidFill>
              </a:rPr>
              <a:t>/31</a:t>
            </a:r>
          </a:p>
        </p:txBody>
      </p:sp>
      <p:sp>
        <p:nvSpPr>
          <p:cNvPr id="9" name="Titel 4">
            <a:extLst>
              <a:ext uri="{FF2B5EF4-FFF2-40B4-BE49-F238E27FC236}">
                <a16:creationId xmlns:a16="http://schemas.microsoft.com/office/drawing/2014/main" id="{32C054A8-9043-41C9-BA29-6C11E3B87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263" y="336550"/>
            <a:ext cx="11041062" cy="1152525"/>
          </a:xfrm>
        </p:spPr>
        <p:txBody>
          <a:bodyPr/>
          <a:lstStyle/>
          <a:p>
            <a:r>
              <a:rPr lang="nl-BE" dirty="0"/>
              <a:t>Tests </a:t>
            </a:r>
            <a:r>
              <a:rPr lang="nl-BE" dirty="0" err="1"/>
              <a:t>for</a:t>
            </a:r>
            <a:r>
              <a:rPr lang="nl-BE" dirty="0"/>
              <a:t> </a:t>
            </a:r>
            <a:r>
              <a:rPr lang="nl-BE" dirty="0" err="1"/>
              <a:t>toxicity</a:t>
            </a:r>
            <a:endParaRPr lang="nl-BE" dirty="0"/>
          </a:p>
        </p:txBody>
      </p:sp>
      <p:sp>
        <p:nvSpPr>
          <p:cNvPr id="8" name="Tijdelijke aanduiding voor inhoud 1">
            <a:extLst>
              <a:ext uri="{FF2B5EF4-FFF2-40B4-BE49-F238E27FC236}">
                <a16:creationId xmlns:a16="http://schemas.microsoft.com/office/drawing/2014/main" id="{FD48FE27-13D3-407C-9CF5-D7CAC1400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56000"/>
            <a:ext cx="11041200" cy="40434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BE" sz="2000" b="1" dirty="0" err="1"/>
              <a:t>Measurement</a:t>
            </a:r>
            <a:r>
              <a:rPr lang="nl-BE" sz="2000" b="1" dirty="0"/>
              <a:t> parameters:</a:t>
            </a:r>
          </a:p>
          <a:p>
            <a:pPr marL="0" indent="0">
              <a:buNone/>
            </a:pPr>
            <a:endParaRPr lang="nl-BE" sz="2000" dirty="0"/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F9AF6A87-507F-4E2E-8A2A-840080D13776}"/>
              </a:ext>
            </a:extLst>
          </p:cNvPr>
          <p:cNvSpPr txBox="1"/>
          <p:nvPr/>
        </p:nvSpPr>
        <p:spPr>
          <a:xfrm>
            <a:off x="159798" y="58771"/>
            <a:ext cx="5832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" dirty="0">
                <a:solidFill>
                  <a:srgbClr val="1D8DB0"/>
                </a:solidFill>
              </a:rPr>
              <a:t>J. </a:t>
            </a:r>
            <a:r>
              <a:rPr lang="nl-BE" sz="1200" dirty="0" err="1">
                <a:solidFill>
                  <a:srgbClr val="1D8DB0"/>
                </a:solidFill>
              </a:rPr>
              <a:t>Neirynck</a:t>
            </a:r>
            <a:r>
              <a:rPr lang="nl-BE" sz="1200" dirty="0">
                <a:solidFill>
                  <a:srgbClr val="1D8DB0"/>
                </a:solidFill>
              </a:rPr>
              <a:t>, F. Van </a:t>
            </a:r>
            <a:r>
              <a:rPr lang="nl-BE" sz="1200" dirty="0" err="1">
                <a:solidFill>
                  <a:srgbClr val="1D8DB0"/>
                </a:solidFill>
              </a:rPr>
              <a:t>Eecke</a:t>
            </a:r>
            <a:r>
              <a:rPr lang="nl-BE" sz="1200" dirty="0">
                <a:solidFill>
                  <a:srgbClr val="1D8DB0"/>
                </a:solidFill>
              </a:rPr>
              <a:t> &amp; R. Vrielynck</a:t>
            </a: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02C83A39-3DA1-4516-B834-3C3D5F8552F0}"/>
              </a:ext>
            </a:extLst>
          </p:cNvPr>
          <p:cNvSpPr txBox="1"/>
          <p:nvPr/>
        </p:nvSpPr>
        <p:spPr>
          <a:xfrm>
            <a:off x="576000" y="6356412"/>
            <a:ext cx="10351364" cy="315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450" dirty="0" err="1">
                <a:solidFill>
                  <a:schemeClr val="bg1"/>
                </a:solidFill>
              </a:rPr>
              <a:t>Introduction</a:t>
            </a:r>
            <a:r>
              <a:rPr lang="nl-BE" sz="1450" dirty="0">
                <a:solidFill>
                  <a:schemeClr val="bg1"/>
                </a:solidFill>
              </a:rPr>
              <a:t>	</a:t>
            </a:r>
            <a:r>
              <a:rPr lang="nl-BE" sz="1450" b="1" dirty="0">
                <a:solidFill>
                  <a:schemeClr val="bg1"/>
                </a:solidFill>
              </a:rPr>
              <a:t>	Framework</a:t>
            </a:r>
            <a:r>
              <a:rPr lang="nl-BE" sz="1450" dirty="0">
                <a:solidFill>
                  <a:schemeClr val="bg1"/>
                </a:solidFill>
              </a:rPr>
              <a:t>		</a:t>
            </a:r>
            <a:r>
              <a:rPr lang="nl-BE" sz="1450" dirty="0" err="1">
                <a:solidFill>
                  <a:schemeClr val="bg1"/>
                </a:solidFill>
              </a:rPr>
              <a:t>Techniques</a:t>
            </a:r>
            <a:r>
              <a:rPr lang="nl-BE" sz="1450" dirty="0">
                <a:solidFill>
                  <a:schemeClr val="bg1"/>
                </a:solidFill>
              </a:rPr>
              <a:t> &amp; </a:t>
            </a:r>
            <a:r>
              <a:rPr lang="nl-BE" sz="1450" dirty="0" err="1">
                <a:solidFill>
                  <a:schemeClr val="bg1"/>
                </a:solidFill>
              </a:rPr>
              <a:t>Results</a:t>
            </a:r>
            <a:r>
              <a:rPr lang="nl-BE" sz="1450" dirty="0">
                <a:solidFill>
                  <a:schemeClr val="bg1"/>
                </a:solidFill>
              </a:rPr>
              <a:t>			Summary</a:t>
            </a:r>
          </a:p>
        </p:txBody>
      </p:sp>
      <p:sp>
        <p:nvSpPr>
          <p:cNvPr id="2" name="Rechthoek: afgeronde hoeken 1">
            <a:extLst>
              <a:ext uri="{FF2B5EF4-FFF2-40B4-BE49-F238E27FC236}">
                <a16:creationId xmlns:a16="http://schemas.microsoft.com/office/drawing/2014/main" id="{BE28EEE1-DA8B-4BAC-BFA8-2E6178196BDE}"/>
              </a:ext>
            </a:extLst>
          </p:cNvPr>
          <p:cNvSpPr/>
          <p:nvPr/>
        </p:nvSpPr>
        <p:spPr>
          <a:xfrm>
            <a:off x="1004711" y="2246489"/>
            <a:ext cx="4730045" cy="1478844"/>
          </a:xfrm>
          <a:prstGeom prst="round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000" b="1" dirty="0" err="1">
                <a:solidFill>
                  <a:srgbClr val="2F4D5D"/>
                </a:solidFill>
              </a:rPr>
              <a:t>duration</a:t>
            </a:r>
            <a:r>
              <a:rPr lang="nl-BE" sz="2000" b="1" dirty="0">
                <a:solidFill>
                  <a:srgbClr val="2F4D5D"/>
                </a:solidFill>
              </a:rPr>
              <a:t> &amp; route</a:t>
            </a:r>
          </a:p>
          <a:p>
            <a:pPr algn="ctr"/>
            <a:r>
              <a:rPr lang="nl-BE" sz="2000" dirty="0">
                <a:solidFill>
                  <a:srgbClr val="2F4D5D"/>
                </a:solidFill>
              </a:rPr>
              <a:t>of exposure</a:t>
            </a:r>
          </a:p>
        </p:txBody>
      </p:sp>
      <p:sp>
        <p:nvSpPr>
          <p:cNvPr id="12" name="Rechthoek: afgeronde hoeken 11">
            <a:extLst>
              <a:ext uri="{FF2B5EF4-FFF2-40B4-BE49-F238E27FC236}">
                <a16:creationId xmlns:a16="http://schemas.microsoft.com/office/drawing/2014/main" id="{31731E15-2006-410A-A829-55CCA84D8285}"/>
              </a:ext>
            </a:extLst>
          </p:cNvPr>
          <p:cNvSpPr/>
          <p:nvPr/>
        </p:nvSpPr>
        <p:spPr>
          <a:xfrm>
            <a:off x="6457244" y="2246489"/>
            <a:ext cx="4730045" cy="1478844"/>
          </a:xfrm>
          <a:prstGeom prst="round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000" b="1" dirty="0" err="1">
                <a:solidFill>
                  <a:srgbClr val="2F4D5D"/>
                </a:solidFill>
              </a:rPr>
              <a:t>dosage</a:t>
            </a:r>
            <a:r>
              <a:rPr lang="nl-BE" sz="2000" b="1" dirty="0">
                <a:solidFill>
                  <a:srgbClr val="2F4D5D"/>
                </a:solidFill>
              </a:rPr>
              <a:t> &amp; </a:t>
            </a:r>
            <a:r>
              <a:rPr lang="nl-BE" sz="2000" b="1" dirty="0" err="1">
                <a:solidFill>
                  <a:srgbClr val="2F4D5D"/>
                </a:solidFill>
              </a:rPr>
              <a:t>composition</a:t>
            </a:r>
            <a:endParaRPr lang="nl-BE" sz="2000" b="1" dirty="0">
              <a:solidFill>
                <a:srgbClr val="2F4D5D"/>
              </a:solidFill>
            </a:endParaRPr>
          </a:p>
          <a:p>
            <a:pPr algn="ctr"/>
            <a:r>
              <a:rPr lang="nl-BE" sz="2000" dirty="0">
                <a:solidFill>
                  <a:srgbClr val="2F4D5D"/>
                </a:solidFill>
              </a:rPr>
              <a:t>of test </a:t>
            </a:r>
            <a:r>
              <a:rPr lang="nl-BE" sz="2000" dirty="0" err="1">
                <a:solidFill>
                  <a:srgbClr val="2F4D5D"/>
                </a:solidFill>
              </a:rPr>
              <a:t>material</a:t>
            </a:r>
            <a:endParaRPr lang="nl-BE" sz="2000" dirty="0">
              <a:solidFill>
                <a:srgbClr val="2F4D5D"/>
              </a:solidFill>
            </a:endParaRPr>
          </a:p>
        </p:txBody>
      </p:sp>
      <p:sp>
        <p:nvSpPr>
          <p:cNvPr id="13" name="Rechthoek: afgeronde hoeken 12">
            <a:extLst>
              <a:ext uri="{FF2B5EF4-FFF2-40B4-BE49-F238E27FC236}">
                <a16:creationId xmlns:a16="http://schemas.microsoft.com/office/drawing/2014/main" id="{8D70946D-FAC8-48F3-B7F3-98B3A3E66912}"/>
              </a:ext>
            </a:extLst>
          </p:cNvPr>
          <p:cNvSpPr/>
          <p:nvPr/>
        </p:nvSpPr>
        <p:spPr>
          <a:xfrm>
            <a:off x="1004710" y="3825505"/>
            <a:ext cx="4730045" cy="1478844"/>
          </a:xfrm>
          <a:prstGeom prst="round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000" b="1" dirty="0" err="1">
                <a:solidFill>
                  <a:srgbClr val="2F4D5D"/>
                </a:solidFill>
              </a:rPr>
              <a:t>reference</a:t>
            </a:r>
            <a:r>
              <a:rPr lang="nl-BE" sz="2000" b="1" dirty="0">
                <a:solidFill>
                  <a:srgbClr val="2F4D5D"/>
                </a:solidFill>
              </a:rPr>
              <a:t> </a:t>
            </a:r>
            <a:r>
              <a:rPr lang="nl-BE" sz="2000" b="1" dirty="0" err="1">
                <a:solidFill>
                  <a:srgbClr val="2F4D5D"/>
                </a:solidFill>
              </a:rPr>
              <a:t>material</a:t>
            </a:r>
            <a:r>
              <a:rPr lang="nl-BE" sz="2000" b="1" dirty="0">
                <a:solidFill>
                  <a:srgbClr val="2F4D5D"/>
                </a:solidFill>
              </a:rPr>
              <a:t> </a:t>
            </a:r>
            <a:r>
              <a:rPr lang="nl-BE" sz="2000" dirty="0" err="1">
                <a:solidFill>
                  <a:srgbClr val="2F4D5D"/>
                </a:solidFill>
              </a:rPr>
              <a:t>need</a:t>
            </a:r>
            <a:r>
              <a:rPr lang="nl-BE" sz="2000" dirty="0">
                <a:solidFill>
                  <a:srgbClr val="2F4D5D"/>
                </a:solidFill>
              </a:rPr>
              <a:t> </a:t>
            </a:r>
            <a:r>
              <a:rPr lang="nl-BE" sz="2000" dirty="0" err="1">
                <a:solidFill>
                  <a:srgbClr val="2F4D5D"/>
                </a:solidFill>
              </a:rPr>
              <a:t>to</a:t>
            </a:r>
            <a:r>
              <a:rPr lang="nl-BE" sz="2000" dirty="0">
                <a:solidFill>
                  <a:srgbClr val="2F4D5D"/>
                </a:solidFill>
              </a:rPr>
              <a:t> </a:t>
            </a:r>
            <a:r>
              <a:rPr lang="nl-BE" sz="2000" dirty="0" err="1">
                <a:solidFill>
                  <a:srgbClr val="2F4D5D"/>
                </a:solidFill>
              </a:rPr>
              <a:t>be</a:t>
            </a:r>
            <a:r>
              <a:rPr lang="nl-BE" sz="2000" dirty="0">
                <a:solidFill>
                  <a:srgbClr val="2F4D5D"/>
                </a:solidFill>
              </a:rPr>
              <a:t> </a:t>
            </a:r>
            <a:r>
              <a:rPr lang="nl-BE" sz="2000" dirty="0" err="1">
                <a:solidFill>
                  <a:srgbClr val="2F4D5D"/>
                </a:solidFill>
              </a:rPr>
              <a:t>provided</a:t>
            </a:r>
            <a:r>
              <a:rPr lang="nl-BE" sz="2000" dirty="0">
                <a:solidFill>
                  <a:srgbClr val="2F4D5D"/>
                </a:solidFill>
              </a:rPr>
              <a:t> </a:t>
            </a:r>
            <a:r>
              <a:rPr lang="nl-BE" sz="2000" dirty="0" err="1">
                <a:solidFill>
                  <a:srgbClr val="2F4D5D"/>
                </a:solidFill>
              </a:rPr>
              <a:t>to</a:t>
            </a:r>
            <a:r>
              <a:rPr lang="nl-BE" sz="2000" dirty="0">
                <a:solidFill>
                  <a:srgbClr val="2F4D5D"/>
                </a:solidFill>
              </a:rPr>
              <a:t> </a:t>
            </a:r>
            <a:r>
              <a:rPr lang="nl-BE" sz="2000" dirty="0" err="1">
                <a:solidFill>
                  <a:srgbClr val="2F4D5D"/>
                </a:solidFill>
              </a:rPr>
              <a:t>compare</a:t>
            </a:r>
            <a:endParaRPr lang="nl-BE" sz="2000" dirty="0">
              <a:solidFill>
                <a:srgbClr val="2F4D5D"/>
              </a:solidFill>
            </a:endParaRPr>
          </a:p>
        </p:txBody>
      </p:sp>
      <p:sp>
        <p:nvSpPr>
          <p:cNvPr id="14" name="Rechthoek: afgeronde hoeken 13">
            <a:extLst>
              <a:ext uri="{FF2B5EF4-FFF2-40B4-BE49-F238E27FC236}">
                <a16:creationId xmlns:a16="http://schemas.microsoft.com/office/drawing/2014/main" id="{0C83F8E2-488F-4448-BF98-0713B990EEC8}"/>
              </a:ext>
            </a:extLst>
          </p:cNvPr>
          <p:cNvSpPr/>
          <p:nvPr/>
        </p:nvSpPr>
        <p:spPr>
          <a:xfrm>
            <a:off x="6457243" y="3825505"/>
            <a:ext cx="4730045" cy="1478844"/>
          </a:xfrm>
          <a:prstGeom prst="round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000" dirty="0" err="1">
                <a:solidFill>
                  <a:srgbClr val="2F4D5D"/>
                </a:solidFill>
              </a:rPr>
              <a:t>what</a:t>
            </a:r>
            <a:r>
              <a:rPr lang="nl-BE" sz="2000" dirty="0">
                <a:solidFill>
                  <a:srgbClr val="2F4D5D"/>
                </a:solidFill>
              </a:rPr>
              <a:t> </a:t>
            </a:r>
            <a:r>
              <a:rPr lang="nl-BE" sz="2000" b="1" dirty="0" err="1">
                <a:solidFill>
                  <a:srgbClr val="2F4D5D"/>
                </a:solidFill>
              </a:rPr>
              <a:t>biological</a:t>
            </a:r>
            <a:r>
              <a:rPr lang="nl-BE" sz="2000" b="1" dirty="0">
                <a:solidFill>
                  <a:srgbClr val="2F4D5D"/>
                </a:solidFill>
              </a:rPr>
              <a:t> environment </a:t>
            </a:r>
            <a:r>
              <a:rPr lang="nl-BE" sz="2000" dirty="0">
                <a:solidFill>
                  <a:srgbClr val="2F4D5D"/>
                </a:solidFill>
              </a:rPr>
              <a:t>is </a:t>
            </a:r>
            <a:r>
              <a:rPr lang="nl-BE" sz="2000" dirty="0" err="1">
                <a:solidFill>
                  <a:srgbClr val="2F4D5D"/>
                </a:solidFill>
              </a:rPr>
              <a:t>used</a:t>
            </a:r>
            <a:r>
              <a:rPr lang="nl-BE" sz="2000" dirty="0">
                <a:solidFill>
                  <a:srgbClr val="2F4D5D"/>
                </a:solidFill>
              </a:rPr>
              <a:t>?</a:t>
            </a:r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51A0F02A-E4D8-4D27-8CB4-A35CC4FC93AF}"/>
              </a:ext>
            </a:extLst>
          </p:cNvPr>
          <p:cNvSpPr txBox="1"/>
          <p:nvPr/>
        </p:nvSpPr>
        <p:spPr>
          <a:xfrm>
            <a:off x="1004710" y="5452533"/>
            <a:ext cx="101825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2000" b="1" dirty="0"/>
              <a:t>Response</a:t>
            </a:r>
            <a:r>
              <a:rPr lang="nl-BE" sz="2000" dirty="0"/>
              <a:t> of </a:t>
            </a:r>
            <a:r>
              <a:rPr lang="nl-BE" sz="2000" dirty="0" err="1"/>
              <a:t>biological</a:t>
            </a:r>
            <a:r>
              <a:rPr lang="nl-BE" sz="2000" dirty="0"/>
              <a:t> environment </a:t>
            </a:r>
            <a:r>
              <a:rPr lang="nl-BE" sz="2000" dirty="0" err="1"/>
              <a:t>to</a:t>
            </a:r>
            <a:r>
              <a:rPr lang="nl-BE" sz="2000" dirty="0"/>
              <a:t> </a:t>
            </a:r>
            <a:r>
              <a:rPr lang="nl-BE" sz="2000" dirty="0" err="1"/>
              <a:t>the</a:t>
            </a:r>
            <a:r>
              <a:rPr lang="nl-BE" sz="2000" dirty="0"/>
              <a:t> </a:t>
            </a:r>
            <a:r>
              <a:rPr lang="nl-BE" sz="2000" dirty="0" err="1"/>
              <a:t>nanoparticles</a:t>
            </a:r>
            <a:r>
              <a:rPr lang="nl-BE" sz="2000" dirty="0"/>
              <a:t> </a:t>
            </a:r>
            <a:r>
              <a:rPr lang="nl-BE" sz="2000" dirty="0" err="1"/>
              <a:t>can</a:t>
            </a:r>
            <a:r>
              <a:rPr lang="nl-BE" sz="2000" dirty="0"/>
              <a:t> </a:t>
            </a:r>
            <a:r>
              <a:rPr lang="nl-BE" sz="2000" b="1" dirty="0" err="1"/>
              <a:t>extremely</a:t>
            </a:r>
            <a:r>
              <a:rPr lang="nl-BE" sz="2000" b="1" dirty="0"/>
              <a:t> </a:t>
            </a:r>
            <a:r>
              <a:rPr lang="nl-BE" sz="2000" b="1" dirty="0" err="1"/>
              <a:t>vary</a:t>
            </a:r>
            <a:r>
              <a:rPr lang="nl-BE" sz="20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604054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dianummer 23">
            <a:extLst>
              <a:ext uri="{FF2B5EF4-FFF2-40B4-BE49-F238E27FC236}">
                <a16:creationId xmlns:a16="http://schemas.microsoft.com/office/drawing/2014/main" id="{E7BA9955-551E-4B72-9196-84FDFE874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4000" y="-126730"/>
            <a:ext cx="648000" cy="648000"/>
          </a:xfrm>
        </p:spPr>
        <p:txBody>
          <a:bodyPr/>
          <a:lstStyle/>
          <a:p>
            <a:fld id="{CF179DAE-D0A6-40C3-B8BC-6A97C268D03A}" type="slidenum">
              <a:rPr lang="nl-NL" sz="1200" smtClean="0">
                <a:solidFill>
                  <a:srgbClr val="1D8DB0"/>
                </a:solidFill>
              </a:rPr>
              <a:pPr/>
              <a:t>8</a:t>
            </a:fld>
            <a:r>
              <a:rPr lang="nl-NL" sz="1200" dirty="0">
                <a:solidFill>
                  <a:srgbClr val="1D8DB0"/>
                </a:solidFill>
              </a:rPr>
              <a:t>/31</a:t>
            </a:r>
          </a:p>
        </p:txBody>
      </p:sp>
      <p:sp>
        <p:nvSpPr>
          <p:cNvPr id="9" name="Titel 4">
            <a:extLst>
              <a:ext uri="{FF2B5EF4-FFF2-40B4-BE49-F238E27FC236}">
                <a16:creationId xmlns:a16="http://schemas.microsoft.com/office/drawing/2014/main" id="{32C054A8-9043-41C9-BA29-6C11E3B87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263" y="336550"/>
            <a:ext cx="11041062" cy="1152525"/>
          </a:xfrm>
        </p:spPr>
        <p:txBody>
          <a:bodyPr/>
          <a:lstStyle/>
          <a:p>
            <a:r>
              <a:rPr lang="nl-BE" dirty="0" err="1"/>
              <a:t>Genotoxicity</a:t>
            </a:r>
            <a:endParaRPr lang="nl-BE" dirty="0"/>
          </a:p>
        </p:txBody>
      </p:sp>
      <p:sp>
        <p:nvSpPr>
          <p:cNvPr id="8" name="Tijdelijke aanduiding voor inhoud 1">
            <a:extLst>
              <a:ext uri="{FF2B5EF4-FFF2-40B4-BE49-F238E27FC236}">
                <a16:creationId xmlns:a16="http://schemas.microsoft.com/office/drawing/2014/main" id="{FD48FE27-13D3-407C-9CF5-D7CAC1400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56000"/>
            <a:ext cx="11041200" cy="40434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BE" sz="2000" dirty="0" err="1"/>
              <a:t>Describes</a:t>
            </a:r>
            <a:r>
              <a:rPr lang="nl-BE" sz="2000" dirty="0"/>
              <a:t> </a:t>
            </a:r>
            <a:r>
              <a:rPr lang="nl-BE" sz="2000" dirty="0" err="1"/>
              <a:t>the</a:t>
            </a:r>
            <a:r>
              <a:rPr lang="nl-BE" sz="2000" dirty="0"/>
              <a:t> </a:t>
            </a:r>
            <a:r>
              <a:rPr lang="nl-BE" sz="2000" dirty="0" err="1"/>
              <a:t>ability</a:t>
            </a:r>
            <a:r>
              <a:rPr lang="nl-BE" sz="2000" dirty="0"/>
              <a:t> of a </a:t>
            </a:r>
            <a:r>
              <a:rPr lang="nl-BE" sz="2000" dirty="0" err="1"/>
              <a:t>chemical</a:t>
            </a:r>
            <a:r>
              <a:rPr lang="nl-BE" sz="2000" dirty="0"/>
              <a:t> test agent </a:t>
            </a:r>
            <a:r>
              <a:rPr lang="nl-BE" sz="2000" dirty="0" err="1"/>
              <a:t>to</a:t>
            </a:r>
            <a:r>
              <a:rPr lang="nl-BE" sz="2000" dirty="0"/>
              <a:t> </a:t>
            </a:r>
            <a:r>
              <a:rPr lang="nl-BE" sz="2000" dirty="0" err="1"/>
              <a:t>induce</a:t>
            </a:r>
            <a:r>
              <a:rPr lang="nl-BE" sz="2000" dirty="0"/>
              <a:t> DNA </a:t>
            </a:r>
            <a:r>
              <a:rPr lang="nl-BE" sz="2000" dirty="0" err="1"/>
              <a:t>damage</a:t>
            </a:r>
            <a:endParaRPr lang="nl-BE" sz="2000" dirty="0"/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F9AF6A87-507F-4E2E-8A2A-840080D13776}"/>
              </a:ext>
            </a:extLst>
          </p:cNvPr>
          <p:cNvSpPr txBox="1"/>
          <p:nvPr/>
        </p:nvSpPr>
        <p:spPr>
          <a:xfrm>
            <a:off x="159798" y="58771"/>
            <a:ext cx="5832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" dirty="0">
                <a:solidFill>
                  <a:srgbClr val="1D8DB0"/>
                </a:solidFill>
              </a:rPr>
              <a:t>J. </a:t>
            </a:r>
            <a:r>
              <a:rPr lang="nl-BE" sz="1200" dirty="0" err="1">
                <a:solidFill>
                  <a:srgbClr val="1D8DB0"/>
                </a:solidFill>
              </a:rPr>
              <a:t>Neirynck</a:t>
            </a:r>
            <a:r>
              <a:rPr lang="nl-BE" sz="1200" dirty="0">
                <a:solidFill>
                  <a:srgbClr val="1D8DB0"/>
                </a:solidFill>
              </a:rPr>
              <a:t>, F. Van </a:t>
            </a:r>
            <a:r>
              <a:rPr lang="nl-BE" sz="1200" dirty="0" err="1">
                <a:solidFill>
                  <a:srgbClr val="1D8DB0"/>
                </a:solidFill>
              </a:rPr>
              <a:t>Eecke</a:t>
            </a:r>
            <a:r>
              <a:rPr lang="nl-BE" sz="1200" dirty="0">
                <a:solidFill>
                  <a:srgbClr val="1D8DB0"/>
                </a:solidFill>
              </a:rPr>
              <a:t> &amp; R. Vrielynck</a:t>
            </a: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02C83A39-3DA1-4516-B834-3C3D5F8552F0}"/>
              </a:ext>
            </a:extLst>
          </p:cNvPr>
          <p:cNvSpPr txBox="1"/>
          <p:nvPr/>
        </p:nvSpPr>
        <p:spPr>
          <a:xfrm>
            <a:off x="576000" y="6356412"/>
            <a:ext cx="10351364" cy="315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450" dirty="0" err="1">
                <a:solidFill>
                  <a:schemeClr val="bg1"/>
                </a:solidFill>
              </a:rPr>
              <a:t>Introduction</a:t>
            </a:r>
            <a:r>
              <a:rPr lang="nl-BE" sz="1450" dirty="0">
                <a:solidFill>
                  <a:schemeClr val="bg1"/>
                </a:solidFill>
              </a:rPr>
              <a:t>	</a:t>
            </a:r>
            <a:r>
              <a:rPr lang="nl-BE" sz="1450" b="1" dirty="0">
                <a:solidFill>
                  <a:schemeClr val="bg1"/>
                </a:solidFill>
              </a:rPr>
              <a:t>	Framework</a:t>
            </a:r>
            <a:r>
              <a:rPr lang="nl-BE" sz="1450" dirty="0">
                <a:solidFill>
                  <a:schemeClr val="bg1"/>
                </a:solidFill>
              </a:rPr>
              <a:t>		</a:t>
            </a:r>
            <a:r>
              <a:rPr lang="nl-BE" sz="1450" dirty="0" err="1">
                <a:solidFill>
                  <a:schemeClr val="bg1"/>
                </a:solidFill>
              </a:rPr>
              <a:t>Techniques</a:t>
            </a:r>
            <a:r>
              <a:rPr lang="nl-BE" sz="1450" dirty="0">
                <a:solidFill>
                  <a:schemeClr val="bg1"/>
                </a:solidFill>
              </a:rPr>
              <a:t> &amp; </a:t>
            </a:r>
            <a:r>
              <a:rPr lang="nl-BE" sz="1450" dirty="0" err="1">
                <a:solidFill>
                  <a:schemeClr val="bg1"/>
                </a:solidFill>
              </a:rPr>
              <a:t>Results</a:t>
            </a:r>
            <a:r>
              <a:rPr lang="nl-BE" sz="1450" dirty="0">
                <a:solidFill>
                  <a:schemeClr val="bg1"/>
                </a:solidFill>
              </a:rPr>
              <a:t>			Summary</a:t>
            </a:r>
          </a:p>
        </p:txBody>
      </p:sp>
    </p:spTree>
    <p:extLst>
      <p:ext uri="{BB962C8B-B14F-4D97-AF65-F5344CB8AC3E}">
        <p14:creationId xmlns:p14="http://schemas.microsoft.com/office/powerpoint/2010/main" val="2708186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theme1.xml><?xml version="1.0" encoding="utf-8"?>
<a:theme xmlns:a="http://schemas.openxmlformats.org/drawingml/2006/main" name="KU Leuven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U Leuven Sedes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U Leuven" id="{BC384CAF-57B4-4083-BC3D-22218BF4A46A}" vid="{75672E21-F18C-4958-94B8-19E54344552B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KU Leuven</Template>
  <TotalTime>0</TotalTime>
  <Words>315</Words>
  <Application>Microsoft Office PowerPoint</Application>
  <PresentationFormat>Breedbeeld</PresentationFormat>
  <Paragraphs>83</Paragraphs>
  <Slides>8</Slides>
  <Notes>6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2</vt:i4>
      </vt:variant>
      <vt:variant>
        <vt:lpstr>Diatitels</vt:lpstr>
      </vt:variant>
      <vt:variant>
        <vt:i4>8</vt:i4>
      </vt:variant>
    </vt:vector>
  </HeadingPairs>
  <TitlesOfParts>
    <vt:vector size="12" baseType="lpstr">
      <vt:lpstr>Arial</vt:lpstr>
      <vt:lpstr>Calibri</vt:lpstr>
      <vt:lpstr>KU Leuven</vt:lpstr>
      <vt:lpstr>KU Leuven Sedes</vt:lpstr>
      <vt:lpstr>Nanoparticle toxicity</vt:lpstr>
      <vt:lpstr>Outline</vt:lpstr>
      <vt:lpstr>What is nanotoxicity?</vt:lpstr>
      <vt:lpstr>Nanoparticles in real life</vt:lpstr>
      <vt:lpstr>Properties of nanoscale materials</vt:lpstr>
      <vt:lpstr>Exposure to nanoscale materials</vt:lpstr>
      <vt:lpstr>Tests for toxicity</vt:lpstr>
      <vt:lpstr>Genotoxicity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Low temperature tunneling microscopy of nanostructured surfaces in ultra-high vacuum</dc:title>
  <dc:creator/>
  <cp:lastModifiedBy/>
  <cp:revision>17</cp:revision>
  <dcterms:created xsi:type="dcterms:W3CDTF">2017-09-13T11:47:32Z</dcterms:created>
  <dcterms:modified xsi:type="dcterms:W3CDTF">2019-04-25T22:08:15Z</dcterms:modified>
</cp:coreProperties>
</file>