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9"/>
  </p:notesMasterIdLst>
  <p:handoutMasterIdLst>
    <p:handoutMasterId r:id="rId20"/>
  </p:handoutMasterIdLst>
  <p:sldIdLst>
    <p:sldId id="270" r:id="rId3"/>
    <p:sldId id="271" r:id="rId4"/>
    <p:sldId id="264" r:id="rId5"/>
    <p:sldId id="272" r:id="rId6"/>
    <p:sldId id="273" r:id="rId7"/>
    <p:sldId id="284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7F0"/>
    <a:srgbClr val="2F4D5D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35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09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01/05/2019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1/05/2019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1/05/2019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1/05/2019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onano.com/article.aspx?ArticleID=17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9DF7-0F9D-4549-B4E3-66F98F6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Parameters </a:t>
            </a:r>
            <a:r>
              <a:rPr lang="nl-NL" dirty="0" err="1">
                <a:latin typeface="Arial"/>
                <a:cs typeface="Arial"/>
              </a:rPr>
              <a:t>influcencing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65C0FE-D1DD-43F6-A1E8-FF2D7256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3340FA-5B57-4924-A4D1-10B8E5D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B25947-9FBD-4735-9AE1-ED39374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5275FCF6-597C-42C7-8DFD-B54FDE863E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EE963F9-2796-4544-B389-0EF584315B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72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11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Dose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dependence</a:t>
            </a:r>
            <a:endParaRPr lang="nl-BE" dirty="0" err="1">
              <a:cs typeface="Arial"/>
            </a:endParaRP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 err="1">
                <a:latin typeface="Arial"/>
                <a:cs typeface="Arial"/>
              </a:rPr>
              <a:t>Not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dependent</a:t>
            </a:r>
            <a:r>
              <a:rPr lang="nl-BE" sz="2000" dirty="0">
                <a:latin typeface="Arial"/>
                <a:cs typeface="Arial"/>
              </a:rPr>
              <a:t> on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 err="1">
              <a:cs typeface="Arial"/>
            </a:endParaRPr>
          </a:p>
          <a:p>
            <a:r>
              <a:rPr lang="nl-BE" sz="2000" dirty="0">
                <a:latin typeface="Arial"/>
                <a:cs typeface="Arial"/>
              </a:rPr>
              <a:t>Surface is </a:t>
            </a:r>
            <a:r>
              <a:rPr lang="nl-BE" sz="2000" dirty="0" err="1">
                <a:latin typeface="Arial"/>
                <a:cs typeface="Arial"/>
              </a:rPr>
              <a:t>reactive</a:t>
            </a:r>
            <a:r>
              <a:rPr lang="nl-BE" sz="2000" dirty="0">
                <a:latin typeface="Arial"/>
                <a:cs typeface="Arial"/>
              </a:rPr>
              <a:t>, </a:t>
            </a:r>
            <a:r>
              <a:rPr lang="nl-BE" sz="2000" dirty="0" err="1">
                <a:latin typeface="Arial"/>
                <a:cs typeface="Arial"/>
              </a:rPr>
              <a:t>so</a:t>
            </a:r>
            <a:r>
              <a:rPr lang="nl-BE" sz="2000" dirty="0">
                <a:latin typeface="Arial"/>
                <a:cs typeface="Arial"/>
              </a:rPr>
              <a:t> small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at a low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can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be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toxic</a:t>
            </a:r>
            <a:r>
              <a:rPr lang="nl-BE" sz="2000" dirty="0">
                <a:latin typeface="Arial"/>
                <a:cs typeface="Arial"/>
              </a:rPr>
              <a:t> al </a:t>
            </a:r>
            <a:r>
              <a:rPr lang="nl-BE" sz="2000" dirty="0" err="1">
                <a:latin typeface="Arial"/>
                <a:cs typeface="Arial"/>
              </a:rPr>
              <a:t>larger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with</a:t>
            </a:r>
            <a:r>
              <a:rPr lang="nl-BE" sz="2000" dirty="0">
                <a:latin typeface="Arial"/>
                <a:cs typeface="Arial"/>
              </a:rPr>
              <a:t> a </a:t>
            </a:r>
            <a:r>
              <a:rPr lang="nl-BE" sz="2000" dirty="0" err="1">
                <a:latin typeface="Arial"/>
                <a:cs typeface="Arial"/>
              </a:rPr>
              <a:t>higer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</a:p>
          <a:p>
            <a:r>
              <a:rPr lang="nl-BE" sz="2000" dirty="0">
                <a:latin typeface="Arial"/>
                <a:cs typeface="Arial"/>
              </a:rPr>
              <a:t>Surface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is </a:t>
            </a:r>
            <a:r>
              <a:rPr lang="nl-BE" sz="2000" dirty="0" err="1">
                <a:latin typeface="Arial"/>
                <a:cs typeface="Arial"/>
              </a:rPr>
              <a:t>what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makes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influences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the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toxicity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42040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A23FDA8-8B91-4851-BFB1-DD9B789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--&gt; </a:t>
            </a:r>
            <a:r>
              <a:rPr lang="nl-NL" dirty="0" err="1">
                <a:latin typeface="Arial"/>
                <a:cs typeface="Arial"/>
              </a:rPr>
              <a:t>aggregation</a:t>
            </a:r>
            <a:r>
              <a:rPr lang="nl-NL" dirty="0">
                <a:latin typeface="Arial"/>
                <a:cs typeface="Arial"/>
              </a:rPr>
              <a:t> of </a:t>
            </a:r>
            <a:r>
              <a:rPr lang="nl-NL" dirty="0" err="1">
                <a:latin typeface="Arial"/>
                <a:cs typeface="Arial"/>
              </a:rPr>
              <a:t>particles</a:t>
            </a:r>
          </a:p>
          <a:p>
            <a:r>
              <a:rPr lang="nl-NL" dirty="0" err="1">
                <a:latin typeface="Arial"/>
                <a:cs typeface="Arial"/>
              </a:rPr>
              <a:t>Larger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particles</a:t>
            </a:r>
            <a:r>
              <a:rPr lang="nl-NL" dirty="0">
                <a:latin typeface="Arial"/>
                <a:cs typeface="Arial"/>
              </a:rPr>
              <a:t>,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surface</a:t>
            </a:r>
            <a:r>
              <a:rPr lang="nl-NL" dirty="0">
                <a:latin typeface="Arial"/>
                <a:cs typeface="Arial"/>
              </a:rPr>
              <a:t> AND </a:t>
            </a:r>
            <a:r>
              <a:rPr lang="nl-NL" dirty="0" err="1">
                <a:latin typeface="Arial"/>
                <a:cs typeface="Arial"/>
              </a:rPr>
              <a:t>white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macrophage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aggregates</a:t>
            </a:r>
            <a:endParaRPr lang="nl-NL" dirty="0" err="1"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results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>
              <a:cs typeface="Arial"/>
            </a:endParaRPr>
          </a:p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BF4704-138D-49F1-B37A-017E77B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C5F5CE-E772-438D-AE6A-86414E0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D654FC-0EF3-41CA-AC73-0A8174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62324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CDAFE0-D654-42D9-8D30-FE908B3D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7662521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Even for the same substance, a different </a:t>
            </a:r>
            <a:r>
              <a:rPr lang="en-GB" dirty="0" err="1">
                <a:latin typeface="Arial"/>
                <a:cs typeface="Arial"/>
              </a:rPr>
              <a:t>crystaline</a:t>
            </a:r>
            <a:r>
              <a:rPr lang="en-GB" dirty="0">
                <a:latin typeface="Arial"/>
                <a:cs typeface="Arial"/>
              </a:rPr>
              <a:t> structure may influence the toxicity</a:t>
            </a:r>
          </a:p>
          <a:p>
            <a:r>
              <a:rPr lang="en-GB" dirty="0">
                <a:latin typeface="Arial"/>
                <a:cs typeface="Arial"/>
              </a:rPr>
              <a:t>TiO</a:t>
            </a:r>
            <a:r>
              <a:rPr lang="en-GB" baseline="-25000" dirty="0">
                <a:latin typeface="Arial"/>
                <a:cs typeface="Arial"/>
              </a:rPr>
              <a:t>2  </a:t>
            </a:r>
            <a:r>
              <a:rPr lang="en-GB" dirty="0">
                <a:latin typeface="Arial"/>
                <a:cs typeface="Arial"/>
              </a:rPr>
              <a:t>has for instance two different </a:t>
            </a:r>
            <a:r>
              <a:rPr lang="en-GB" dirty="0" err="1">
                <a:latin typeface="Arial"/>
                <a:cs typeface="Arial"/>
              </a:rPr>
              <a:t>structrures</a:t>
            </a:r>
            <a:r>
              <a:rPr lang="en-GB" dirty="0">
                <a:latin typeface="Arial"/>
                <a:cs typeface="Arial"/>
              </a:rPr>
              <a:t>, of which one is toxic, and the other one is nontoxic </a:t>
            </a:r>
            <a:endParaRPr lang="en-GB" baseline="-25000" dirty="0">
              <a:latin typeface="Arial"/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0C2FF5-522B-4C62-BF0E-BED70B5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DBE12-C767-4370-B4A0-5321E40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F0AD50-ACD8-4424-8B5F-418F1E6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Crystaline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structure</a:t>
            </a:r>
            <a:endParaRPr lang="nl-NL" dirty="0" err="1"/>
          </a:p>
        </p:txBody>
      </p:sp>
      <p:pic>
        <p:nvPicPr>
          <p:cNvPr id="6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FFC349A6-12CD-4CB8-9F3E-2E88418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8" y="2151715"/>
            <a:ext cx="3749614" cy="32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D9C7FC-FC06-4374-A1C7-C9C35F1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Long fibers are more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than</a:t>
            </a:r>
            <a:r>
              <a:rPr lang="nl-NL" dirty="0">
                <a:latin typeface="Arial"/>
                <a:cs typeface="Arial"/>
              </a:rPr>
              <a:t> short </a:t>
            </a:r>
            <a:r>
              <a:rPr lang="nl-NL" dirty="0" err="1">
                <a:latin typeface="Arial"/>
                <a:cs typeface="Arial"/>
              </a:rPr>
              <a:t>ones</a:t>
            </a:r>
            <a:endParaRPr lang="nl-NL" dirty="0" err="1">
              <a:cs typeface="Arial" charset="0"/>
            </a:endParaRPr>
          </a:p>
          <a:p>
            <a:r>
              <a:rPr lang="nl-NL" dirty="0" err="1">
                <a:latin typeface="Arial"/>
                <a:cs typeface="Arial"/>
              </a:rPr>
              <a:t>Stay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longer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body (81% </a:t>
            </a:r>
            <a:r>
              <a:rPr lang="nl-NL" dirty="0" err="1">
                <a:latin typeface="Arial"/>
                <a:cs typeface="Arial"/>
              </a:rPr>
              <a:t>after</a:t>
            </a:r>
            <a:r>
              <a:rPr lang="nl-NL" dirty="0">
                <a:latin typeface="Arial"/>
                <a:cs typeface="Arial"/>
              </a:rPr>
              <a:t> 60 </a:t>
            </a:r>
            <a:r>
              <a:rPr lang="nl-NL" dirty="0" err="1">
                <a:latin typeface="Arial"/>
                <a:cs typeface="Arial"/>
              </a:rPr>
              <a:t>days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be</a:t>
            </a:r>
            <a:r>
              <a:rPr lang="nl-NL" dirty="0">
                <a:latin typeface="Arial"/>
                <a:cs typeface="Arial"/>
              </a:rPr>
              <a:t> </a:t>
            </a:r>
            <a:r>
              <a:rPr lang="nl-NL" dirty="0" err="1">
                <a:latin typeface="Arial"/>
                <a:cs typeface="Arial"/>
              </a:rPr>
              <a:t>very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D0B3870-0B8D-4CA7-860A-9D56EB7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0DF76-99D2-40CB-A88F-ECF57CE1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92165-5C9D-4BF0-92C6-267065D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Aspect ratio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61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D154430-BEF3-4E06-8F0F-0103FC5A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75B85F-3EDA-4A13-B39F-123D171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6FD602-DA2B-4444-9055-A8FA61C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C96F9B-0EAB-4D46-8ACB-5E9AB3D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7805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1A5729-C616-4F93-8B09-C92FF8ED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latin typeface="Arial"/>
                <a:cs typeface="Arial"/>
              </a:rPr>
              <a:t>When</a:t>
            </a:r>
            <a:r>
              <a:rPr lang="nl-NL" dirty="0">
                <a:latin typeface="Arial"/>
                <a:cs typeface="Arial"/>
              </a:rPr>
              <a:t> first </a:t>
            </a:r>
            <a:r>
              <a:rPr lang="nl-NL" dirty="0" err="1">
                <a:latin typeface="Arial"/>
                <a:cs typeface="Arial"/>
              </a:rPr>
              <a:t>exposed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low doses of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a </a:t>
            </a:r>
            <a:r>
              <a:rPr lang="nl-NL" dirty="0" err="1">
                <a:latin typeface="Arial"/>
                <a:cs typeface="Arial"/>
              </a:rPr>
              <a:t>period</a:t>
            </a:r>
            <a:r>
              <a:rPr lang="nl-NL" dirty="0">
                <a:latin typeface="Arial"/>
                <a:cs typeface="Arial"/>
              </a:rPr>
              <a:t> of time, </a:t>
            </a:r>
            <a:r>
              <a:rPr lang="nl-NL" dirty="0" err="1">
                <a:latin typeface="Arial"/>
                <a:cs typeface="Arial"/>
              </a:rPr>
              <a:t>there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not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such</a:t>
            </a:r>
            <a:r>
              <a:rPr lang="nl-NL" dirty="0">
                <a:latin typeface="Arial"/>
                <a:cs typeface="Arial"/>
              </a:rPr>
              <a:t> a heavy </a:t>
            </a:r>
            <a:r>
              <a:rPr lang="nl-NL" dirty="0" err="1">
                <a:latin typeface="Arial"/>
                <a:cs typeface="Arial"/>
              </a:rPr>
              <a:t>reaction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a high </a:t>
            </a:r>
            <a:r>
              <a:rPr lang="nl-NL" dirty="0" err="1">
                <a:latin typeface="Arial"/>
                <a:cs typeface="Arial"/>
              </a:rPr>
              <a:t>dose</a:t>
            </a:r>
          </a:p>
          <a:p>
            <a:r>
              <a:rPr lang="nl-NL" dirty="0" err="1">
                <a:latin typeface="Arial"/>
                <a:cs typeface="Arial"/>
              </a:rPr>
              <a:t>Habituation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  <a:p>
            <a:r>
              <a:rPr lang="nl-NL" dirty="0">
                <a:latin typeface="Arial"/>
                <a:cs typeface="Arial"/>
              </a:rPr>
              <a:t>White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fight</a:t>
            </a:r>
            <a:r>
              <a:rPr lang="nl-NL" dirty="0">
                <a:latin typeface="Arial"/>
                <a:cs typeface="Arial"/>
              </a:rPr>
              <a:t> more </a:t>
            </a:r>
            <a:r>
              <a:rPr lang="nl-NL" dirty="0" err="1">
                <a:latin typeface="Arial"/>
                <a:cs typeface="Arial"/>
              </a:rPr>
              <a:t>effectively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against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916B37-3C8E-4EC9-8FE4-8DD4817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EA7261-D7F6-4212-BEDB-9D745C5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58AC8F-95AF-4A4D-8B08-5879153C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Adaptation </a:t>
            </a:r>
            <a:r>
              <a:rPr lang="nl-NL" dirty="0" err="1">
                <a:cs typeface="Arial"/>
              </a:rPr>
              <a:t>to</a:t>
            </a:r>
            <a:r>
              <a:rPr lang="nl-NL" dirty="0">
                <a:cs typeface="Arial"/>
              </a:rPr>
              <a:t> </a:t>
            </a:r>
            <a:r>
              <a:rPr lang="nl-NL" dirty="0" err="1">
                <a:cs typeface="Arial"/>
              </a:rPr>
              <a:t>nanoparticles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3142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Consumer </a:t>
            </a:r>
            <a:r>
              <a:rPr lang="nl-BE" sz="2000" dirty="0" err="1"/>
              <a:t>products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Properties</a:t>
            </a:r>
            <a:r>
              <a:rPr lang="nl-BE" sz="2000" dirty="0"/>
              <a:t> of matter </a:t>
            </a:r>
            <a:r>
              <a:rPr lang="nl-BE" sz="2000" b="1" dirty="0"/>
              <a:t>change</a:t>
            </a:r>
            <a:r>
              <a:rPr lang="nl-BE" sz="2000" dirty="0"/>
              <a:t> at </a:t>
            </a:r>
            <a:r>
              <a:rPr lang="nl-BE" sz="2000" dirty="0" err="1"/>
              <a:t>nanosize</a:t>
            </a:r>
            <a:r>
              <a:rPr lang="nl-BE" sz="2000" dirty="0"/>
              <a:t>:</a:t>
            </a:r>
          </a:p>
          <a:p>
            <a:r>
              <a:rPr lang="nl-BE" sz="2000" dirty="0"/>
              <a:t>Colour</a:t>
            </a:r>
          </a:p>
          <a:p>
            <a:r>
              <a:rPr lang="nl-BE" sz="2000" dirty="0"/>
              <a:t>Chemical </a:t>
            </a:r>
            <a:r>
              <a:rPr lang="nl-BE" sz="2000" dirty="0" err="1"/>
              <a:t>reactivity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Nanofood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>
                <a:hlinkClick r:id="rId3"/>
              </a:rPr>
              <a:t>https://www.azonano.com/article.aspx?ArticleID=1786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880D00B-FBB4-4410-8B15-775F42E006A8}"/>
              </a:ext>
            </a:extLst>
          </p:cNvPr>
          <p:cNvSpPr/>
          <p:nvPr/>
        </p:nvSpPr>
        <p:spPr>
          <a:xfrm>
            <a:off x="576263" y="1656000"/>
            <a:ext cx="3668359" cy="680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PACKING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CF2EDAF-CA9D-4BCA-8C21-F7575BFD9118}"/>
              </a:ext>
            </a:extLst>
          </p:cNvPr>
          <p:cNvSpPr/>
          <p:nvPr/>
        </p:nvSpPr>
        <p:spPr>
          <a:xfrm>
            <a:off x="576000" y="2438400"/>
            <a:ext cx="3668359" cy="3261064"/>
          </a:xfrm>
          <a:prstGeom prst="rect">
            <a:avLst/>
          </a:prstGeom>
          <a:solidFill>
            <a:srgbClr val="DCE7F0"/>
          </a:solidFill>
          <a:ln>
            <a:solidFill>
              <a:srgbClr val="DCE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Active </a:t>
            </a:r>
            <a:r>
              <a:rPr lang="nl-BE" dirty="0" err="1"/>
              <a:t>packing</a:t>
            </a:r>
            <a:endParaRPr lang="nl-BE" dirty="0"/>
          </a:p>
          <a:p>
            <a:pPr algn="ctr"/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certain</a:t>
            </a:r>
            <a:r>
              <a:rPr lang="nl-BE" dirty="0"/>
              <a:t> feature</a:t>
            </a:r>
          </a:p>
          <a:p>
            <a:pPr algn="ctr"/>
            <a:r>
              <a:rPr lang="nl-BE" dirty="0"/>
              <a:t>e.g. stop </a:t>
            </a:r>
            <a:r>
              <a:rPr lang="nl-BE" dirty="0" err="1"/>
              <a:t>oxygen</a:t>
            </a:r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/>
              <a:t>Smart </a:t>
            </a:r>
            <a:r>
              <a:rPr lang="nl-BE" dirty="0" err="1"/>
              <a:t>packing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906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7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6652C73-BF51-4D91-98AD-EC4DC42C6201}"/>
              </a:ext>
            </a:extLst>
          </p:cNvPr>
          <p:cNvSpPr/>
          <p:nvPr/>
        </p:nvSpPr>
        <p:spPr>
          <a:xfrm>
            <a:off x="699911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SHORT-TERM ROUTES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699911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400" dirty="0">
              <a:solidFill>
                <a:srgbClr val="2F4D5D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7E5FAFD-813C-4E68-8239-075464870DF7}"/>
              </a:ext>
            </a:extLst>
          </p:cNvPr>
          <p:cNvSpPr/>
          <p:nvPr/>
        </p:nvSpPr>
        <p:spPr>
          <a:xfrm>
            <a:off x="6199573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Biodegradation</a:t>
            </a:r>
            <a:r>
              <a:rPr lang="nl-BE" sz="2000" dirty="0">
                <a:solidFill>
                  <a:srgbClr val="2F4D5D"/>
                </a:solidFill>
              </a:rPr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8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Tests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Measurement</a:t>
            </a:r>
            <a:r>
              <a:rPr lang="nl-BE" sz="2000" b="1" dirty="0"/>
              <a:t> parameters: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E28EEE1-DA8B-4BAC-BFA8-2E6178196BDE}"/>
              </a:ext>
            </a:extLst>
          </p:cNvPr>
          <p:cNvSpPr/>
          <p:nvPr/>
        </p:nvSpPr>
        <p:spPr>
          <a:xfrm>
            <a:off x="1004711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duration</a:t>
            </a:r>
            <a:r>
              <a:rPr lang="nl-BE" sz="2000" b="1" dirty="0">
                <a:solidFill>
                  <a:srgbClr val="2F4D5D"/>
                </a:solidFill>
              </a:rPr>
              <a:t> &amp; route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exposure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31731E15-2006-410A-A829-55CCA84D8285}"/>
              </a:ext>
            </a:extLst>
          </p:cNvPr>
          <p:cNvSpPr/>
          <p:nvPr/>
        </p:nvSpPr>
        <p:spPr>
          <a:xfrm>
            <a:off x="6457244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dosage</a:t>
            </a:r>
            <a:r>
              <a:rPr lang="nl-BE" sz="2000" b="1" dirty="0">
                <a:solidFill>
                  <a:srgbClr val="2F4D5D"/>
                </a:solidFill>
              </a:rPr>
              <a:t> &amp; </a:t>
            </a:r>
            <a:r>
              <a:rPr lang="nl-BE" sz="2000" b="1" dirty="0" err="1">
                <a:solidFill>
                  <a:srgbClr val="2F4D5D"/>
                </a:solidFill>
              </a:rPr>
              <a:t>composition</a:t>
            </a:r>
            <a:endParaRPr lang="nl-BE" sz="2000" b="1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test </a:t>
            </a:r>
            <a:r>
              <a:rPr lang="nl-BE" sz="2000" dirty="0" err="1">
                <a:solidFill>
                  <a:srgbClr val="2F4D5D"/>
                </a:solidFill>
              </a:rPr>
              <a:t>material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8D70946D-FAC8-48F3-B7F3-98B3A3E66912}"/>
              </a:ext>
            </a:extLst>
          </p:cNvPr>
          <p:cNvSpPr/>
          <p:nvPr/>
        </p:nvSpPr>
        <p:spPr>
          <a:xfrm>
            <a:off x="1004710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reference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material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need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provided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compare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C83F8E2-488F-4448-BF98-0713B990EEC8}"/>
              </a:ext>
            </a:extLst>
          </p:cNvPr>
          <p:cNvSpPr/>
          <p:nvPr/>
        </p:nvSpPr>
        <p:spPr>
          <a:xfrm>
            <a:off x="6457243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what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biological</a:t>
            </a:r>
            <a:r>
              <a:rPr lang="nl-BE" sz="2000" b="1" dirty="0">
                <a:solidFill>
                  <a:srgbClr val="2F4D5D"/>
                </a:solidFill>
              </a:rPr>
              <a:t> environment </a:t>
            </a:r>
            <a:r>
              <a:rPr lang="nl-BE" sz="2000" dirty="0">
                <a:solidFill>
                  <a:srgbClr val="2F4D5D"/>
                </a:solidFill>
              </a:rPr>
              <a:t>is </a:t>
            </a:r>
            <a:r>
              <a:rPr lang="nl-BE" sz="2000" dirty="0" err="1">
                <a:solidFill>
                  <a:srgbClr val="2F4D5D"/>
                </a:solidFill>
              </a:rPr>
              <a:t>used</a:t>
            </a:r>
            <a:r>
              <a:rPr lang="nl-BE" sz="2000" dirty="0">
                <a:solidFill>
                  <a:srgbClr val="2F4D5D"/>
                </a:solidFill>
              </a:rPr>
              <a:t>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1A0F02A-E4D8-4D27-8CB4-A35CC4FC93AF}"/>
              </a:ext>
            </a:extLst>
          </p:cNvPr>
          <p:cNvSpPr txBox="1"/>
          <p:nvPr/>
        </p:nvSpPr>
        <p:spPr>
          <a:xfrm>
            <a:off x="1004710" y="5452533"/>
            <a:ext cx="101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Response</a:t>
            </a:r>
            <a:r>
              <a:rPr lang="nl-BE" sz="2000" dirty="0"/>
              <a:t> of </a:t>
            </a:r>
            <a:r>
              <a:rPr lang="nl-BE" sz="2000" dirty="0" err="1"/>
              <a:t>biological</a:t>
            </a:r>
            <a:r>
              <a:rPr lang="nl-BE" sz="2000" dirty="0"/>
              <a:t> environment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nanoparticles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extremely</a:t>
            </a:r>
            <a:r>
              <a:rPr lang="nl-BE" sz="2000" b="1" dirty="0"/>
              <a:t> </a:t>
            </a:r>
            <a:r>
              <a:rPr lang="nl-BE" sz="2000" b="1" dirty="0" err="1"/>
              <a:t>vary</a:t>
            </a:r>
            <a:r>
              <a:rPr lang="nl-BE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405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9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Describes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ability</a:t>
            </a:r>
            <a:r>
              <a:rPr lang="nl-BE" sz="2000" dirty="0"/>
              <a:t> of a </a:t>
            </a:r>
            <a:r>
              <a:rPr lang="nl-BE" sz="2000" dirty="0" err="1"/>
              <a:t>chemical</a:t>
            </a:r>
            <a:r>
              <a:rPr lang="nl-BE" sz="2000" dirty="0"/>
              <a:t> test agent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induce</a:t>
            </a:r>
            <a:r>
              <a:rPr lang="nl-BE" sz="2000" dirty="0"/>
              <a:t> DNA </a:t>
            </a:r>
            <a:r>
              <a:rPr lang="nl-BE" sz="2000" dirty="0" err="1"/>
              <a:t>damage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580</Words>
  <Application>Microsoft Office PowerPoint</Application>
  <PresentationFormat>Breedbeeld</PresentationFormat>
  <Paragraphs>135</Paragraphs>
  <Slides>16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KU Leuven</vt:lpstr>
      <vt:lpstr>KU Leuven Sedes</vt:lpstr>
      <vt:lpstr>Nanoparticle toxicity</vt:lpstr>
      <vt:lpstr>Outline</vt:lpstr>
      <vt:lpstr>What is nanotoxicity?</vt:lpstr>
      <vt:lpstr>Nanoparticles in real life</vt:lpstr>
      <vt:lpstr>Properties of nanoscale materials</vt:lpstr>
      <vt:lpstr>Nanofood</vt:lpstr>
      <vt:lpstr>Exposure to nanoscale materials</vt:lpstr>
      <vt:lpstr>Tests for toxicity</vt:lpstr>
      <vt:lpstr>Genotoxicity</vt:lpstr>
      <vt:lpstr>Parameters influcencing toxicity</vt:lpstr>
      <vt:lpstr>Dose dependence</vt:lpstr>
      <vt:lpstr>Concentration dependence</vt:lpstr>
      <vt:lpstr>Crystaline structure</vt:lpstr>
      <vt:lpstr>Aspect ratio</vt:lpstr>
      <vt:lpstr>Carbon nanotubes toxicity</vt:lpstr>
      <vt:lpstr>Adaptation to nanoparticles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2019-05-01T21:29:21Z</dcterms:modified>
</cp:coreProperties>
</file>