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1" r:id="rId4"/>
    <p:sldId id="264" r:id="rId5"/>
    <p:sldId id="272" r:id="rId6"/>
    <p:sldId id="273" r:id="rId7"/>
    <p:sldId id="274" r:id="rId8"/>
    <p:sldId id="286" r:id="rId9"/>
    <p:sldId id="284" r:id="rId10"/>
    <p:sldId id="285" r:id="rId11"/>
    <p:sldId id="28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8" r:id="rId21"/>
    <p:sldId id="289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33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COMPOSITION AND CONCENTRATION: </a:t>
            </a:r>
            <a:r>
              <a:rPr lang="en-US" dirty="0" err="1"/>
              <a:t>dispersice</a:t>
            </a:r>
            <a:r>
              <a:rPr lang="en-US" dirty="0"/>
              <a:t> X-ray analysis (EDS), atomic absorption spectroscopy (AAS)</a:t>
            </a:r>
          </a:p>
          <a:p>
            <a:r>
              <a:rPr lang="en-US" dirty="0"/>
              <a:t>FOR SIZE AND SURFACE AREA: </a:t>
            </a:r>
          </a:p>
          <a:p>
            <a:r>
              <a:rPr lang="en-US" dirty="0"/>
              <a:t>SIZE AND </a:t>
            </a:r>
            <a:r>
              <a:rPr lang="en-US" dirty="0" err="1"/>
              <a:t>MORPHOLOGYl</a:t>
            </a:r>
            <a:r>
              <a:rPr lang="en-US" dirty="0"/>
              <a:t>:  AFM , SEM and TEM.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0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8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35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572F6C-8685-4852-8B42-A8417043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3482A94-744F-4064-B13B-46ED4396501E}"/>
              </a:ext>
            </a:extLst>
          </p:cNvPr>
          <p:cNvSpPr/>
          <p:nvPr/>
        </p:nvSpPr>
        <p:spPr>
          <a:xfrm>
            <a:off x="1219200" y="142940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rgbClr val="2F4D5D"/>
                </a:solidFill>
              </a:rPr>
              <a:t>Area 3: In Vivo</a:t>
            </a:r>
          </a:p>
          <a:p>
            <a:r>
              <a:rPr lang="nl-BE" sz="2000" b="1" dirty="0">
                <a:solidFill>
                  <a:srgbClr val="2F4D5D"/>
                </a:solidFill>
              </a:rPr>
              <a:t>= </a:t>
            </a:r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results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from</a:t>
            </a:r>
            <a:r>
              <a:rPr lang="nl-BE" sz="2000" dirty="0">
                <a:solidFill>
                  <a:srgbClr val="2F4D5D"/>
                </a:solidFill>
              </a:rPr>
              <a:t> In Vitro </a:t>
            </a:r>
            <a:r>
              <a:rPr lang="nl-BE" sz="2000" dirty="0" err="1">
                <a:solidFill>
                  <a:srgbClr val="2F4D5D"/>
                </a:solidFill>
              </a:rPr>
              <a:t>experiments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effects</a:t>
            </a:r>
            <a:r>
              <a:rPr lang="nl-BE" sz="2000" dirty="0">
                <a:solidFill>
                  <a:srgbClr val="2F4D5D"/>
                </a:solidFill>
              </a:rPr>
              <a:t> 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 immune system response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Translocation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other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areas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after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uptake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4: </a:t>
            </a:r>
            <a:r>
              <a:rPr lang="nl-BE" sz="2000" b="1" dirty="0" err="1">
                <a:solidFill>
                  <a:srgbClr val="2F4D5D"/>
                </a:solidFill>
              </a:rPr>
              <a:t>Toxicokinetic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en-US" sz="2000" dirty="0">
                <a:solidFill>
                  <a:srgbClr val="2F4D5D"/>
                </a:solidFill>
              </a:rPr>
              <a:t>describes the </a:t>
            </a:r>
            <a:r>
              <a:rPr lang="en-US" sz="2000" b="1" dirty="0">
                <a:solidFill>
                  <a:srgbClr val="2F4D5D"/>
                </a:solidFill>
              </a:rPr>
              <a:t>absorption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distribution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metabolism</a:t>
            </a:r>
            <a:r>
              <a:rPr lang="en-US" sz="2000" dirty="0">
                <a:solidFill>
                  <a:srgbClr val="2F4D5D"/>
                </a:solidFill>
              </a:rPr>
              <a:t> and </a:t>
            </a:r>
            <a:r>
              <a:rPr lang="en-US" sz="2000" b="1" dirty="0">
                <a:solidFill>
                  <a:srgbClr val="2F4D5D"/>
                </a:solidFill>
              </a:rPr>
              <a:t>elimination</a:t>
            </a:r>
            <a:r>
              <a:rPr lang="en-US" sz="2000" dirty="0">
                <a:solidFill>
                  <a:srgbClr val="2F4D5D"/>
                </a:solidFill>
              </a:rPr>
              <a:t> of xenobiotics (foreign materials) within an organism, as a function of dose and time. 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11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19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PACKING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rgbClr val="2F4D5D"/>
                </a:solidFill>
              </a:rPr>
              <a:t>Active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constantly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provides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certain</a:t>
            </a:r>
            <a:r>
              <a:rPr lang="nl-BE" dirty="0">
                <a:solidFill>
                  <a:srgbClr val="2F4D5D"/>
                </a:solidFill>
              </a:rPr>
              <a:t> feature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stop </a:t>
            </a:r>
            <a:r>
              <a:rPr lang="nl-BE" sz="1400" dirty="0" err="1">
                <a:solidFill>
                  <a:srgbClr val="2F4D5D"/>
                </a:solidFill>
              </a:rPr>
              <a:t>oxygen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from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spoiling</a:t>
            </a:r>
            <a:r>
              <a:rPr lang="nl-BE" sz="1400" dirty="0">
                <a:solidFill>
                  <a:srgbClr val="2F4D5D"/>
                </a:solidFill>
              </a:rPr>
              <a:t> food</a:t>
            </a: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antimicrobial</a:t>
            </a:r>
            <a:r>
              <a:rPr lang="nl-BE" sz="1400" dirty="0">
                <a:solidFill>
                  <a:srgbClr val="2F4D5D"/>
                </a:solidFill>
              </a:rPr>
              <a:t> films in beer </a:t>
            </a:r>
            <a:r>
              <a:rPr lang="nl-BE" sz="1400" dirty="0" err="1">
                <a:solidFill>
                  <a:srgbClr val="2F4D5D"/>
                </a:solidFill>
              </a:rPr>
              <a:t>bottles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Smart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reacts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to</a:t>
            </a:r>
            <a:r>
              <a:rPr lang="nl-BE" dirty="0">
                <a:solidFill>
                  <a:srgbClr val="2F4D5D"/>
                </a:solidFill>
              </a:rPr>
              <a:t> changes in environment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presence</a:t>
            </a:r>
            <a:r>
              <a:rPr lang="nl-BE" sz="1400" dirty="0">
                <a:solidFill>
                  <a:srgbClr val="2F4D5D"/>
                </a:solidFill>
              </a:rPr>
              <a:t> of </a:t>
            </a:r>
            <a:r>
              <a:rPr lang="nl-BE" sz="1400" dirty="0" err="1">
                <a:solidFill>
                  <a:srgbClr val="2F4D5D"/>
                </a:solidFill>
              </a:rPr>
              <a:t>pathogens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that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can</a:t>
            </a:r>
            <a:r>
              <a:rPr lang="nl-BE" sz="1400" dirty="0">
                <a:solidFill>
                  <a:srgbClr val="2F4D5D"/>
                </a:solidFill>
              </a:rPr>
              <a:t> produce </a:t>
            </a:r>
            <a:r>
              <a:rPr lang="nl-BE" sz="1400" dirty="0" err="1">
                <a:solidFill>
                  <a:srgbClr val="2F4D5D"/>
                </a:solidFill>
              </a:rPr>
              <a:t>diseases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20B627-D357-43F5-928D-3646074BFE73}"/>
              </a:ext>
            </a:extLst>
          </p:cNvPr>
          <p:cNvSpPr txBox="1"/>
          <p:nvPr/>
        </p:nvSpPr>
        <p:spPr>
          <a:xfrm>
            <a:off x="530711" y="5801064"/>
            <a:ext cx="1113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/>
              <a:t>Source</a:t>
            </a:r>
            <a:r>
              <a:rPr lang="nl-BE" sz="1100" dirty="0"/>
              <a:t>: </a:t>
            </a:r>
            <a:r>
              <a:rPr lang="nl-BE" sz="1100" dirty="0" err="1"/>
              <a:t>AZoNano</a:t>
            </a:r>
            <a:r>
              <a:rPr lang="nl-BE" sz="1100" dirty="0"/>
              <a:t>. (2006). </a:t>
            </a:r>
            <a:r>
              <a:rPr lang="en-US" sz="1100" dirty="0"/>
              <a:t>Nanofood Defined and The Use Of Nanotechnology In Packaging, Producing and Growing Foods Now and Into The Future, </a:t>
            </a:r>
            <a:r>
              <a:rPr lang="nl-BE" sz="1100" dirty="0">
                <a:hlinkClick r:id="rId3"/>
              </a:rPr>
              <a:t>https://www.azonano.com/article.aspx?ArticleID=1786</a:t>
            </a:r>
            <a:endParaRPr lang="nl-BE" sz="1100" dirty="0"/>
          </a:p>
          <a:p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E156BC2-0139-4763-9240-F65D2180D426}"/>
              </a:ext>
            </a:extLst>
          </p:cNvPr>
          <p:cNvSpPr/>
          <p:nvPr/>
        </p:nvSpPr>
        <p:spPr>
          <a:xfrm>
            <a:off x="6447544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Future</a:t>
            </a:r>
            <a:r>
              <a:rPr lang="nl-BE" b="1" dirty="0">
                <a:solidFill>
                  <a:srgbClr val="2F4D5D"/>
                </a:solidFill>
              </a:rPr>
              <a:t> of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reflecting</a:t>
            </a:r>
            <a:r>
              <a:rPr lang="nl-BE" dirty="0">
                <a:solidFill>
                  <a:srgbClr val="2F4D5D"/>
                </a:solidFill>
              </a:rPr>
              <a:t> heat </a:t>
            </a:r>
            <a:r>
              <a:rPr lang="nl-BE" dirty="0" err="1">
                <a:solidFill>
                  <a:srgbClr val="2F4D5D"/>
                </a:solidFill>
              </a:rPr>
              <a:t>ox</a:t>
            </a:r>
            <a:r>
              <a:rPr lang="nl-BE" dirty="0">
                <a:solidFill>
                  <a:srgbClr val="2F4D5D"/>
                </a:solidFill>
              </a:rPr>
              <a:t> ice cream </a:t>
            </a:r>
            <a:r>
              <a:rPr lang="nl-BE" dirty="0" err="1">
                <a:solidFill>
                  <a:srgbClr val="2F4D5D"/>
                </a:solidFill>
              </a:rPr>
              <a:t>boxes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self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healing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packing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milk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carton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that</a:t>
            </a:r>
            <a:r>
              <a:rPr lang="nl-BE" dirty="0">
                <a:solidFill>
                  <a:srgbClr val="2F4D5D"/>
                </a:solidFill>
              </a:rPr>
              <a:t> changes colour</a:t>
            </a:r>
          </a:p>
        </p:txBody>
      </p:sp>
    </p:spTree>
    <p:extLst>
      <p:ext uri="{BB962C8B-B14F-4D97-AF65-F5344CB8AC3E}">
        <p14:creationId xmlns:p14="http://schemas.microsoft.com/office/powerpoint/2010/main" val="17590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20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FOOD PROCESSING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Nanoparticles</a:t>
            </a:r>
            <a:r>
              <a:rPr lang="nl-BE" b="1" dirty="0">
                <a:solidFill>
                  <a:srgbClr val="2F4D5D"/>
                </a:solidFill>
              </a:rPr>
              <a:t> &amp; </a:t>
            </a:r>
            <a:r>
              <a:rPr lang="nl-BE" b="1" dirty="0" err="1">
                <a:solidFill>
                  <a:srgbClr val="2F4D5D"/>
                </a:solidFill>
              </a:rPr>
              <a:t>nanocapsules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change taste, alter </a:t>
            </a:r>
            <a:r>
              <a:rPr lang="nl-BE" dirty="0" err="1">
                <a:solidFill>
                  <a:srgbClr val="2F4D5D"/>
                </a:solidFill>
              </a:rPr>
              <a:t>properties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tuna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oil</a:t>
            </a:r>
            <a:r>
              <a:rPr lang="nl-BE" sz="1400" dirty="0">
                <a:solidFill>
                  <a:srgbClr val="2F4D5D"/>
                </a:solidFill>
              </a:rPr>
              <a:t> (omega 3) in </a:t>
            </a:r>
            <a:r>
              <a:rPr lang="nl-BE" sz="1400" dirty="0" err="1">
                <a:solidFill>
                  <a:srgbClr val="2F4D5D"/>
                </a:solidFill>
              </a:rPr>
              <a:t>bread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avoid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unpleasant</a:t>
            </a:r>
            <a:r>
              <a:rPr lang="nl-BE" sz="1400" dirty="0">
                <a:solidFill>
                  <a:srgbClr val="2F4D5D"/>
                </a:solidFill>
              </a:rPr>
              <a:t> taste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20B627-D357-43F5-928D-3646074BFE73}"/>
              </a:ext>
            </a:extLst>
          </p:cNvPr>
          <p:cNvSpPr txBox="1"/>
          <p:nvPr/>
        </p:nvSpPr>
        <p:spPr>
          <a:xfrm>
            <a:off x="530711" y="5801064"/>
            <a:ext cx="1113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/>
              <a:t>Source</a:t>
            </a:r>
            <a:r>
              <a:rPr lang="nl-BE" sz="1100" dirty="0"/>
              <a:t>: </a:t>
            </a:r>
            <a:r>
              <a:rPr lang="nl-BE" sz="1100" dirty="0" err="1"/>
              <a:t>AZoNano</a:t>
            </a:r>
            <a:r>
              <a:rPr lang="nl-BE" sz="1100" dirty="0"/>
              <a:t>. (2006). </a:t>
            </a:r>
            <a:r>
              <a:rPr lang="en-US" sz="1100" dirty="0"/>
              <a:t>Nanofood Defined and The Use Of Nanotechnology In Packaging, Producing and Growing Foods Now and Into The Future, </a:t>
            </a:r>
            <a:r>
              <a:rPr lang="nl-BE" sz="1100" dirty="0">
                <a:hlinkClick r:id="rId3"/>
              </a:rPr>
              <a:t>https://www.azonano.com/article.aspx?ArticleID=1786</a:t>
            </a:r>
            <a:endParaRPr lang="nl-BE" sz="1100" dirty="0"/>
          </a:p>
          <a:p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F13591E-3EB0-4448-A482-6854943AC782}"/>
              </a:ext>
            </a:extLst>
          </p:cNvPr>
          <p:cNvSpPr/>
          <p:nvPr/>
        </p:nvSpPr>
        <p:spPr>
          <a:xfrm>
            <a:off x="6096000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FARMING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4511A8C-85DE-44F5-930F-AFC5E6790856}"/>
              </a:ext>
            </a:extLst>
          </p:cNvPr>
          <p:cNvSpPr/>
          <p:nvPr/>
        </p:nvSpPr>
        <p:spPr>
          <a:xfrm>
            <a:off x="6095997" y="2044423"/>
            <a:ext cx="5169781" cy="1737355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Nanosensors</a:t>
            </a: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nutrient</a:t>
            </a:r>
            <a:r>
              <a:rPr lang="nl-BE" dirty="0">
                <a:solidFill>
                  <a:srgbClr val="2F4D5D"/>
                </a:solidFill>
              </a:rPr>
              <a:t> levels, water </a:t>
            </a:r>
            <a:r>
              <a:rPr lang="nl-BE" dirty="0" err="1">
                <a:solidFill>
                  <a:srgbClr val="2F4D5D"/>
                </a:solidFill>
              </a:rPr>
              <a:t>concentration</a:t>
            </a:r>
            <a:r>
              <a:rPr lang="nl-BE" dirty="0">
                <a:solidFill>
                  <a:srgbClr val="2F4D5D"/>
                </a:solidFill>
              </a:rPr>
              <a:t>, </a:t>
            </a:r>
            <a:r>
              <a:rPr lang="nl-BE" dirty="0" err="1">
                <a:solidFill>
                  <a:srgbClr val="2F4D5D"/>
                </a:solidFill>
              </a:rPr>
              <a:t>pests</a:t>
            </a:r>
            <a:r>
              <a:rPr lang="nl-BE" dirty="0">
                <a:solidFill>
                  <a:srgbClr val="2F4D5D"/>
                </a:solidFill>
              </a:rPr>
              <a:t>,…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A5A585-2A17-490C-9BE7-6F44FC953E43}"/>
              </a:ext>
            </a:extLst>
          </p:cNvPr>
          <p:cNvSpPr/>
          <p:nvPr/>
        </p:nvSpPr>
        <p:spPr>
          <a:xfrm>
            <a:off x="6095998" y="3881953"/>
            <a:ext cx="5169781" cy="181751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Nanochips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tracking, information </a:t>
            </a:r>
            <a:r>
              <a:rPr lang="nl-BE" dirty="0" err="1">
                <a:solidFill>
                  <a:srgbClr val="2F4D5D"/>
                </a:solidFill>
              </a:rPr>
              <a:t>about</a:t>
            </a:r>
            <a:r>
              <a:rPr lang="nl-BE" dirty="0">
                <a:solidFill>
                  <a:srgbClr val="2F4D5D"/>
                </a:solidFill>
              </a:rPr>
              <a:t> vaccines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C9B0858-AB64-45A1-AD81-60CB549090BD}"/>
              </a:ext>
            </a:extLst>
          </p:cNvPr>
          <p:cNvSpPr/>
          <p:nvPr/>
        </p:nvSpPr>
        <p:spPr>
          <a:xfrm>
            <a:off x="6208889" y="2167467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AGRICULTURE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5DB1A31-E799-4C7B-A07E-C77DCF780EDF}"/>
              </a:ext>
            </a:extLst>
          </p:cNvPr>
          <p:cNvSpPr/>
          <p:nvPr/>
        </p:nvSpPr>
        <p:spPr>
          <a:xfrm>
            <a:off x="6197331" y="4014259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861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Properties</a:t>
            </a:r>
            <a:r>
              <a:rPr lang="nl-BE" sz="2000" dirty="0"/>
              <a:t> of matter </a:t>
            </a:r>
            <a:r>
              <a:rPr lang="nl-BE" sz="2000" b="1" dirty="0"/>
              <a:t>change</a:t>
            </a:r>
            <a:r>
              <a:rPr lang="nl-BE" sz="2000" dirty="0"/>
              <a:t> at </a:t>
            </a:r>
            <a:r>
              <a:rPr lang="nl-BE" sz="2000" dirty="0" err="1"/>
              <a:t>nanosize</a:t>
            </a:r>
            <a:r>
              <a:rPr lang="nl-BE" sz="2000" dirty="0"/>
              <a:t>:</a:t>
            </a:r>
          </a:p>
          <a:p>
            <a:r>
              <a:rPr lang="nl-BE" sz="2000" dirty="0"/>
              <a:t>Colour</a:t>
            </a:r>
          </a:p>
          <a:p>
            <a:r>
              <a:rPr lang="nl-BE" sz="2000" dirty="0"/>
              <a:t>Chemical </a:t>
            </a:r>
            <a:r>
              <a:rPr lang="nl-BE" sz="2000" dirty="0" err="1"/>
              <a:t>reactivity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B8895-C953-4044-8BA5-B859996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5505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9E4844C-1727-42EB-985E-8B50A5B591A4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3E6D789-558F-4908-BD82-4B37B7CCF592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4C879F0-8F9A-46D9-9E6F-CD095C41381B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BFFE549-FBBD-4DF7-BD0B-C74E6AC2304F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E1DBB6-2726-44FA-9B3C-04EDEA3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F6D9075-A75C-45BC-9D25-79245D97D4C4}"/>
              </a:ext>
            </a:extLst>
          </p:cNvPr>
          <p:cNvSpPr txBox="1"/>
          <p:nvPr/>
        </p:nvSpPr>
        <p:spPr>
          <a:xfrm>
            <a:off x="576000" y="6416963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24C107-5546-421E-B7DF-B47CDCD49B1C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BEFEE-FB6C-4481-9947-96EA66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E7B1E3E-52F7-4627-83E0-96D12C5F6630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978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934</Words>
  <Application>Microsoft Office PowerPoint</Application>
  <PresentationFormat>Breedbeeld</PresentationFormat>
  <Paragraphs>223</Paragraphs>
  <Slides>20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Areas studied for nanotoxicity </vt:lpstr>
      <vt:lpstr>Areas studied for nanotoxicity </vt:lpstr>
      <vt:lpstr>Areas studied for nanotoxicity </vt:lpstr>
      <vt:lpstr>Areas studied for nanotoxicity 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  <vt:lpstr>Nanofood</vt:lpstr>
      <vt:lpstr>Nanofood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2019-05-02T14:08:24Z</dcterms:modified>
</cp:coreProperties>
</file>