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1B2330"/>
    <a:srgbClr val="101621"/>
    <a:srgbClr val="252D3A"/>
    <a:srgbClr val="142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12BBC-4BFE-4DF2-928F-38A8ACE79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1D4383A-C289-44CA-95F9-47E567027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C1FBCCC-FF44-4B42-A3D3-BA202D2D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4CF-D0E6-430A-B38B-BD08C260CDE6}" type="datetimeFigureOut">
              <a:rPr lang="LID4096" smtClean="0"/>
              <a:t>05/19/2022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A631DDD-F421-4DDC-8FD3-B02FA3BB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2170CFF-6A13-4E01-83A2-9E89DFA7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1EB9-9CEC-493B-ABAF-2FF3B71D4C7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405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F2E0E-BC7C-4DB0-A53A-76DEF6A5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DAB8BEA-7F1A-4509-B1F4-B01621EBA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2838284-7E8E-4542-82A0-1DBE605D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4CF-D0E6-430A-B38B-BD08C260CDE6}" type="datetimeFigureOut">
              <a:rPr lang="LID4096" smtClean="0"/>
              <a:t>05/19/2022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49A637F-A92B-439B-A055-31F5E86C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43753DC-72A5-46CC-9805-2D70128D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1EB9-9CEC-493B-ABAF-2FF3B71D4C7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929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166AD96-072D-4137-9FBE-1FC47CEE3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868A2DF-B10E-4CDB-A657-239DC892E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79FFCB-ACB9-47B6-8A8E-9006ACB3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4CF-D0E6-430A-B38B-BD08C260CDE6}" type="datetimeFigureOut">
              <a:rPr lang="LID4096" smtClean="0"/>
              <a:t>05/19/2022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AFE9E87-9094-4D88-8F99-96BAB826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26C1586-B08C-4AB7-9839-08B20E86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1EB9-9CEC-493B-ABAF-2FF3B71D4C7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05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24CF4-BA7F-48BE-8560-9FA45FD1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B64DBF-CA58-44DE-8819-C1A02C21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BF00E74-E4F9-401D-9EE9-7DCCA74A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4CF-D0E6-430A-B38B-BD08C260CDE6}" type="datetimeFigureOut">
              <a:rPr lang="LID4096" smtClean="0"/>
              <a:t>05/19/2022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DB498EB-0967-4390-929D-7BAC1029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A757EE7-3725-4409-8C10-63F8622B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1EB9-9CEC-493B-ABAF-2FF3B71D4C7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16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A287E-379E-4E0B-8ABE-5F9DAAAF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BBD75D-0472-4C8F-A02C-D726B094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054904-FCE5-4CCA-9FD1-3CB06401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4CF-D0E6-430A-B38B-BD08C260CDE6}" type="datetimeFigureOut">
              <a:rPr lang="LID4096" smtClean="0"/>
              <a:t>05/19/2022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A8E5E57-3ED8-457F-A9B8-E330B44B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128419-B380-401F-8340-DA2B22CA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1EB9-9CEC-493B-ABAF-2FF3B71D4C7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89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33126-042F-485A-AE32-DCBF5D04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189BFC-D041-4DC4-91AD-0F699133C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40B66CB-2183-4E96-B111-31B042699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8264081-D925-49F6-9D43-B7A71116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4CF-D0E6-430A-B38B-BD08C260CDE6}" type="datetimeFigureOut">
              <a:rPr lang="LID4096" smtClean="0"/>
              <a:t>05/19/2022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5CE17CD-A101-4A68-B97E-4F7FCA05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F4BF60D-10C9-46AD-AD10-4D03A9F3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1EB9-9CEC-493B-ABAF-2FF3B71D4C7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039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BCDB9-2DC4-4CEE-A275-8C3DFB69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280460A-AC83-4086-B08F-AFC0C5AD5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54717F0-CD7D-476A-931B-DFA5C993B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B7FDCFB-5399-472E-9958-7BAB21524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EA06EB1-9EE7-471E-9D99-C913D0D2B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9F431D5-9A9B-4162-BCB0-1F9F41F5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4CF-D0E6-430A-B38B-BD08C260CDE6}" type="datetimeFigureOut">
              <a:rPr lang="LID4096" smtClean="0"/>
              <a:t>05/19/2022</a:t>
            </a:fld>
            <a:endParaRPr lang="LID4096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73B1172-0C84-4FE8-B636-4E0EEEF4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9E33AC5-73DE-4034-B008-DD888EEC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1EB9-9CEC-493B-ABAF-2FF3B71D4C7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70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B27D1-F4B6-47AD-956A-0B82197F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7FE5DC1-3F1D-4C44-A60A-B42FDC0A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4CF-D0E6-430A-B38B-BD08C260CDE6}" type="datetimeFigureOut">
              <a:rPr lang="LID4096" smtClean="0"/>
              <a:t>05/19/2022</a:t>
            </a:fld>
            <a:endParaRPr lang="LID4096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E9CF8C5-70F4-44AC-8674-B36CA606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FBFEAAB-6240-4D58-8C54-EAAF192C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1EB9-9CEC-493B-ABAF-2FF3B71D4C7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585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88EE8A9-4A49-4D0C-A96D-B63EC46B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4CF-D0E6-430A-B38B-BD08C260CDE6}" type="datetimeFigureOut">
              <a:rPr lang="LID4096" smtClean="0"/>
              <a:t>05/19/2022</a:t>
            </a:fld>
            <a:endParaRPr lang="LID4096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B36113D-B789-478F-8F8D-0C7DC66E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80DBCA8-3C24-4AD2-8D4A-1E902C49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1EB9-9CEC-493B-ABAF-2FF3B71D4C7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285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49153-C860-4E61-9904-ED5F4C0F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48A566-089D-4AF4-AE3C-755249474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DD00A6A-46C1-49D6-BD57-A1C7A1DCE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D354E05-112B-417F-B781-2DA69907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4CF-D0E6-430A-B38B-BD08C260CDE6}" type="datetimeFigureOut">
              <a:rPr lang="LID4096" smtClean="0"/>
              <a:t>05/19/2022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EA587A7-C4EA-488D-A54F-1DD73E08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9160DC6-6E73-4B8F-8068-71142DB7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1EB9-9CEC-493B-ABAF-2FF3B71D4C7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880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68851-4970-4205-97E7-C57EC2B7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6CA5647-BE07-4814-AF69-B02D86ADE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BCFA603-3D62-4765-81CA-9799514D6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2E2E6D0-14D1-4A80-ADB8-7383E92B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4CF-D0E6-430A-B38B-BD08C260CDE6}" type="datetimeFigureOut">
              <a:rPr lang="LID4096" smtClean="0"/>
              <a:t>05/19/2022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AF89D39-935E-47F4-8D45-212D326C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1D89D05-B279-4C8B-8889-1A6384C5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1EB9-9CEC-493B-ABAF-2FF3B71D4C7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302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7C1FC6C-8112-4533-8C90-89089115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1736E7C-8D19-4EF4-9F37-B9096FC3F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78E5A7-27E9-4BEE-AB49-156694696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04CF-D0E6-430A-B38B-BD08C260CDE6}" type="datetimeFigureOut">
              <a:rPr lang="LID4096" smtClean="0"/>
              <a:t>05/19/2022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50B47B-EECA-4070-B3F5-F1AC188C2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1BE418C-A82C-4323-88B7-EA142113F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1EB9-9CEC-493B-ABAF-2FF3B71D4C7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654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3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D621AF2D-84CF-4EE6-A7EB-62CF0604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95" y="2618560"/>
            <a:ext cx="1624234" cy="16208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E713194D-3704-4B7D-BDDA-165D2E288E96}"/>
              </a:ext>
            </a:extLst>
          </p:cNvPr>
          <p:cNvSpPr txBox="1"/>
          <p:nvPr/>
        </p:nvSpPr>
        <p:spPr>
          <a:xfrm>
            <a:off x="5734493" y="2377392"/>
            <a:ext cx="4368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Avenir Next LT Pro" panose="020B0504020202020204" pitchFamily="34" charset="0"/>
              </a:rPr>
              <a:t>Vister</a:t>
            </a:r>
            <a:endParaRPr lang="LID4096" sz="115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1A4C76F7-725C-4A2E-9379-38E352550EA0}"/>
              </a:ext>
            </a:extLst>
          </p:cNvPr>
          <p:cNvCxnSpPr>
            <a:cxnSpLocks/>
          </p:cNvCxnSpPr>
          <p:nvPr/>
        </p:nvCxnSpPr>
        <p:spPr>
          <a:xfrm>
            <a:off x="5199320" y="2377392"/>
            <a:ext cx="0" cy="186204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9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>
            <a:extLst>
              <a:ext uri="{FF2B5EF4-FFF2-40B4-BE49-F238E27FC236}">
                <a16:creationId xmlns:a16="http://schemas.microsoft.com/office/drawing/2014/main" id="{A86B62BC-BA91-4A07-A44F-85981838BF0C}"/>
              </a:ext>
            </a:extLst>
          </p:cNvPr>
          <p:cNvSpPr/>
          <p:nvPr/>
        </p:nvSpPr>
        <p:spPr>
          <a:xfrm>
            <a:off x="0" y="0"/>
            <a:ext cx="2041452" cy="6858000"/>
          </a:xfrm>
          <a:prstGeom prst="rect">
            <a:avLst/>
          </a:prstGeom>
          <a:solidFill>
            <a:srgbClr val="1B2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8B49DD7-7B09-4AA3-B35E-D37A5224138A}"/>
              </a:ext>
            </a:extLst>
          </p:cNvPr>
          <p:cNvSpPr/>
          <p:nvPr/>
        </p:nvSpPr>
        <p:spPr>
          <a:xfrm>
            <a:off x="1" y="1"/>
            <a:ext cx="2041452" cy="1066800"/>
          </a:xfrm>
          <a:prstGeom prst="rect">
            <a:avLst/>
          </a:prstGeom>
          <a:solidFill>
            <a:srgbClr val="10162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5728408-1EFA-446E-944F-15DDB36F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4" y="363416"/>
            <a:ext cx="396099" cy="3952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02937D3A-978E-4BDE-BAAD-C35B89F01779}"/>
              </a:ext>
            </a:extLst>
          </p:cNvPr>
          <p:cNvSpPr txBox="1"/>
          <p:nvPr/>
        </p:nvSpPr>
        <p:spPr>
          <a:xfrm>
            <a:off x="998604" y="363416"/>
            <a:ext cx="98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Vister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BAC9251B-7519-497D-9976-239DEB4D2A11}"/>
              </a:ext>
            </a:extLst>
          </p:cNvPr>
          <p:cNvCxnSpPr>
            <a:cxnSpLocks/>
          </p:cNvCxnSpPr>
          <p:nvPr/>
        </p:nvCxnSpPr>
        <p:spPr>
          <a:xfrm>
            <a:off x="954075" y="330225"/>
            <a:ext cx="0" cy="4154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107F66C2-C915-49FC-A5FA-652F35C4832B}"/>
              </a:ext>
            </a:extLst>
          </p:cNvPr>
          <p:cNvSpPr txBox="1"/>
          <p:nvPr/>
        </p:nvSpPr>
        <p:spPr>
          <a:xfrm>
            <a:off x="229390" y="1620716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Introduction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F5E72E15-353A-48A3-8A8C-32BE36459849}"/>
              </a:ext>
            </a:extLst>
          </p:cNvPr>
          <p:cNvSpPr txBox="1"/>
          <p:nvPr/>
        </p:nvSpPr>
        <p:spPr>
          <a:xfrm>
            <a:off x="285670" y="4287663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Guides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118F5E1E-C8BF-4125-9896-E3DA4DABCBB9}"/>
              </a:ext>
            </a:extLst>
          </p:cNvPr>
          <p:cNvSpPr txBox="1"/>
          <p:nvPr/>
        </p:nvSpPr>
        <p:spPr>
          <a:xfrm>
            <a:off x="229390" y="232108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Overview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9B246121-4666-4892-A01E-E022377A1E5A}"/>
              </a:ext>
            </a:extLst>
          </p:cNvPr>
          <p:cNvSpPr txBox="1"/>
          <p:nvPr/>
        </p:nvSpPr>
        <p:spPr>
          <a:xfrm>
            <a:off x="285670" y="3402260"/>
            <a:ext cx="124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Activation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CD7900C3-836C-45B2-AAFD-A04FC05CC695}"/>
              </a:ext>
            </a:extLst>
          </p:cNvPr>
          <p:cNvSpPr txBox="1"/>
          <p:nvPr/>
        </p:nvSpPr>
        <p:spPr>
          <a:xfrm>
            <a:off x="229390" y="3021458"/>
            <a:ext cx="196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Testing Types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C070F561-243F-4D89-8924-BE998C094187}"/>
              </a:ext>
            </a:extLst>
          </p:cNvPr>
          <p:cNvSpPr txBox="1"/>
          <p:nvPr/>
        </p:nvSpPr>
        <p:spPr>
          <a:xfrm>
            <a:off x="285670" y="3679259"/>
            <a:ext cx="158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Motion Tracker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0FAB6FC1-C391-4F7E-9F88-1A87EB82F487}"/>
              </a:ext>
            </a:extLst>
          </p:cNvPr>
          <p:cNvSpPr txBox="1"/>
          <p:nvPr/>
        </p:nvSpPr>
        <p:spPr>
          <a:xfrm>
            <a:off x="2493705" y="189340"/>
            <a:ext cx="4030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Next LT Pro" panose="020B0504020202020204" pitchFamily="34" charset="0"/>
              </a:rPr>
              <a:t>Future Work</a:t>
            </a:r>
            <a:endParaRPr lang="LID4096" sz="115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3FA45D6C-7295-4D99-9223-071171375D64}"/>
              </a:ext>
            </a:extLst>
          </p:cNvPr>
          <p:cNvCxnSpPr>
            <a:cxnSpLocks/>
          </p:cNvCxnSpPr>
          <p:nvPr/>
        </p:nvCxnSpPr>
        <p:spPr>
          <a:xfrm flipH="1">
            <a:off x="2565757" y="897226"/>
            <a:ext cx="90090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Billede 33">
            <a:extLst>
              <a:ext uri="{FF2B5EF4-FFF2-40B4-BE49-F238E27FC236}">
                <a16:creationId xmlns:a16="http://schemas.microsoft.com/office/drawing/2014/main" id="{AC60C785-ABAD-465C-B1BB-ADF6216AAD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7" y="6436888"/>
            <a:ext cx="680214" cy="181774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DE011376-660E-4081-9130-8CE8D98CC399}"/>
              </a:ext>
            </a:extLst>
          </p:cNvPr>
          <p:cNvSpPr/>
          <p:nvPr/>
        </p:nvSpPr>
        <p:spPr>
          <a:xfrm>
            <a:off x="12115800" y="0"/>
            <a:ext cx="76200" cy="6858000"/>
          </a:xfrm>
          <a:prstGeom prst="rect">
            <a:avLst/>
          </a:prstGeom>
          <a:solidFill>
            <a:srgbClr val="1016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65E20EA5-F532-4D1A-9312-AAFA0C6174EB}"/>
              </a:ext>
            </a:extLst>
          </p:cNvPr>
          <p:cNvSpPr txBox="1"/>
          <p:nvPr/>
        </p:nvSpPr>
        <p:spPr>
          <a:xfrm>
            <a:off x="285669" y="498601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Future Work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8BC1047E-9C5C-407F-886A-C1882C1EDA77}"/>
              </a:ext>
            </a:extLst>
          </p:cNvPr>
          <p:cNvGrpSpPr/>
          <p:nvPr/>
        </p:nvGrpSpPr>
        <p:grpSpPr>
          <a:xfrm>
            <a:off x="-1" y="4945768"/>
            <a:ext cx="2041452" cy="400914"/>
            <a:chOff x="3181351" y="1354013"/>
            <a:chExt cx="2041452" cy="369334"/>
          </a:xfrm>
        </p:grpSpPr>
        <p:pic>
          <p:nvPicPr>
            <p:cNvPr id="22" name="Billede 21">
              <a:extLst>
                <a:ext uri="{FF2B5EF4-FFF2-40B4-BE49-F238E27FC236}">
                  <a16:creationId xmlns:a16="http://schemas.microsoft.com/office/drawing/2014/main" id="{5D8E4CB8-CB55-4C5F-ABBB-7B32C3D85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351" y="1354014"/>
              <a:ext cx="2041452" cy="369333"/>
            </a:xfrm>
            <a:prstGeom prst="rect">
              <a:avLst/>
            </a:prstGeom>
          </p:spPr>
        </p:pic>
        <p:pic>
          <p:nvPicPr>
            <p:cNvPr id="23" name="Billede 22">
              <a:extLst>
                <a:ext uri="{FF2B5EF4-FFF2-40B4-BE49-F238E27FC236}">
                  <a16:creationId xmlns:a16="http://schemas.microsoft.com/office/drawing/2014/main" id="{FC0CDFB0-26BA-4D41-8430-5A966629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81351" y="1354013"/>
              <a:ext cx="2041452" cy="369333"/>
            </a:xfrm>
            <a:prstGeom prst="rect">
              <a:avLst/>
            </a:prstGeom>
          </p:spPr>
        </p:pic>
      </p:grpSp>
      <p:sp>
        <p:nvSpPr>
          <p:cNvPr id="42" name="Tekstfelt 41">
            <a:extLst>
              <a:ext uri="{FF2B5EF4-FFF2-40B4-BE49-F238E27FC236}">
                <a16:creationId xmlns:a16="http://schemas.microsoft.com/office/drawing/2014/main" id="{C8A5D8B2-1526-4B73-BF04-F2AFD1CC63CB}"/>
              </a:ext>
            </a:extLst>
          </p:cNvPr>
          <p:cNvSpPr txBox="1"/>
          <p:nvPr/>
        </p:nvSpPr>
        <p:spPr>
          <a:xfrm>
            <a:off x="3559991" y="2369411"/>
            <a:ext cx="6686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Firstly, the improvements will primarily be based on today's evaluation</a:t>
            </a:r>
            <a:endParaRPr lang="LID4096" sz="5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03345F00-06D2-4969-86F6-8DCD447417A9}"/>
              </a:ext>
            </a:extLst>
          </p:cNvPr>
          <p:cNvSpPr txBox="1"/>
          <p:nvPr/>
        </p:nvSpPr>
        <p:spPr>
          <a:xfrm>
            <a:off x="2493705" y="1012952"/>
            <a:ext cx="440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The time is short…</a:t>
            </a:r>
            <a:endParaRPr lang="LID4096" sz="4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A502E68A-CE21-4D25-AF40-9717D5D86570}"/>
              </a:ext>
            </a:extLst>
          </p:cNvPr>
          <p:cNvSpPr txBox="1"/>
          <p:nvPr/>
        </p:nvSpPr>
        <p:spPr>
          <a:xfrm>
            <a:off x="3559991" y="3238785"/>
            <a:ext cx="6686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The code will be cleaned, commented and docstring. So, it will be easier to further develop</a:t>
            </a:r>
            <a:endParaRPr lang="LID4096" sz="5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D76FBE8C-448F-4679-BC58-C12F5721AE5C}"/>
              </a:ext>
            </a:extLst>
          </p:cNvPr>
          <p:cNvSpPr txBox="1"/>
          <p:nvPr/>
        </p:nvSpPr>
        <p:spPr>
          <a:xfrm>
            <a:off x="3559991" y="4436194"/>
            <a:ext cx="6686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A lot of our time is devoted now to write the bachelor thesis</a:t>
            </a:r>
            <a:endParaRPr lang="LID4096" sz="5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8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>
            <a:extLst>
              <a:ext uri="{FF2B5EF4-FFF2-40B4-BE49-F238E27FC236}">
                <a16:creationId xmlns:a16="http://schemas.microsoft.com/office/drawing/2014/main" id="{A86B62BC-BA91-4A07-A44F-85981838BF0C}"/>
              </a:ext>
            </a:extLst>
          </p:cNvPr>
          <p:cNvSpPr/>
          <p:nvPr/>
        </p:nvSpPr>
        <p:spPr>
          <a:xfrm>
            <a:off x="0" y="0"/>
            <a:ext cx="2041452" cy="6858000"/>
          </a:xfrm>
          <a:prstGeom prst="rect">
            <a:avLst/>
          </a:prstGeom>
          <a:solidFill>
            <a:srgbClr val="1B2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8B49DD7-7B09-4AA3-B35E-D37A5224138A}"/>
              </a:ext>
            </a:extLst>
          </p:cNvPr>
          <p:cNvSpPr/>
          <p:nvPr/>
        </p:nvSpPr>
        <p:spPr>
          <a:xfrm>
            <a:off x="1" y="1"/>
            <a:ext cx="2041452" cy="1066800"/>
          </a:xfrm>
          <a:prstGeom prst="rect">
            <a:avLst/>
          </a:prstGeom>
          <a:solidFill>
            <a:srgbClr val="10162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5728408-1EFA-446E-944F-15DDB36F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4" y="363416"/>
            <a:ext cx="396099" cy="3952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02937D3A-978E-4BDE-BAAD-C35B89F01779}"/>
              </a:ext>
            </a:extLst>
          </p:cNvPr>
          <p:cNvSpPr txBox="1"/>
          <p:nvPr/>
        </p:nvSpPr>
        <p:spPr>
          <a:xfrm>
            <a:off x="998604" y="363416"/>
            <a:ext cx="98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Vister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BAC9251B-7519-497D-9976-239DEB4D2A11}"/>
              </a:ext>
            </a:extLst>
          </p:cNvPr>
          <p:cNvCxnSpPr>
            <a:cxnSpLocks/>
          </p:cNvCxnSpPr>
          <p:nvPr/>
        </p:nvCxnSpPr>
        <p:spPr>
          <a:xfrm>
            <a:off x="954075" y="330225"/>
            <a:ext cx="0" cy="4154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107F66C2-C915-49FC-A5FA-652F35C4832B}"/>
              </a:ext>
            </a:extLst>
          </p:cNvPr>
          <p:cNvSpPr txBox="1"/>
          <p:nvPr/>
        </p:nvSpPr>
        <p:spPr>
          <a:xfrm>
            <a:off x="229390" y="1620716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Introduction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F5E72E15-353A-48A3-8A8C-32BE36459849}"/>
              </a:ext>
            </a:extLst>
          </p:cNvPr>
          <p:cNvSpPr txBox="1"/>
          <p:nvPr/>
        </p:nvSpPr>
        <p:spPr>
          <a:xfrm>
            <a:off x="285670" y="4287663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Guides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118F5E1E-C8BF-4125-9896-E3DA4DABCBB9}"/>
              </a:ext>
            </a:extLst>
          </p:cNvPr>
          <p:cNvSpPr txBox="1"/>
          <p:nvPr/>
        </p:nvSpPr>
        <p:spPr>
          <a:xfrm>
            <a:off x="229390" y="232108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Overview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8BC1047E-9C5C-407F-886A-C1882C1EDA77}"/>
              </a:ext>
            </a:extLst>
          </p:cNvPr>
          <p:cNvGrpSpPr/>
          <p:nvPr/>
        </p:nvGrpSpPr>
        <p:grpSpPr>
          <a:xfrm>
            <a:off x="-1" y="1620714"/>
            <a:ext cx="2041452" cy="369334"/>
            <a:chOff x="3181351" y="1354013"/>
            <a:chExt cx="2041452" cy="369334"/>
          </a:xfrm>
        </p:grpSpPr>
        <p:pic>
          <p:nvPicPr>
            <p:cNvPr id="22" name="Billede 21">
              <a:extLst>
                <a:ext uri="{FF2B5EF4-FFF2-40B4-BE49-F238E27FC236}">
                  <a16:creationId xmlns:a16="http://schemas.microsoft.com/office/drawing/2014/main" id="{5D8E4CB8-CB55-4C5F-ABBB-7B32C3D85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351" y="1354014"/>
              <a:ext cx="2041452" cy="369333"/>
            </a:xfrm>
            <a:prstGeom prst="rect">
              <a:avLst/>
            </a:prstGeom>
          </p:spPr>
        </p:pic>
        <p:pic>
          <p:nvPicPr>
            <p:cNvPr id="23" name="Billede 22">
              <a:extLst>
                <a:ext uri="{FF2B5EF4-FFF2-40B4-BE49-F238E27FC236}">
                  <a16:creationId xmlns:a16="http://schemas.microsoft.com/office/drawing/2014/main" id="{FC0CDFB0-26BA-4D41-8430-5A966629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81351" y="1354013"/>
              <a:ext cx="2041452" cy="369333"/>
            </a:xfrm>
            <a:prstGeom prst="rect">
              <a:avLst/>
            </a:prstGeom>
          </p:spPr>
        </p:pic>
      </p:grpSp>
      <p:sp>
        <p:nvSpPr>
          <p:cNvPr id="25" name="Tekstfelt 24">
            <a:extLst>
              <a:ext uri="{FF2B5EF4-FFF2-40B4-BE49-F238E27FC236}">
                <a16:creationId xmlns:a16="http://schemas.microsoft.com/office/drawing/2014/main" id="{9B246121-4666-4892-A01E-E022377A1E5A}"/>
              </a:ext>
            </a:extLst>
          </p:cNvPr>
          <p:cNvSpPr txBox="1"/>
          <p:nvPr/>
        </p:nvSpPr>
        <p:spPr>
          <a:xfrm>
            <a:off x="285670" y="3402260"/>
            <a:ext cx="124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Activation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CD7900C3-836C-45B2-AAFD-A04FC05CC695}"/>
              </a:ext>
            </a:extLst>
          </p:cNvPr>
          <p:cNvSpPr txBox="1"/>
          <p:nvPr/>
        </p:nvSpPr>
        <p:spPr>
          <a:xfrm>
            <a:off x="229390" y="3021458"/>
            <a:ext cx="196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Testing Types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C070F561-243F-4D89-8924-BE998C094187}"/>
              </a:ext>
            </a:extLst>
          </p:cNvPr>
          <p:cNvSpPr txBox="1"/>
          <p:nvPr/>
        </p:nvSpPr>
        <p:spPr>
          <a:xfrm>
            <a:off x="285670" y="3679259"/>
            <a:ext cx="158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Motion Tracker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0FAB6FC1-C391-4F7E-9F88-1A87EB82F487}"/>
              </a:ext>
            </a:extLst>
          </p:cNvPr>
          <p:cNvSpPr txBox="1"/>
          <p:nvPr/>
        </p:nvSpPr>
        <p:spPr>
          <a:xfrm>
            <a:off x="2493705" y="189340"/>
            <a:ext cx="3106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Next LT Pro" panose="020B0504020202020204" pitchFamily="34" charset="0"/>
              </a:rPr>
              <a:t>Introduction</a:t>
            </a:r>
            <a:endParaRPr lang="LID4096" sz="115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3FA45D6C-7295-4D99-9223-071171375D64}"/>
              </a:ext>
            </a:extLst>
          </p:cNvPr>
          <p:cNvCxnSpPr>
            <a:cxnSpLocks/>
          </p:cNvCxnSpPr>
          <p:nvPr/>
        </p:nvCxnSpPr>
        <p:spPr>
          <a:xfrm flipH="1">
            <a:off x="2573325" y="891725"/>
            <a:ext cx="90090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Billede 33">
            <a:extLst>
              <a:ext uri="{FF2B5EF4-FFF2-40B4-BE49-F238E27FC236}">
                <a16:creationId xmlns:a16="http://schemas.microsoft.com/office/drawing/2014/main" id="{AC60C785-ABAD-465C-B1BB-ADF6216AADE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7" y="6436888"/>
            <a:ext cx="680214" cy="181774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DE011376-660E-4081-9130-8CE8D98CC399}"/>
              </a:ext>
            </a:extLst>
          </p:cNvPr>
          <p:cNvSpPr/>
          <p:nvPr/>
        </p:nvSpPr>
        <p:spPr>
          <a:xfrm>
            <a:off x="12115800" y="0"/>
            <a:ext cx="76200" cy="6858000"/>
          </a:xfrm>
          <a:prstGeom prst="rect">
            <a:avLst/>
          </a:prstGeom>
          <a:solidFill>
            <a:srgbClr val="1016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Tekstfelt 35">
            <a:extLst>
              <a:ext uri="{FF2B5EF4-FFF2-40B4-BE49-F238E27FC236}">
                <a16:creationId xmlns:a16="http://schemas.microsoft.com/office/drawing/2014/main" id="{9BE2EE2E-3322-4E32-9315-62B12B044902}"/>
              </a:ext>
            </a:extLst>
          </p:cNvPr>
          <p:cNvSpPr txBox="1"/>
          <p:nvPr/>
        </p:nvSpPr>
        <p:spPr>
          <a:xfrm>
            <a:off x="4215994" y="2198793"/>
            <a:ext cx="5723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Today we would like to show you, what we have accomplished – and not accomplished.</a:t>
            </a:r>
            <a:endParaRPr lang="LID4096" sz="5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E1F0804B-AEDC-4187-A00D-6EDD4DB2BC59}"/>
              </a:ext>
            </a:extLst>
          </p:cNvPr>
          <p:cNvSpPr txBox="1"/>
          <p:nvPr/>
        </p:nvSpPr>
        <p:spPr>
          <a:xfrm>
            <a:off x="4215994" y="3307149"/>
            <a:ext cx="4823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Showcase scenarios of when Vister will be ideal to use in an experiment.</a:t>
            </a:r>
            <a:endParaRPr lang="LID4096" sz="5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65E20EA5-F532-4D1A-9312-AAFA0C6174EB}"/>
              </a:ext>
            </a:extLst>
          </p:cNvPr>
          <p:cNvSpPr txBox="1"/>
          <p:nvPr/>
        </p:nvSpPr>
        <p:spPr>
          <a:xfrm>
            <a:off x="285669" y="498601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Future work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081D2A1D-A394-43E1-8CBA-7845EA105A41}"/>
              </a:ext>
            </a:extLst>
          </p:cNvPr>
          <p:cNvSpPr txBox="1"/>
          <p:nvPr/>
        </p:nvSpPr>
        <p:spPr>
          <a:xfrm>
            <a:off x="4215993" y="4388688"/>
            <a:ext cx="4823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Let you guys try it out while we observe. Mainly to get some data for our thesis but also to see where we can make small adjustment.</a:t>
            </a:r>
            <a:endParaRPr lang="LID4096" sz="5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6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>
            <a:extLst>
              <a:ext uri="{FF2B5EF4-FFF2-40B4-BE49-F238E27FC236}">
                <a16:creationId xmlns:a16="http://schemas.microsoft.com/office/drawing/2014/main" id="{A86B62BC-BA91-4A07-A44F-85981838BF0C}"/>
              </a:ext>
            </a:extLst>
          </p:cNvPr>
          <p:cNvSpPr/>
          <p:nvPr/>
        </p:nvSpPr>
        <p:spPr>
          <a:xfrm>
            <a:off x="0" y="0"/>
            <a:ext cx="2041452" cy="6858000"/>
          </a:xfrm>
          <a:prstGeom prst="rect">
            <a:avLst/>
          </a:prstGeom>
          <a:solidFill>
            <a:srgbClr val="1B2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8B49DD7-7B09-4AA3-B35E-D37A5224138A}"/>
              </a:ext>
            </a:extLst>
          </p:cNvPr>
          <p:cNvSpPr/>
          <p:nvPr/>
        </p:nvSpPr>
        <p:spPr>
          <a:xfrm>
            <a:off x="1" y="1"/>
            <a:ext cx="2041452" cy="1066800"/>
          </a:xfrm>
          <a:prstGeom prst="rect">
            <a:avLst/>
          </a:prstGeom>
          <a:solidFill>
            <a:srgbClr val="10162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5728408-1EFA-446E-944F-15DDB36F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4" y="363416"/>
            <a:ext cx="396099" cy="3952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02937D3A-978E-4BDE-BAAD-C35B89F01779}"/>
              </a:ext>
            </a:extLst>
          </p:cNvPr>
          <p:cNvSpPr txBox="1"/>
          <p:nvPr/>
        </p:nvSpPr>
        <p:spPr>
          <a:xfrm>
            <a:off x="998604" y="363416"/>
            <a:ext cx="98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Vister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BAC9251B-7519-497D-9976-239DEB4D2A11}"/>
              </a:ext>
            </a:extLst>
          </p:cNvPr>
          <p:cNvCxnSpPr>
            <a:cxnSpLocks/>
          </p:cNvCxnSpPr>
          <p:nvPr/>
        </p:nvCxnSpPr>
        <p:spPr>
          <a:xfrm>
            <a:off x="954075" y="330225"/>
            <a:ext cx="0" cy="4154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107F66C2-C915-49FC-A5FA-652F35C4832B}"/>
              </a:ext>
            </a:extLst>
          </p:cNvPr>
          <p:cNvSpPr txBox="1"/>
          <p:nvPr/>
        </p:nvSpPr>
        <p:spPr>
          <a:xfrm>
            <a:off x="229390" y="1620716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Introduction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F5E72E15-353A-48A3-8A8C-32BE36459849}"/>
              </a:ext>
            </a:extLst>
          </p:cNvPr>
          <p:cNvSpPr txBox="1"/>
          <p:nvPr/>
        </p:nvSpPr>
        <p:spPr>
          <a:xfrm>
            <a:off x="285670" y="4287663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Guides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118F5E1E-C8BF-4125-9896-E3DA4DABCBB9}"/>
              </a:ext>
            </a:extLst>
          </p:cNvPr>
          <p:cNvSpPr txBox="1"/>
          <p:nvPr/>
        </p:nvSpPr>
        <p:spPr>
          <a:xfrm>
            <a:off x="229390" y="232108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Overview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8BC1047E-9C5C-407F-886A-C1882C1EDA77}"/>
              </a:ext>
            </a:extLst>
          </p:cNvPr>
          <p:cNvGrpSpPr/>
          <p:nvPr/>
        </p:nvGrpSpPr>
        <p:grpSpPr>
          <a:xfrm>
            <a:off x="-1" y="2316039"/>
            <a:ext cx="2041452" cy="369334"/>
            <a:chOff x="3181351" y="1354013"/>
            <a:chExt cx="2041452" cy="369334"/>
          </a:xfrm>
        </p:grpSpPr>
        <p:pic>
          <p:nvPicPr>
            <p:cNvPr id="22" name="Billede 21">
              <a:extLst>
                <a:ext uri="{FF2B5EF4-FFF2-40B4-BE49-F238E27FC236}">
                  <a16:creationId xmlns:a16="http://schemas.microsoft.com/office/drawing/2014/main" id="{5D8E4CB8-CB55-4C5F-ABBB-7B32C3D85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351" y="1354014"/>
              <a:ext cx="2041452" cy="369333"/>
            </a:xfrm>
            <a:prstGeom prst="rect">
              <a:avLst/>
            </a:prstGeom>
          </p:spPr>
        </p:pic>
        <p:pic>
          <p:nvPicPr>
            <p:cNvPr id="23" name="Billede 22">
              <a:extLst>
                <a:ext uri="{FF2B5EF4-FFF2-40B4-BE49-F238E27FC236}">
                  <a16:creationId xmlns:a16="http://schemas.microsoft.com/office/drawing/2014/main" id="{FC0CDFB0-26BA-4D41-8430-5A966629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81351" y="1354013"/>
              <a:ext cx="2041452" cy="369333"/>
            </a:xfrm>
            <a:prstGeom prst="rect">
              <a:avLst/>
            </a:prstGeom>
          </p:spPr>
        </p:pic>
      </p:grpSp>
      <p:sp>
        <p:nvSpPr>
          <p:cNvPr id="25" name="Tekstfelt 24">
            <a:extLst>
              <a:ext uri="{FF2B5EF4-FFF2-40B4-BE49-F238E27FC236}">
                <a16:creationId xmlns:a16="http://schemas.microsoft.com/office/drawing/2014/main" id="{9B246121-4666-4892-A01E-E022377A1E5A}"/>
              </a:ext>
            </a:extLst>
          </p:cNvPr>
          <p:cNvSpPr txBox="1"/>
          <p:nvPr/>
        </p:nvSpPr>
        <p:spPr>
          <a:xfrm>
            <a:off x="285670" y="3402260"/>
            <a:ext cx="124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Activation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CD7900C3-836C-45B2-AAFD-A04FC05CC695}"/>
              </a:ext>
            </a:extLst>
          </p:cNvPr>
          <p:cNvSpPr txBox="1"/>
          <p:nvPr/>
        </p:nvSpPr>
        <p:spPr>
          <a:xfrm>
            <a:off x="229390" y="3021458"/>
            <a:ext cx="196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Testing Types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C070F561-243F-4D89-8924-BE998C094187}"/>
              </a:ext>
            </a:extLst>
          </p:cNvPr>
          <p:cNvSpPr txBox="1"/>
          <p:nvPr/>
        </p:nvSpPr>
        <p:spPr>
          <a:xfrm>
            <a:off x="285670" y="3679259"/>
            <a:ext cx="158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Motion Tracker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0FAB6FC1-C391-4F7E-9F88-1A87EB82F487}"/>
              </a:ext>
            </a:extLst>
          </p:cNvPr>
          <p:cNvSpPr txBox="1"/>
          <p:nvPr/>
        </p:nvSpPr>
        <p:spPr>
          <a:xfrm>
            <a:off x="2493705" y="189340"/>
            <a:ext cx="3106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Next LT Pro" panose="020B0504020202020204" pitchFamily="34" charset="0"/>
              </a:rPr>
              <a:t>Overview</a:t>
            </a:r>
            <a:endParaRPr lang="LID4096" sz="115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3FA45D6C-7295-4D99-9223-071171375D64}"/>
              </a:ext>
            </a:extLst>
          </p:cNvPr>
          <p:cNvCxnSpPr>
            <a:cxnSpLocks/>
          </p:cNvCxnSpPr>
          <p:nvPr/>
        </p:nvCxnSpPr>
        <p:spPr>
          <a:xfrm flipH="1">
            <a:off x="2573325" y="891725"/>
            <a:ext cx="90090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Billede 33">
            <a:extLst>
              <a:ext uri="{FF2B5EF4-FFF2-40B4-BE49-F238E27FC236}">
                <a16:creationId xmlns:a16="http://schemas.microsoft.com/office/drawing/2014/main" id="{AC60C785-ABAD-465C-B1BB-ADF6216AADE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7" y="6436888"/>
            <a:ext cx="680214" cy="181774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DE011376-660E-4081-9130-8CE8D98CC399}"/>
              </a:ext>
            </a:extLst>
          </p:cNvPr>
          <p:cNvSpPr/>
          <p:nvPr/>
        </p:nvSpPr>
        <p:spPr>
          <a:xfrm>
            <a:off x="12115800" y="0"/>
            <a:ext cx="76200" cy="6858000"/>
          </a:xfrm>
          <a:prstGeom prst="rect">
            <a:avLst/>
          </a:prstGeom>
          <a:solidFill>
            <a:srgbClr val="1016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65E20EA5-F532-4D1A-9312-AAFA0C6174EB}"/>
              </a:ext>
            </a:extLst>
          </p:cNvPr>
          <p:cNvSpPr txBox="1"/>
          <p:nvPr/>
        </p:nvSpPr>
        <p:spPr>
          <a:xfrm>
            <a:off x="285669" y="498601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Future work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F04BE656-AC7C-4AED-9C7C-98DFD6D4F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7514" y="3884064"/>
            <a:ext cx="636373" cy="636373"/>
          </a:xfrm>
          <a:prstGeom prst="rect">
            <a:avLst/>
          </a:prstGeom>
        </p:spPr>
      </p:pic>
      <p:sp>
        <p:nvSpPr>
          <p:cNvPr id="28" name="Tekstfelt 27">
            <a:extLst>
              <a:ext uri="{FF2B5EF4-FFF2-40B4-BE49-F238E27FC236}">
                <a16:creationId xmlns:a16="http://schemas.microsoft.com/office/drawing/2014/main" id="{5F041702-B3E7-4C9F-8E62-152D332A6B06}"/>
              </a:ext>
            </a:extLst>
          </p:cNvPr>
          <p:cNvSpPr txBox="1"/>
          <p:nvPr/>
        </p:nvSpPr>
        <p:spPr>
          <a:xfrm>
            <a:off x="2669056" y="4553726"/>
            <a:ext cx="1084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Windows</a:t>
            </a:r>
            <a:endParaRPr lang="LID4096" sz="5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9AEDC25-F8E1-4A57-A954-6F1C3162A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5271" y="2998840"/>
            <a:ext cx="781226" cy="862941"/>
          </a:xfrm>
          <a:prstGeom prst="rect">
            <a:avLst/>
          </a:prstGeom>
        </p:spPr>
      </p:pic>
      <p:sp>
        <p:nvSpPr>
          <p:cNvPr id="31" name="Tekstfelt 30">
            <a:extLst>
              <a:ext uri="{FF2B5EF4-FFF2-40B4-BE49-F238E27FC236}">
                <a16:creationId xmlns:a16="http://schemas.microsoft.com/office/drawing/2014/main" id="{8F86665D-2086-4D6E-B74E-46983CF7BB32}"/>
              </a:ext>
            </a:extLst>
          </p:cNvPr>
          <p:cNvSpPr txBox="1"/>
          <p:nvPr/>
        </p:nvSpPr>
        <p:spPr>
          <a:xfrm>
            <a:off x="9395271" y="3867582"/>
            <a:ext cx="781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Linux</a:t>
            </a:r>
            <a:endParaRPr lang="LID4096" sz="5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13A6459-FD05-4A10-A8C9-ADF121D69A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3278" y="4093284"/>
            <a:ext cx="1472870" cy="388758"/>
          </a:xfrm>
          <a:prstGeom prst="rect">
            <a:avLst/>
          </a:prstGeom>
        </p:spPr>
      </p:pic>
      <p:pic>
        <p:nvPicPr>
          <p:cNvPr id="1026" name="Picture 2" descr="Immagine: Logo OpenCV | HackLab CatanZaro">
            <a:extLst>
              <a:ext uri="{FF2B5EF4-FFF2-40B4-BE49-F238E27FC236}">
                <a16:creationId xmlns:a16="http://schemas.microsoft.com/office/drawing/2014/main" id="{8F1E6D5F-3A47-4508-9821-8129214A7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667" y="3782084"/>
            <a:ext cx="759011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kstfelt 31">
            <a:extLst>
              <a:ext uri="{FF2B5EF4-FFF2-40B4-BE49-F238E27FC236}">
                <a16:creationId xmlns:a16="http://schemas.microsoft.com/office/drawing/2014/main" id="{325E53A1-DA2B-4D8F-93A2-CA1AED58E64D}"/>
              </a:ext>
            </a:extLst>
          </p:cNvPr>
          <p:cNvSpPr txBox="1"/>
          <p:nvPr/>
        </p:nvSpPr>
        <p:spPr>
          <a:xfrm>
            <a:off x="10498149" y="4578384"/>
            <a:ext cx="1077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OpenCV</a:t>
            </a:r>
            <a:endParaRPr lang="LID4096" sz="5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028" name="Picture 4" descr="Basler AG case study: Localizing their product documentation">
            <a:extLst>
              <a:ext uri="{FF2B5EF4-FFF2-40B4-BE49-F238E27FC236}">
                <a16:creationId xmlns:a16="http://schemas.microsoft.com/office/drawing/2014/main" id="{4DF683E6-B692-456B-8527-78D69C38B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765" y="4209788"/>
            <a:ext cx="1201610" cy="60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t logo 10 free Cliparts | Download images on Clipground 2021">
            <a:extLst>
              <a:ext uri="{FF2B5EF4-FFF2-40B4-BE49-F238E27FC236}">
                <a16:creationId xmlns:a16="http://schemas.microsoft.com/office/drawing/2014/main" id="{659FB7E3-71C0-4E7A-8E21-E3BB7B42B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48"/>
          <a:stretch/>
        </p:blipFill>
        <p:spPr bwMode="auto">
          <a:xfrm>
            <a:off x="9782737" y="4880200"/>
            <a:ext cx="490083" cy="58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kstfelt 32">
            <a:extLst>
              <a:ext uri="{FF2B5EF4-FFF2-40B4-BE49-F238E27FC236}">
                <a16:creationId xmlns:a16="http://schemas.microsoft.com/office/drawing/2014/main" id="{3FB82CB6-10E1-45B9-9705-70B589456C02}"/>
              </a:ext>
            </a:extLst>
          </p:cNvPr>
          <p:cNvSpPr txBox="1"/>
          <p:nvPr/>
        </p:nvSpPr>
        <p:spPr>
          <a:xfrm>
            <a:off x="4893098" y="1867425"/>
            <a:ext cx="409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Can it run on Windows?</a:t>
            </a:r>
            <a:endParaRPr lang="LID4096" sz="8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54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>
            <a:extLst>
              <a:ext uri="{FF2B5EF4-FFF2-40B4-BE49-F238E27FC236}">
                <a16:creationId xmlns:a16="http://schemas.microsoft.com/office/drawing/2014/main" id="{A86B62BC-BA91-4A07-A44F-85981838BF0C}"/>
              </a:ext>
            </a:extLst>
          </p:cNvPr>
          <p:cNvSpPr/>
          <p:nvPr/>
        </p:nvSpPr>
        <p:spPr>
          <a:xfrm>
            <a:off x="0" y="0"/>
            <a:ext cx="2041452" cy="6858000"/>
          </a:xfrm>
          <a:prstGeom prst="rect">
            <a:avLst/>
          </a:prstGeom>
          <a:solidFill>
            <a:srgbClr val="1B2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8B49DD7-7B09-4AA3-B35E-D37A5224138A}"/>
              </a:ext>
            </a:extLst>
          </p:cNvPr>
          <p:cNvSpPr/>
          <p:nvPr/>
        </p:nvSpPr>
        <p:spPr>
          <a:xfrm>
            <a:off x="1" y="1"/>
            <a:ext cx="2041452" cy="1066800"/>
          </a:xfrm>
          <a:prstGeom prst="rect">
            <a:avLst/>
          </a:prstGeom>
          <a:solidFill>
            <a:srgbClr val="10162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5728408-1EFA-446E-944F-15DDB36F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4" y="363416"/>
            <a:ext cx="396099" cy="3952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02937D3A-978E-4BDE-BAAD-C35B89F01779}"/>
              </a:ext>
            </a:extLst>
          </p:cNvPr>
          <p:cNvSpPr txBox="1"/>
          <p:nvPr/>
        </p:nvSpPr>
        <p:spPr>
          <a:xfrm>
            <a:off x="998604" y="363416"/>
            <a:ext cx="98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Vister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BAC9251B-7519-497D-9976-239DEB4D2A11}"/>
              </a:ext>
            </a:extLst>
          </p:cNvPr>
          <p:cNvCxnSpPr>
            <a:cxnSpLocks/>
          </p:cNvCxnSpPr>
          <p:nvPr/>
        </p:nvCxnSpPr>
        <p:spPr>
          <a:xfrm>
            <a:off x="954075" y="330225"/>
            <a:ext cx="0" cy="4154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107F66C2-C915-49FC-A5FA-652F35C4832B}"/>
              </a:ext>
            </a:extLst>
          </p:cNvPr>
          <p:cNvSpPr txBox="1"/>
          <p:nvPr/>
        </p:nvSpPr>
        <p:spPr>
          <a:xfrm>
            <a:off x="229390" y="1620716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Introduction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F5E72E15-353A-48A3-8A8C-32BE36459849}"/>
              </a:ext>
            </a:extLst>
          </p:cNvPr>
          <p:cNvSpPr txBox="1"/>
          <p:nvPr/>
        </p:nvSpPr>
        <p:spPr>
          <a:xfrm>
            <a:off x="285670" y="4287663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Guides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118F5E1E-C8BF-4125-9896-E3DA4DABCBB9}"/>
              </a:ext>
            </a:extLst>
          </p:cNvPr>
          <p:cNvSpPr txBox="1"/>
          <p:nvPr/>
        </p:nvSpPr>
        <p:spPr>
          <a:xfrm>
            <a:off x="229390" y="232108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Overview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8BC1047E-9C5C-407F-886A-C1882C1EDA77}"/>
              </a:ext>
            </a:extLst>
          </p:cNvPr>
          <p:cNvGrpSpPr/>
          <p:nvPr/>
        </p:nvGrpSpPr>
        <p:grpSpPr>
          <a:xfrm>
            <a:off x="-1" y="2316039"/>
            <a:ext cx="2041452" cy="369334"/>
            <a:chOff x="3181351" y="1354013"/>
            <a:chExt cx="2041452" cy="369334"/>
          </a:xfrm>
        </p:grpSpPr>
        <p:pic>
          <p:nvPicPr>
            <p:cNvPr id="22" name="Billede 21">
              <a:extLst>
                <a:ext uri="{FF2B5EF4-FFF2-40B4-BE49-F238E27FC236}">
                  <a16:creationId xmlns:a16="http://schemas.microsoft.com/office/drawing/2014/main" id="{5D8E4CB8-CB55-4C5F-ABBB-7B32C3D85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351" y="1354014"/>
              <a:ext cx="2041452" cy="369333"/>
            </a:xfrm>
            <a:prstGeom prst="rect">
              <a:avLst/>
            </a:prstGeom>
          </p:spPr>
        </p:pic>
        <p:pic>
          <p:nvPicPr>
            <p:cNvPr id="23" name="Billede 22">
              <a:extLst>
                <a:ext uri="{FF2B5EF4-FFF2-40B4-BE49-F238E27FC236}">
                  <a16:creationId xmlns:a16="http://schemas.microsoft.com/office/drawing/2014/main" id="{FC0CDFB0-26BA-4D41-8430-5A966629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81351" y="1354013"/>
              <a:ext cx="2041452" cy="369333"/>
            </a:xfrm>
            <a:prstGeom prst="rect">
              <a:avLst/>
            </a:prstGeom>
          </p:spPr>
        </p:pic>
      </p:grpSp>
      <p:sp>
        <p:nvSpPr>
          <p:cNvPr id="25" name="Tekstfelt 24">
            <a:extLst>
              <a:ext uri="{FF2B5EF4-FFF2-40B4-BE49-F238E27FC236}">
                <a16:creationId xmlns:a16="http://schemas.microsoft.com/office/drawing/2014/main" id="{9B246121-4666-4892-A01E-E022377A1E5A}"/>
              </a:ext>
            </a:extLst>
          </p:cNvPr>
          <p:cNvSpPr txBox="1"/>
          <p:nvPr/>
        </p:nvSpPr>
        <p:spPr>
          <a:xfrm>
            <a:off x="285670" y="3402260"/>
            <a:ext cx="124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Activation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CD7900C3-836C-45B2-AAFD-A04FC05CC695}"/>
              </a:ext>
            </a:extLst>
          </p:cNvPr>
          <p:cNvSpPr txBox="1"/>
          <p:nvPr/>
        </p:nvSpPr>
        <p:spPr>
          <a:xfrm>
            <a:off x="229390" y="3021458"/>
            <a:ext cx="196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Testing Types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C070F561-243F-4D89-8924-BE998C094187}"/>
              </a:ext>
            </a:extLst>
          </p:cNvPr>
          <p:cNvSpPr txBox="1"/>
          <p:nvPr/>
        </p:nvSpPr>
        <p:spPr>
          <a:xfrm>
            <a:off x="285670" y="3679259"/>
            <a:ext cx="158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Motion Tracker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0FAB6FC1-C391-4F7E-9F88-1A87EB82F487}"/>
              </a:ext>
            </a:extLst>
          </p:cNvPr>
          <p:cNvSpPr txBox="1"/>
          <p:nvPr/>
        </p:nvSpPr>
        <p:spPr>
          <a:xfrm>
            <a:off x="2493705" y="189340"/>
            <a:ext cx="3106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Next LT Pro" panose="020B0504020202020204" pitchFamily="34" charset="0"/>
              </a:rPr>
              <a:t>Overview</a:t>
            </a:r>
            <a:endParaRPr lang="LID4096" sz="115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3FA45D6C-7295-4D99-9223-071171375D64}"/>
              </a:ext>
            </a:extLst>
          </p:cNvPr>
          <p:cNvCxnSpPr>
            <a:cxnSpLocks/>
          </p:cNvCxnSpPr>
          <p:nvPr/>
        </p:nvCxnSpPr>
        <p:spPr>
          <a:xfrm flipH="1">
            <a:off x="2565757" y="897226"/>
            <a:ext cx="90090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Billede 33">
            <a:extLst>
              <a:ext uri="{FF2B5EF4-FFF2-40B4-BE49-F238E27FC236}">
                <a16:creationId xmlns:a16="http://schemas.microsoft.com/office/drawing/2014/main" id="{AC60C785-ABAD-465C-B1BB-ADF6216AADE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7" y="6436888"/>
            <a:ext cx="680214" cy="181774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DE011376-660E-4081-9130-8CE8D98CC399}"/>
              </a:ext>
            </a:extLst>
          </p:cNvPr>
          <p:cNvSpPr/>
          <p:nvPr/>
        </p:nvSpPr>
        <p:spPr>
          <a:xfrm>
            <a:off x="12115800" y="0"/>
            <a:ext cx="76200" cy="6858000"/>
          </a:xfrm>
          <a:prstGeom prst="rect">
            <a:avLst/>
          </a:prstGeom>
          <a:solidFill>
            <a:srgbClr val="1016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65E20EA5-F532-4D1A-9312-AAFA0C6174EB}"/>
              </a:ext>
            </a:extLst>
          </p:cNvPr>
          <p:cNvSpPr txBox="1"/>
          <p:nvPr/>
        </p:nvSpPr>
        <p:spPr>
          <a:xfrm>
            <a:off x="285669" y="498601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Future work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2050" name="Picture 2" descr="Ubuntu Logo | Symbol, History, PNG (3840*2160)">
            <a:extLst>
              <a:ext uri="{FF2B5EF4-FFF2-40B4-BE49-F238E27FC236}">
                <a16:creationId xmlns:a16="http://schemas.microsoft.com/office/drawing/2014/main" id="{477F5D56-09B7-4CF9-98B2-45D9BDED31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8" r="27978" b="36988"/>
          <a:stretch/>
        </p:blipFill>
        <p:spPr bwMode="auto">
          <a:xfrm>
            <a:off x="3865816" y="1530332"/>
            <a:ext cx="1242315" cy="99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o Sistem Operasi Linux Mint">
            <a:extLst>
              <a:ext uri="{FF2B5EF4-FFF2-40B4-BE49-F238E27FC236}">
                <a16:creationId xmlns:a16="http://schemas.microsoft.com/office/drawing/2014/main" id="{98FFAC14-0955-4C88-A745-62B901014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07" y="1515952"/>
            <a:ext cx="1004468" cy="90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kstfelt 39">
            <a:extLst>
              <a:ext uri="{FF2B5EF4-FFF2-40B4-BE49-F238E27FC236}">
                <a16:creationId xmlns:a16="http://schemas.microsoft.com/office/drawing/2014/main" id="{114F3F14-1AFC-4A6E-A096-BF51D4D5805E}"/>
              </a:ext>
            </a:extLst>
          </p:cNvPr>
          <p:cNvSpPr txBox="1"/>
          <p:nvPr/>
        </p:nvSpPr>
        <p:spPr>
          <a:xfrm>
            <a:off x="8778406" y="2479061"/>
            <a:ext cx="1401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Linux Mint</a:t>
            </a:r>
            <a:endParaRPr lang="LID4096" sz="5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3AC47017-89EA-4E22-B21F-F6B818229B27}"/>
              </a:ext>
            </a:extLst>
          </p:cNvPr>
          <p:cNvSpPr txBox="1"/>
          <p:nvPr/>
        </p:nvSpPr>
        <p:spPr>
          <a:xfrm>
            <a:off x="4080554" y="2524215"/>
            <a:ext cx="887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Ubuntu</a:t>
            </a:r>
            <a:endParaRPr lang="LID4096" sz="5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389048E7-63A1-4637-B1F0-9DB1459B277F}"/>
              </a:ext>
            </a:extLst>
          </p:cNvPr>
          <p:cNvSpPr txBox="1"/>
          <p:nvPr/>
        </p:nvSpPr>
        <p:spPr>
          <a:xfrm>
            <a:off x="3427061" y="3165388"/>
            <a:ext cx="211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The most used OS for Linux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43" name="Lige forbindelse 42">
            <a:extLst>
              <a:ext uri="{FF2B5EF4-FFF2-40B4-BE49-F238E27FC236}">
                <a16:creationId xmlns:a16="http://schemas.microsoft.com/office/drawing/2014/main" id="{55389C07-BE88-4D7E-B488-25BD7080E9A3}"/>
              </a:ext>
            </a:extLst>
          </p:cNvPr>
          <p:cNvCxnSpPr>
            <a:cxnSpLocks/>
          </p:cNvCxnSpPr>
          <p:nvPr/>
        </p:nvCxnSpPr>
        <p:spPr>
          <a:xfrm flipH="1">
            <a:off x="3138289" y="2957747"/>
            <a:ext cx="27517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Lige forbindelse 43">
            <a:extLst>
              <a:ext uri="{FF2B5EF4-FFF2-40B4-BE49-F238E27FC236}">
                <a16:creationId xmlns:a16="http://schemas.microsoft.com/office/drawing/2014/main" id="{ECCA0F46-9543-45DB-8828-4DB51BB007F6}"/>
              </a:ext>
            </a:extLst>
          </p:cNvPr>
          <p:cNvCxnSpPr>
            <a:cxnSpLocks/>
          </p:cNvCxnSpPr>
          <p:nvPr/>
        </p:nvCxnSpPr>
        <p:spPr>
          <a:xfrm flipH="1">
            <a:off x="7966817" y="2954326"/>
            <a:ext cx="27517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kstfelt 44">
            <a:extLst>
              <a:ext uri="{FF2B5EF4-FFF2-40B4-BE49-F238E27FC236}">
                <a16:creationId xmlns:a16="http://schemas.microsoft.com/office/drawing/2014/main" id="{4E75649E-7228-4908-B1E6-6DC10138DF56}"/>
              </a:ext>
            </a:extLst>
          </p:cNvPr>
          <p:cNvSpPr txBox="1"/>
          <p:nvPr/>
        </p:nvSpPr>
        <p:spPr>
          <a:xfrm>
            <a:off x="8383765" y="3165388"/>
            <a:ext cx="211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Built upon Ubuntu 20.4 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6DFE5856-F76A-49F8-9656-FC46F59A97C2}"/>
              </a:ext>
            </a:extLst>
          </p:cNvPr>
          <p:cNvSpPr txBox="1"/>
          <p:nvPr/>
        </p:nvSpPr>
        <p:spPr>
          <a:xfrm>
            <a:off x="8383764" y="3554146"/>
            <a:ext cx="211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Created to feel like Windows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Tekstfelt 46">
            <a:extLst>
              <a:ext uri="{FF2B5EF4-FFF2-40B4-BE49-F238E27FC236}">
                <a16:creationId xmlns:a16="http://schemas.microsoft.com/office/drawing/2014/main" id="{1F5806DB-5FE8-455D-BB87-7A936A8251C3}"/>
              </a:ext>
            </a:extLst>
          </p:cNvPr>
          <p:cNvSpPr txBox="1"/>
          <p:nvPr/>
        </p:nvSpPr>
        <p:spPr>
          <a:xfrm>
            <a:off x="3464409" y="4251220"/>
            <a:ext cx="211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Steep learning curve 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8" name="Tekstfelt 47">
            <a:extLst>
              <a:ext uri="{FF2B5EF4-FFF2-40B4-BE49-F238E27FC236}">
                <a16:creationId xmlns:a16="http://schemas.microsoft.com/office/drawing/2014/main" id="{FDCBD55E-BFB0-4920-ACD2-4D1F983C493A}"/>
              </a:ext>
            </a:extLst>
          </p:cNvPr>
          <p:cNvSpPr txBox="1"/>
          <p:nvPr/>
        </p:nvSpPr>
        <p:spPr>
          <a:xfrm>
            <a:off x="8383763" y="4127570"/>
            <a:ext cx="211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95% everything that can be done on Ubuntu can be done here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9" name="Tekstfelt 48">
            <a:extLst>
              <a:ext uri="{FF2B5EF4-FFF2-40B4-BE49-F238E27FC236}">
                <a16:creationId xmlns:a16="http://schemas.microsoft.com/office/drawing/2014/main" id="{BBF9EC75-978F-4433-AD3A-BC1388A4B818}"/>
              </a:ext>
            </a:extLst>
          </p:cNvPr>
          <p:cNvSpPr txBox="1"/>
          <p:nvPr/>
        </p:nvSpPr>
        <p:spPr>
          <a:xfrm>
            <a:off x="3454261" y="3650027"/>
            <a:ext cx="211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Easier for IT-services / find solution on the internet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50" name="Lige forbindelse 49">
            <a:extLst>
              <a:ext uri="{FF2B5EF4-FFF2-40B4-BE49-F238E27FC236}">
                <a16:creationId xmlns:a16="http://schemas.microsoft.com/office/drawing/2014/main" id="{283379F9-DAE4-4A23-A87C-D7D946ED2B79}"/>
              </a:ext>
            </a:extLst>
          </p:cNvPr>
          <p:cNvCxnSpPr>
            <a:cxnSpLocks/>
          </p:cNvCxnSpPr>
          <p:nvPr/>
        </p:nvCxnSpPr>
        <p:spPr>
          <a:xfrm flipH="1">
            <a:off x="3138289" y="5174103"/>
            <a:ext cx="75802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felt 50">
            <a:extLst>
              <a:ext uri="{FF2B5EF4-FFF2-40B4-BE49-F238E27FC236}">
                <a16:creationId xmlns:a16="http://schemas.microsoft.com/office/drawing/2014/main" id="{FAB8F658-B2D7-4DC0-BFF6-D69EF323FB13}"/>
              </a:ext>
            </a:extLst>
          </p:cNvPr>
          <p:cNvSpPr txBox="1"/>
          <p:nvPr/>
        </p:nvSpPr>
        <p:spPr>
          <a:xfrm>
            <a:off x="4250257" y="5517234"/>
            <a:ext cx="5367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1. Get an extra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harddrive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for your PC with Linux installed</a:t>
            </a:r>
            <a:endParaRPr lang="LID4096" sz="5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2" name="Tekstfelt 51">
            <a:extLst>
              <a:ext uri="{FF2B5EF4-FFF2-40B4-BE49-F238E27FC236}">
                <a16:creationId xmlns:a16="http://schemas.microsoft.com/office/drawing/2014/main" id="{DA0C6654-A64F-46F2-8218-A5BF0FFEBD52}"/>
              </a:ext>
            </a:extLst>
          </p:cNvPr>
          <p:cNvSpPr txBox="1"/>
          <p:nvPr/>
        </p:nvSpPr>
        <p:spPr>
          <a:xfrm>
            <a:off x="4250257" y="5947144"/>
            <a:ext cx="5367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2. Get a small laptop running Linux</a:t>
            </a:r>
            <a:endParaRPr lang="LID4096" sz="5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3" name="Tekstfelt 52">
            <a:extLst>
              <a:ext uri="{FF2B5EF4-FFF2-40B4-BE49-F238E27FC236}">
                <a16:creationId xmlns:a16="http://schemas.microsoft.com/office/drawing/2014/main" id="{267D9E2B-0FDF-4DD2-9241-DEAEB7E8F887}"/>
              </a:ext>
            </a:extLst>
          </p:cNvPr>
          <p:cNvSpPr txBox="1"/>
          <p:nvPr/>
        </p:nvSpPr>
        <p:spPr>
          <a:xfrm>
            <a:off x="5829598" y="6436888"/>
            <a:ext cx="2197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  <a:latin typeface="Avenir Next LT Pro" panose="020B0504020202020204" pitchFamily="34" charset="0"/>
              </a:rPr>
              <a:t>External flash drives won’t work</a:t>
            </a:r>
            <a:endParaRPr lang="LID4096" sz="4000" i="1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6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5" grpId="0"/>
      <p:bldP spid="46" grpId="0"/>
      <p:bldP spid="47" grpId="0"/>
      <p:bldP spid="48" grpId="0"/>
      <p:bldP spid="49" grpId="0"/>
      <p:bldP spid="51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>
            <a:extLst>
              <a:ext uri="{FF2B5EF4-FFF2-40B4-BE49-F238E27FC236}">
                <a16:creationId xmlns:a16="http://schemas.microsoft.com/office/drawing/2014/main" id="{A86B62BC-BA91-4A07-A44F-85981838BF0C}"/>
              </a:ext>
            </a:extLst>
          </p:cNvPr>
          <p:cNvSpPr/>
          <p:nvPr/>
        </p:nvSpPr>
        <p:spPr>
          <a:xfrm>
            <a:off x="0" y="0"/>
            <a:ext cx="2041452" cy="6858000"/>
          </a:xfrm>
          <a:prstGeom prst="rect">
            <a:avLst/>
          </a:prstGeom>
          <a:solidFill>
            <a:srgbClr val="1B2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8B49DD7-7B09-4AA3-B35E-D37A5224138A}"/>
              </a:ext>
            </a:extLst>
          </p:cNvPr>
          <p:cNvSpPr/>
          <p:nvPr/>
        </p:nvSpPr>
        <p:spPr>
          <a:xfrm>
            <a:off x="1" y="1"/>
            <a:ext cx="2041452" cy="1066800"/>
          </a:xfrm>
          <a:prstGeom prst="rect">
            <a:avLst/>
          </a:prstGeom>
          <a:solidFill>
            <a:srgbClr val="10162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5728408-1EFA-446E-944F-15DDB36F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4" y="363416"/>
            <a:ext cx="396099" cy="3952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02937D3A-978E-4BDE-BAAD-C35B89F01779}"/>
              </a:ext>
            </a:extLst>
          </p:cNvPr>
          <p:cNvSpPr txBox="1"/>
          <p:nvPr/>
        </p:nvSpPr>
        <p:spPr>
          <a:xfrm>
            <a:off x="998604" y="363416"/>
            <a:ext cx="98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Vister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BAC9251B-7519-497D-9976-239DEB4D2A11}"/>
              </a:ext>
            </a:extLst>
          </p:cNvPr>
          <p:cNvCxnSpPr>
            <a:cxnSpLocks/>
          </p:cNvCxnSpPr>
          <p:nvPr/>
        </p:nvCxnSpPr>
        <p:spPr>
          <a:xfrm>
            <a:off x="954075" y="330225"/>
            <a:ext cx="0" cy="4154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107F66C2-C915-49FC-A5FA-652F35C4832B}"/>
              </a:ext>
            </a:extLst>
          </p:cNvPr>
          <p:cNvSpPr txBox="1"/>
          <p:nvPr/>
        </p:nvSpPr>
        <p:spPr>
          <a:xfrm>
            <a:off x="229390" y="1620716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Introduction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F5E72E15-353A-48A3-8A8C-32BE36459849}"/>
              </a:ext>
            </a:extLst>
          </p:cNvPr>
          <p:cNvSpPr txBox="1"/>
          <p:nvPr/>
        </p:nvSpPr>
        <p:spPr>
          <a:xfrm>
            <a:off x="285670" y="4287663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Guides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118F5E1E-C8BF-4125-9896-E3DA4DABCBB9}"/>
              </a:ext>
            </a:extLst>
          </p:cNvPr>
          <p:cNvSpPr txBox="1"/>
          <p:nvPr/>
        </p:nvSpPr>
        <p:spPr>
          <a:xfrm>
            <a:off x="229390" y="232108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Overview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8BC1047E-9C5C-407F-886A-C1882C1EDA77}"/>
              </a:ext>
            </a:extLst>
          </p:cNvPr>
          <p:cNvGrpSpPr/>
          <p:nvPr/>
        </p:nvGrpSpPr>
        <p:grpSpPr>
          <a:xfrm>
            <a:off x="-1" y="2316039"/>
            <a:ext cx="2041452" cy="369334"/>
            <a:chOff x="3181351" y="1354013"/>
            <a:chExt cx="2041452" cy="369334"/>
          </a:xfrm>
        </p:grpSpPr>
        <p:pic>
          <p:nvPicPr>
            <p:cNvPr id="22" name="Billede 21">
              <a:extLst>
                <a:ext uri="{FF2B5EF4-FFF2-40B4-BE49-F238E27FC236}">
                  <a16:creationId xmlns:a16="http://schemas.microsoft.com/office/drawing/2014/main" id="{5D8E4CB8-CB55-4C5F-ABBB-7B32C3D85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351" y="1354014"/>
              <a:ext cx="2041452" cy="369333"/>
            </a:xfrm>
            <a:prstGeom prst="rect">
              <a:avLst/>
            </a:prstGeom>
          </p:spPr>
        </p:pic>
        <p:pic>
          <p:nvPicPr>
            <p:cNvPr id="23" name="Billede 22">
              <a:extLst>
                <a:ext uri="{FF2B5EF4-FFF2-40B4-BE49-F238E27FC236}">
                  <a16:creationId xmlns:a16="http://schemas.microsoft.com/office/drawing/2014/main" id="{FC0CDFB0-26BA-4D41-8430-5A966629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81351" y="1354013"/>
              <a:ext cx="2041452" cy="369333"/>
            </a:xfrm>
            <a:prstGeom prst="rect">
              <a:avLst/>
            </a:prstGeom>
          </p:spPr>
        </p:pic>
      </p:grpSp>
      <p:sp>
        <p:nvSpPr>
          <p:cNvPr id="25" name="Tekstfelt 24">
            <a:extLst>
              <a:ext uri="{FF2B5EF4-FFF2-40B4-BE49-F238E27FC236}">
                <a16:creationId xmlns:a16="http://schemas.microsoft.com/office/drawing/2014/main" id="{9B246121-4666-4892-A01E-E022377A1E5A}"/>
              </a:ext>
            </a:extLst>
          </p:cNvPr>
          <p:cNvSpPr txBox="1"/>
          <p:nvPr/>
        </p:nvSpPr>
        <p:spPr>
          <a:xfrm>
            <a:off x="285670" y="3402260"/>
            <a:ext cx="124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Activation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CD7900C3-836C-45B2-AAFD-A04FC05CC695}"/>
              </a:ext>
            </a:extLst>
          </p:cNvPr>
          <p:cNvSpPr txBox="1"/>
          <p:nvPr/>
        </p:nvSpPr>
        <p:spPr>
          <a:xfrm>
            <a:off x="229390" y="3021458"/>
            <a:ext cx="196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Testing Types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C070F561-243F-4D89-8924-BE998C094187}"/>
              </a:ext>
            </a:extLst>
          </p:cNvPr>
          <p:cNvSpPr txBox="1"/>
          <p:nvPr/>
        </p:nvSpPr>
        <p:spPr>
          <a:xfrm>
            <a:off x="285670" y="3679259"/>
            <a:ext cx="158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Motion Tracker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0FAB6FC1-C391-4F7E-9F88-1A87EB82F487}"/>
              </a:ext>
            </a:extLst>
          </p:cNvPr>
          <p:cNvSpPr txBox="1"/>
          <p:nvPr/>
        </p:nvSpPr>
        <p:spPr>
          <a:xfrm>
            <a:off x="2493705" y="189340"/>
            <a:ext cx="3106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Next LT Pro" panose="020B0504020202020204" pitchFamily="34" charset="0"/>
              </a:rPr>
              <a:t>Overview</a:t>
            </a:r>
            <a:endParaRPr lang="LID4096" sz="115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3FA45D6C-7295-4D99-9223-071171375D64}"/>
              </a:ext>
            </a:extLst>
          </p:cNvPr>
          <p:cNvCxnSpPr>
            <a:cxnSpLocks/>
          </p:cNvCxnSpPr>
          <p:nvPr/>
        </p:nvCxnSpPr>
        <p:spPr>
          <a:xfrm flipH="1">
            <a:off x="2565757" y="897226"/>
            <a:ext cx="90090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Billede 33">
            <a:extLst>
              <a:ext uri="{FF2B5EF4-FFF2-40B4-BE49-F238E27FC236}">
                <a16:creationId xmlns:a16="http://schemas.microsoft.com/office/drawing/2014/main" id="{AC60C785-ABAD-465C-B1BB-ADF6216AADE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7" y="6436888"/>
            <a:ext cx="680214" cy="181774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DE011376-660E-4081-9130-8CE8D98CC399}"/>
              </a:ext>
            </a:extLst>
          </p:cNvPr>
          <p:cNvSpPr/>
          <p:nvPr/>
        </p:nvSpPr>
        <p:spPr>
          <a:xfrm>
            <a:off x="12115800" y="0"/>
            <a:ext cx="76200" cy="6858000"/>
          </a:xfrm>
          <a:prstGeom prst="rect">
            <a:avLst/>
          </a:prstGeom>
          <a:solidFill>
            <a:srgbClr val="1016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65E20EA5-F532-4D1A-9312-AAFA0C6174EB}"/>
              </a:ext>
            </a:extLst>
          </p:cNvPr>
          <p:cNvSpPr txBox="1"/>
          <p:nvPr/>
        </p:nvSpPr>
        <p:spPr>
          <a:xfrm>
            <a:off x="285669" y="498601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Future work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92481BFB-B8FE-41EF-B162-4E14823C7787}"/>
              </a:ext>
            </a:extLst>
          </p:cNvPr>
          <p:cNvSpPr txBox="1"/>
          <p:nvPr/>
        </p:nvSpPr>
        <p:spPr>
          <a:xfrm>
            <a:off x="2493706" y="1012952"/>
            <a:ext cx="2539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Vister 1.0 has a Terminal Interface</a:t>
            </a:r>
            <a:endParaRPr lang="LID4096" sz="4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FBB880FB-4AF3-4872-8D88-2C08DBB96A2D}"/>
              </a:ext>
            </a:extLst>
          </p:cNvPr>
          <p:cNvSpPr txBox="1"/>
          <p:nvPr/>
        </p:nvSpPr>
        <p:spPr>
          <a:xfrm>
            <a:off x="5290283" y="1990048"/>
            <a:ext cx="3560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What about the GUI?</a:t>
            </a:r>
            <a:endParaRPr lang="LID4096" sz="8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4A509F17-C4FE-45EF-965B-56D46BED9813}"/>
              </a:ext>
            </a:extLst>
          </p:cNvPr>
          <p:cNvSpPr txBox="1"/>
          <p:nvPr/>
        </p:nvSpPr>
        <p:spPr>
          <a:xfrm>
            <a:off x="3726977" y="3575168"/>
            <a:ext cx="6686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The short answer for now is that there will be no GUI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Implementation of Vister. </a:t>
            </a:r>
            <a:endParaRPr lang="LID4096" sz="5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BF47BC73-CF7F-4EB1-9DD5-43C2304276A5}"/>
              </a:ext>
            </a:extLst>
          </p:cNvPr>
          <p:cNvSpPr txBox="1"/>
          <p:nvPr/>
        </p:nvSpPr>
        <p:spPr>
          <a:xfrm>
            <a:off x="3763513" y="4585908"/>
            <a:ext cx="6686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The good news is that the Terminal Interface have everything needed.</a:t>
            </a:r>
            <a:b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The experience is just not that fluid and smooth</a:t>
            </a:r>
            <a:endParaRPr lang="LID4096" sz="5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7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>
            <a:extLst>
              <a:ext uri="{FF2B5EF4-FFF2-40B4-BE49-F238E27FC236}">
                <a16:creationId xmlns:a16="http://schemas.microsoft.com/office/drawing/2014/main" id="{A86B62BC-BA91-4A07-A44F-85981838BF0C}"/>
              </a:ext>
            </a:extLst>
          </p:cNvPr>
          <p:cNvSpPr/>
          <p:nvPr/>
        </p:nvSpPr>
        <p:spPr>
          <a:xfrm>
            <a:off x="0" y="0"/>
            <a:ext cx="2041452" cy="6858000"/>
          </a:xfrm>
          <a:prstGeom prst="rect">
            <a:avLst/>
          </a:prstGeom>
          <a:solidFill>
            <a:srgbClr val="1B2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8B49DD7-7B09-4AA3-B35E-D37A5224138A}"/>
              </a:ext>
            </a:extLst>
          </p:cNvPr>
          <p:cNvSpPr/>
          <p:nvPr/>
        </p:nvSpPr>
        <p:spPr>
          <a:xfrm>
            <a:off x="1" y="1"/>
            <a:ext cx="2041452" cy="1066800"/>
          </a:xfrm>
          <a:prstGeom prst="rect">
            <a:avLst/>
          </a:prstGeom>
          <a:solidFill>
            <a:srgbClr val="10162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5728408-1EFA-446E-944F-15DDB36F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4" y="363416"/>
            <a:ext cx="396099" cy="3952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02937D3A-978E-4BDE-BAAD-C35B89F01779}"/>
              </a:ext>
            </a:extLst>
          </p:cNvPr>
          <p:cNvSpPr txBox="1"/>
          <p:nvPr/>
        </p:nvSpPr>
        <p:spPr>
          <a:xfrm>
            <a:off x="998604" y="363416"/>
            <a:ext cx="98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Vister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BAC9251B-7519-497D-9976-239DEB4D2A11}"/>
              </a:ext>
            </a:extLst>
          </p:cNvPr>
          <p:cNvCxnSpPr>
            <a:cxnSpLocks/>
          </p:cNvCxnSpPr>
          <p:nvPr/>
        </p:nvCxnSpPr>
        <p:spPr>
          <a:xfrm>
            <a:off x="954075" y="330225"/>
            <a:ext cx="0" cy="4154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107F66C2-C915-49FC-A5FA-652F35C4832B}"/>
              </a:ext>
            </a:extLst>
          </p:cNvPr>
          <p:cNvSpPr txBox="1"/>
          <p:nvPr/>
        </p:nvSpPr>
        <p:spPr>
          <a:xfrm>
            <a:off x="229390" y="1620716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Introduction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F5E72E15-353A-48A3-8A8C-32BE36459849}"/>
              </a:ext>
            </a:extLst>
          </p:cNvPr>
          <p:cNvSpPr txBox="1"/>
          <p:nvPr/>
        </p:nvSpPr>
        <p:spPr>
          <a:xfrm>
            <a:off x="285670" y="4287663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Guides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118F5E1E-C8BF-4125-9896-E3DA4DABCBB9}"/>
              </a:ext>
            </a:extLst>
          </p:cNvPr>
          <p:cNvSpPr txBox="1"/>
          <p:nvPr/>
        </p:nvSpPr>
        <p:spPr>
          <a:xfrm>
            <a:off x="229390" y="232108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Overview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9B246121-4666-4892-A01E-E022377A1E5A}"/>
              </a:ext>
            </a:extLst>
          </p:cNvPr>
          <p:cNvSpPr txBox="1"/>
          <p:nvPr/>
        </p:nvSpPr>
        <p:spPr>
          <a:xfrm>
            <a:off x="285670" y="3402260"/>
            <a:ext cx="124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Activation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CD7900C3-836C-45B2-AAFD-A04FC05CC695}"/>
              </a:ext>
            </a:extLst>
          </p:cNvPr>
          <p:cNvSpPr txBox="1"/>
          <p:nvPr/>
        </p:nvSpPr>
        <p:spPr>
          <a:xfrm>
            <a:off x="229390" y="3021458"/>
            <a:ext cx="196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Testing Types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C070F561-243F-4D89-8924-BE998C094187}"/>
              </a:ext>
            </a:extLst>
          </p:cNvPr>
          <p:cNvSpPr txBox="1"/>
          <p:nvPr/>
        </p:nvSpPr>
        <p:spPr>
          <a:xfrm>
            <a:off x="285670" y="3679259"/>
            <a:ext cx="158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Motion Tracker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0FAB6FC1-C391-4F7E-9F88-1A87EB82F487}"/>
              </a:ext>
            </a:extLst>
          </p:cNvPr>
          <p:cNvSpPr txBox="1"/>
          <p:nvPr/>
        </p:nvSpPr>
        <p:spPr>
          <a:xfrm>
            <a:off x="2493705" y="189340"/>
            <a:ext cx="4030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Next LT Pro" panose="020B0504020202020204" pitchFamily="34" charset="0"/>
              </a:rPr>
              <a:t>Testing Types</a:t>
            </a:r>
            <a:endParaRPr lang="LID4096" sz="115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3FA45D6C-7295-4D99-9223-071171375D64}"/>
              </a:ext>
            </a:extLst>
          </p:cNvPr>
          <p:cNvCxnSpPr>
            <a:cxnSpLocks/>
          </p:cNvCxnSpPr>
          <p:nvPr/>
        </p:nvCxnSpPr>
        <p:spPr>
          <a:xfrm flipH="1">
            <a:off x="2565757" y="897226"/>
            <a:ext cx="90090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Billede 33">
            <a:extLst>
              <a:ext uri="{FF2B5EF4-FFF2-40B4-BE49-F238E27FC236}">
                <a16:creationId xmlns:a16="http://schemas.microsoft.com/office/drawing/2014/main" id="{AC60C785-ABAD-465C-B1BB-ADF6216AAD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7" y="6436888"/>
            <a:ext cx="680214" cy="181774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DE011376-660E-4081-9130-8CE8D98CC399}"/>
              </a:ext>
            </a:extLst>
          </p:cNvPr>
          <p:cNvSpPr/>
          <p:nvPr/>
        </p:nvSpPr>
        <p:spPr>
          <a:xfrm>
            <a:off x="12115800" y="0"/>
            <a:ext cx="76200" cy="6858000"/>
          </a:xfrm>
          <a:prstGeom prst="rect">
            <a:avLst/>
          </a:prstGeom>
          <a:solidFill>
            <a:srgbClr val="1016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65E20EA5-F532-4D1A-9312-AAFA0C6174EB}"/>
              </a:ext>
            </a:extLst>
          </p:cNvPr>
          <p:cNvSpPr txBox="1"/>
          <p:nvPr/>
        </p:nvSpPr>
        <p:spPr>
          <a:xfrm>
            <a:off x="285669" y="498601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Future work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8BC1047E-9C5C-407F-886A-C1882C1EDA77}"/>
              </a:ext>
            </a:extLst>
          </p:cNvPr>
          <p:cNvGrpSpPr/>
          <p:nvPr/>
        </p:nvGrpSpPr>
        <p:grpSpPr>
          <a:xfrm>
            <a:off x="-1" y="3008019"/>
            <a:ext cx="2041452" cy="369334"/>
            <a:chOff x="3181351" y="1354013"/>
            <a:chExt cx="2041452" cy="369334"/>
          </a:xfrm>
        </p:grpSpPr>
        <p:pic>
          <p:nvPicPr>
            <p:cNvPr id="22" name="Billede 21">
              <a:extLst>
                <a:ext uri="{FF2B5EF4-FFF2-40B4-BE49-F238E27FC236}">
                  <a16:creationId xmlns:a16="http://schemas.microsoft.com/office/drawing/2014/main" id="{5D8E4CB8-CB55-4C5F-ABBB-7B32C3D85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351" y="1354014"/>
              <a:ext cx="2041452" cy="369333"/>
            </a:xfrm>
            <a:prstGeom prst="rect">
              <a:avLst/>
            </a:prstGeom>
          </p:spPr>
        </p:pic>
        <p:pic>
          <p:nvPicPr>
            <p:cNvPr id="23" name="Billede 22">
              <a:extLst>
                <a:ext uri="{FF2B5EF4-FFF2-40B4-BE49-F238E27FC236}">
                  <a16:creationId xmlns:a16="http://schemas.microsoft.com/office/drawing/2014/main" id="{FC0CDFB0-26BA-4D41-8430-5A966629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81351" y="1354013"/>
              <a:ext cx="2041452" cy="369333"/>
            </a:xfrm>
            <a:prstGeom prst="rect">
              <a:avLst/>
            </a:prstGeom>
          </p:spPr>
        </p:pic>
      </p:grpSp>
      <p:sp>
        <p:nvSpPr>
          <p:cNvPr id="28" name="Tekstfelt 27">
            <a:extLst>
              <a:ext uri="{FF2B5EF4-FFF2-40B4-BE49-F238E27FC236}">
                <a16:creationId xmlns:a16="http://schemas.microsoft.com/office/drawing/2014/main" id="{562E3530-568F-4E86-A773-91863F5D9BD1}"/>
              </a:ext>
            </a:extLst>
          </p:cNvPr>
          <p:cNvSpPr txBox="1"/>
          <p:nvPr/>
        </p:nvSpPr>
        <p:spPr>
          <a:xfrm>
            <a:off x="2493706" y="1012952"/>
            <a:ext cx="4747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We wished that we could give you every testing types you wanted</a:t>
            </a:r>
            <a:endParaRPr lang="LID4096" sz="4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964FD06E-2299-49E4-B932-3AC1D92C96E9}"/>
              </a:ext>
            </a:extLst>
          </p:cNvPr>
          <p:cNvSpPr txBox="1"/>
          <p:nvPr/>
        </p:nvSpPr>
        <p:spPr>
          <a:xfrm rot="21224851">
            <a:off x="2992287" y="2428647"/>
            <a:ext cx="2003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Drop Test</a:t>
            </a:r>
            <a:endParaRPr lang="LID4096" sz="8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8D0F717A-613A-4009-BB8E-4816522736CB}"/>
              </a:ext>
            </a:extLst>
          </p:cNvPr>
          <p:cNvSpPr txBox="1"/>
          <p:nvPr/>
        </p:nvSpPr>
        <p:spPr>
          <a:xfrm rot="469716">
            <a:off x="8989191" y="2723289"/>
            <a:ext cx="2594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Spring Test</a:t>
            </a:r>
            <a:endParaRPr lang="LID4096" sz="8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1622306D-0B27-4ECE-AB93-758ECE443B17}"/>
              </a:ext>
            </a:extLst>
          </p:cNvPr>
          <p:cNvSpPr txBox="1"/>
          <p:nvPr/>
        </p:nvSpPr>
        <p:spPr>
          <a:xfrm rot="670599">
            <a:off x="4128690" y="3933569"/>
            <a:ext cx="3091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Rollercoaster Test</a:t>
            </a:r>
            <a:endParaRPr lang="LID4096" sz="8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Tekstfelt 35">
            <a:extLst>
              <a:ext uri="{FF2B5EF4-FFF2-40B4-BE49-F238E27FC236}">
                <a16:creationId xmlns:a16="http://schemas.microsoft.com/office/drawing/2014/main" id="{E9888809-89A2-449C-B320-FDAB54120E69}"/>
              </a:ext>
            </a:extLst>
          </p:cNvPr>
          <p:cNvSpPr txBox="1"/>
          <p:nvPr/>
        </p:nvSpPr>
        <p:spPr>
          <a:xfrm>
            <a:off x="7910038" y="5071885"/>
            <a:ext cx="3091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Lap Counter Test</a:t>
            </a:r>
            <a:endParaRPr lang="LID4096" sz="8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A6F0B0D9-65C4-401A-A907-5957D44A0524}"/>
              </a:ext>
            </a:extLst>
          </p:cNvPr>
          <p:cNvSpPr txBox="1"/>
          <p:nvPr/>
        </p:nvSpPr>
        <p:spPr>
          <a:xfrm rot="21115460">
            <a:off x="2900365" y="5192372"/>
            <a:ext cx="3091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Cannon Test</a:t>
            </a:r>
            <a:endParaRPr lang="LID4096" sz="8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A11C9665-9762-41D6-ACE4-16076409C94C}"/>
              </a:ext>
            </a:extLst>
          </p:cNvPr>
          <p:cNvSpPr txBox="1"/>
          <p:nvPr/>
        </p:nvSpPr>
        <p:spPr>
          <a:xfrm rot="21109951">
            <a:off x="6640365" y="3135963"/>
            <a:ext cx="2594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Brick Test</a:t>
            </a:r>
            <a:endParaRPr lang="LID4096" sz="8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20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6" grpId="0"/>
      <p:bldP spid="37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>
            <a:extLst>
              <a:ext uri="{FF2B5EF4-FFF2-40B4-BE49-F238E27FC236}">
                <a16:creationId xmlns:a16="http://schemas.microsoft.com/office/drawing/2014/main" id="{A86B62BC-BA91-4A07-A44F-85981838BF0C}"/>
              </a:ext>
            </a:extLst>
          </p:cNvPr>
          <p:cNvSpPr/>
          <p:nvPr/>
        </p:nvSpPr>
        <p:spPr>
          <a:xfrm>
            <a:off x="0" y="0"/>
            <a:ext cx="2041452" cy="6858000"/>
          </a:xfrm>
          <a:prstGeom prst="rect">
            <a:avLst/>
          </a:prstGeom>
          <a:solidFill>
            <a:srgbClr val="1B2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8B49DD7-7B09-4AA3-B35E-D37A5224138A}"/>
              </a:ext>
            </a:extLst>
          </p:cNvPr>
          <p:cNvSpPr/>
          <p:nvPr/>
        </p:nvSpPr>
        <p:spPr>
          <a:xfrm>
            <a:off x="1" y="1"/>
            <a:ext cx="2041452" cy="1066800"/>
          </a:xfrm>
          <a:prstGeom prst="rect">
            <a:avLst/>
          </a:prstGeom>
          <a:solidFill>
            <a:srgbClr val="10162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5728408-1EFA-446E-944F-15DDB36F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4" y="363416"/>
            <a:ext cx="396099" cy="3952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02937D3A-978E-4BDE-BAAD-C35B89F01779}"/>
              </a:ext>
            </a:extLst>
          </p:cNvPr>
          <p:cNvSpPr txBox="1"/>
          <p:nvPr/>
        </p:nvSpPr>
        <p:spPr>
          <a:xfrm>
            <a:off x="998604" y="363416"/>
            <a:ext cx="98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Vister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BAC9251B-7519-497D-9976-239DEB4D2A11}"/>
              </a:ext>
            </a:extLst>
          </p:cNvPr>
          <p:cNvCxnSpPr>
            <a:cxnSpLocks/>
          </p:cNvCxnSpPr>
          <p:nvPr/>
        </p:nvCxnSpPr>
        <p:spPr>
          <a:xfrm>
            <a:off x="954075" y="330225"/>
            <a:ext cx="0" cy="4154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107F66C2-C915-49FC-A5FA-652F35C4832B}"/>
              </a:ext>
            </a:extLst>
          </p:cNvPr>
          <p:cNvSpPr txBox="1"/>
          <p:nvPr/>
        </p:nvSpPr>
        <p:spPr>
          <a:xfrm>
            <a:off x="229390" y="1620716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Introduction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F5E72E15-353A-48A3-8A8C-32BE36459849}"/>
              </a:ext>
            </a:extLst>
          </p:cNvPr>
          <p:cNvSpPr txBox="1"/>
          <p:nvPr/>
        </p:nvSpPr>
        <p:spPr>
          <a:xfrm>
            <a:off x="285670" y="4287663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Guides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118F5E1E-C8BF-4125-9896-E3DA4DABCBB9}"/>
              </a:ext>
            </a:extLst>
          </p:cNvPr>
          <p:cNvSpPr txBox="1"/>
          <p:nvPr/>
        </p:nvSpPr>
        <p:spPr>
          <a:xfrm>
            <a:off x="229390" y="232108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Overview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9B246121-4666-4892-A01E-E022377A1E5A}"/>
              </a:ext>
            </a:extLst>
          </p:cNvPr>
          <p:cNvSpPr txBox="1"/>
          <p:nvPr/>
        </p:nvSpPr>
        <p:spPr>
          <a:xfrm>
            <a:off x="285670" y="3402260"/>
            <a:ext cx="124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Activation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CD7900C3-836C-45B2-AAFD-A04FC05CC695}"/>
              </a:ext>
            </a:extLst>
          </p:cNvPr>
          <p:cNvSpPr txBox="1"/>
          <p:nvPr/>
        </p:nvSpPr>
        <p:spPr>
          <a:xfrm>
            <a:off x="229390" y="3021458"/>
            <a:ext cx="196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Testing Types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C070F561-243F-4D89-8924-BE998C094187}"/>
              </a:ext>
            </a:extLst>
          </p:cNvPr>
          <p:cNvSpPr txBox="1"/>
          <p:nvPr/>
        </p:nvSpPr>
        <p:spPr>
          <a:xfrm>
            <a:off x="285670" y="3679259"/>
            <a:ext cx="158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Motion Tracker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0FAB6FC1-C391-4F7E-9F88-1A87EB82F487}"/>
              </a:ext>
            </a:extLst>
          </p:cNvPr>
          <p:cNvSpPr txBox="1"/>
          <p:nvPr/>
        </p:nvSpPr>
        <p:spPr>
          <a:xfrm>
            <a:off x="2493705" y="189340"/>
            <a:ext cx="4030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Next LT Pro" panose="020B0504020202020204" pitchFamily="34" charset="0"/>
              </a:rPr>
              <a:t>Testing Types</a:t>
            </a:r>
            <a:endParaRPr lang="LID4096" sz="115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3FA45D6C-7295-4D99-9223-071171375D64}"/>
              </a:ext>
            </a:extLst>
          </p:cNvPr>
          <p:cNvCxnSpPr>
            <a:cxnSpLocks/>
          </p:cNvCxnSpPr>
          <p:nvPr/>
        </p:nvCxnSpPr>
        <p:spPr>
          <a:xfrm flipH="1">
            <a:off x="2565757" y="897226"/>
            <a:ext cx="90090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Billede 33">
            <a:extLst>
              <a:ext uri="{FF2B5EF4-FFF2-40B4-BE49-F238E27FC236}">
                <a16:creationId xmlns:a16="http://schemas.microsoft.com/office/drawing/2014/main" id="{AC60C785-ABAD-465C-B1BB-ADF6216AAD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7" y="6436888"/>
            <a:ext cx="680214" cy="181774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DE011376-660E-4081-9130-8CE8D98CC399}"/>
              </a:ext>
            </a:extLst>
          </p:cNvPr>
          <p:cNvSpPr/>
          <p:nvPr/>
        </p:nvSpPr>
        <p:spPr>
          <a:xfrm>
            <a:off x="12115800" y="0"/>
            <a:ext cx="76200" cy="6858000"/>
          </a:xfrm>
          <a:prstGeom prst="rect">
            <a:avLst/>
          </a:prstGeom>
          <a:solidFill>
            <a:srgbClr val="1016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65E20EA5-F532-4D1A-9312-AAFA0C6174EB}"/>
              </a:ext>
            </a:extLst>
          </p:cNvPr>
          <p:cNvSpPr txBox="1"/>
          <p:nvPr/>
        </p:nvSpPr>
        <p:spPr>
          <a:xfrm>
            <a:off x="285669" y="498601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Future work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8BC1047E-9C5C-407F-886A-C1882C1EDA77}"/>
              </a:ext>
            </a:extLst>
          </p:cNvPr>
          <p:cNvGrpSpPr/>
          <p:nvPr/>
        </p:nvGrpSpPr>
        <p:grpSpPr>
          <a:xfrm>
            <a:off x="-1" y="3403442"/>
            <a:ext cx="2041452" cy="276999"/>
            <a:chOff x="3181351" y="1354013"/>
            <a:chExt cx="2041452" cy="369334"/>
          </a:xfrm>
        </p:grpSpPr>
        <p:pic>
          <p:nvPicPr>
            <p:cNvPr id="22" name="Billede 21">
              <a:extLst>
                <a:ext uri="{FF2B5EF4-FFF2-40B4-BE49-F238E27FC236}">
                  <a16:creationId xmlns:a16="http://schemas.microsoft.com/office/drawing/2014/main" id="{5D8E4CB8-CB55-4C5F-ABBB-7B32C3D85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351" y="1354014"/>
              <a:ext cx="2041452" cy="369333"/>
            </a:xfrm>
            <a:prstGeom prst="rect">
              <a:avLst/>
            </a:prstGeom>
          </p:spPr>
        </p:pic>
        <p:pic>
          <p:nvPicPr>
            <p:cNvPr id="23" name="Billede 22">
              <a:extLst>
                <a:ext uri="{FF2B5EF4-FFF2-40B4-BE49-F238E27FC236}">
                  <a16:creationId xmlns:a16="http://schemas.microsoft.com/office/drawing/2014/main" id="{FC0CDFB0-26BA-4D41-8430-5A966629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81351" y="1354013"/>
              <a:ext cx="2041452" cy="369333"/>
            </a:xfrm>
            <a:prstGeom prst="rect">
              <a:avLst/>
            </a:prstGeom>
          </p:spPr>
        </p:pic>
      </p:grpSp>
      <p:sp>
        <p:nvSpPr>
          <p:cNvPr id="31" name="Tekstfelt 30">
            <a:extLst>
              <a:ext uri="{FF2B5EF4-FFF2-40B4-BE49-F238E27FC236}">
                <a16:creationId xmlns:a16="http://schemas.microsoft.com/office/drawing/2014/main" id="{9A3FCA77-92E1-4619-9FD6-203465AA6D72}"/>
              </a:ext>
            </a:extLst>
          </p:cNvPr>
          <p:cNvSpPr txBox="1"/>
          <p:nvPr/>
        </p:nvSpPr>
        <p:spPr>
          <a:xfrm>
            <a:off x="10419703" y="607223"/>
            <a:ext cx="1217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Activation Test</a:t>
            </a:r>
            <a:endParaRPr lang="LID4096" sz="4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7BF48169-F9F2-4096-8949-4C29007EE1B7}"/>
              </a:ext>
            </a:extLst>
          </p:cNvPr>
          <p:cNvSpPr txBox="1"/>
          <p:nvPr/>
        </p:nvSpPr>
        <p:spPr>
          <a:xfrm>
            <a:off x="2493705" y="1012952"/>
            <a:ext cx="440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The “Activation Test” was inspired by the “spring experiment”</a:t>
            </a:r>
            <a:endParaRPr lang="LID4096" sz="4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6405F990-5E85-4AB5-98B6-478EDE7E673B}"/>
              </a:ext>
            </a:extLst>
          </p:cNvPr>
          <p:cNvGrpSpPr/>
          <p:nvPr/>
        </p:nvGrpSpPr>
        <p:grpSpPr>
          <a:xfrm>
            <a:off x="3319280" y="3374361"/>
            <a:ext cx="1379226" cy="1035407"/>
            <a:chOff x="3436614" y="3764496"/>
            <a:chExt cx="1627141" cy="1221521"/>
          </a:xfrm>
        </p:grpSpPr>
        <p:pic>
          <p:nvPicPr>
            <p:cNvPr id="4" name="Billede 3" descr="Et billede, der indeholder tekst, monitor, elektronik, skærm&#10;&#10;Automatisk genereret beskrivelse">
              <a:extLst>
                <a:ext uri="{FF2B5EF4-FFF2-40B4-BE49-F238E27FC236}">
                  <a16:creationId xmlns:a16="http://schemas.microsoft.com/office/drawing/2014/main" id="{B2C5CCA5-BCD3-43EE-A0B4-D16BB99BF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6614" y="3764496"/>
              <a:ext cx="1627141" cy="1221521"/>
            </a:xfrm>
            <a:prstGeom prst="rect">
              <a:avLst/>
            </a:prstGeom>
          </p:spPr>
        </p:pic>
        <p:grpSp>
          <p:nvGrpSpPr>
            <p:cNvPr id="5" name="Gruppe 4">
              <a:extLst>
                <a:ext uri="{FF2B5EF4-FFF2-40B4-BE49-F238E27FC236}">
                  <a16:creationId xmlns:a16="http://schemas.microsoft.com/office/drawing/2014/main" id="{1948F87C-9D73-486A-9460-62C4338AED53}"/>
                </a:ext>
              </a:extLst>
            </p:cNvPr>
            <p:cNvGrpSpPr/>
            <p:nvPr/>
          </p:nvGrpSpPr>
          <p:grpSpPr>
            <a:xfrm>
              <a:off x="3549611" y="3875912"/>
              <a:ext cx="1118415" cy="644136"/>
              <a:chOff x="3549611" y="3875912"/>
              <a:chExt cx="1118415" cy="644136"/>
            </a:xfrm>
          </p:grpSpPr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9832BBDF-7046-4F90-BD3F-A541A998FAF8}"/>
                  </a:ext>
                </a:extLst>
              </p:cNvPr>
              <p:cNvSpPr/>
              <p:nvPr/>
            </p:nvSpPr>
            <p:spPr>
              <a:xfrm>
                <a:off x="3549611" y="3875912"/>
                <a:ext cx="1118415" cy="644136"/>
              </a:xfrm>
              <a:prstGeom prst="rect">
                <a:avLst/>
              </a:prstGeom>
              <a:solidFill>
                <a:srgbClr val="1B23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pic>
            <p:nvPicPr>
              <p:cNvPr id="33" name="Billede 32">
                <a:extLst>
                  <a:ext uri="{FF2B5EF4-FFF2-40B4-BE49-F238E27FC236}">
                    <a16:creationId xmlns:a16="http://schemas.microsoft.com/office/drawing/2014/main" id="{24FE8A56-47CF-4D9E-9E8A-6C21267D3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5659" y="4001937"/>
                <a:ext cx="419918" cy="419051"/>
              </a:xfrm>
              <a:prstGeom prst="rect">
                <a:avLst/>
              </a:prstGeo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12" name="Gruppe 11">
            <a:extLst>
              <a:ext uri="{FF2B5EF4-FFF2-40B4-BE49-F238E27FC236}">
                <a16:creationId xmlns:a16="http://schemas.microsoft.com/office/drawing/2014/main" id="{DF8E8294-3ED3-4772-9F56-4A98402AD808}"/>
              </a:ext>
            </a:extLst>
          </p:cNvPr>
          <p:cNvGrpSpPr/>
          <p:nvPr/>
        </p:nvGrpSpPr>
        <p:grpSpPr>
          <a:xfrm>
            <a:off x="6036071" y="1522094"/>
            <a:ext cx="1596813" cy="1808444"/>
            <a:chOff x="6036071" y="1522094"/>
            <a:chExt cx="1596813" cy="1808444"/>
          </a:xfrm>
        </p:grpSpPr>
        <p:pic>
          <p:nvPicPr>
            <p:cNvPr id="3074" name="Picture 2" descr="Réception du nouveau robot UR : l'UR16e | HMI-MBS">
              <a:extLst>
                <a:ext uri="{FF2B5EF4-FFF2-40B4-BE49-F238E27FC236}">
                  <a16:creationId xmlns:a16="http://schemas.microsoft.com/office/drawing/2014/main" id="{A3D317A2-9DF4-4B86-B6C2-F86DBDCA6B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4646" y="1522094"/>
              <a:ext cx="1398238" cy="1597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Billede 10">
              <a:extLst>
                <a:ext uri="{FF2B5EF4-FFF2-40B4-BE49-F238E27FC236}">
                  <a16:creationId xmlns:a16="http://schemas.microsoft.com/office/drawing/2014/main" id="{790AD524-1100-47AA-B5A3-387E96676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071" y="2580655"/>
              <a:ext cx="958033" cy="74988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0" name="Tekstfelt 39">
            <a:extLst>
              <a:ext uri="{FF2B5EF4-FFF2-40B4-BE49-F238E27FC236}">
                <a16:creationId xmlns:a16="http://schemas.microsoft.com/office/drawing/2014/main" id="{669B0DC4-60DD-459D-8F93-A52762895F97}"/>
              </a:ext>
            </a:extLst>
          </p:cNvPr>
          <p:cNvSpPr txBox="1"/>
          <p:nvPr/>
        </p:nvSpPr>
        <p:spPr>
          <a:xfrm>
            <a:off x="2276646" y="5759135"/>
            <a:ext cx="385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A Full video with lap counter written in the corner</a:t>
            </a:r>
            <a:endParaRPr lang="LID4096" sz="4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44160A98-A00E-4920-AFB0-2C677265A36C}"/>
              </a:ext>
            </a:extLst>
          </p:cNvPr>
          <p:cNvSpPr txBox="1"/>
          <p:nvPr/>
        </p:nvSpPr>
        <p:spPr>
          <a:xfrm>
            <a:off x="2276646" y="6036134"/>
            <a:ext cx="2750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A CSV file with bounding box values</a:t>
            </a:r>
            <a:endParaRPr lang="LID4096" sz="4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94A720FD-B0F9-416C-A0A7-A221F81A6642}"/>
              </a:ext>
            </a:extLst>
          </p:cNvPr>
          <p:cNvSpPr txBox="1"/>
          <p:nvPr/>
        </p:nvSpPr>
        <p:spPr>
          <a:xfrm>
            <a:off x="2269286" y="6313133"/>
            <a:ext cx="4281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A CSV file from the UR with data like: Force, Speed, Position</a:t>
            </a:r>
            <a:endParaRPr lang="LID4096" sz="4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5" name="Billede 14">
            <a:extLst>
              <a:ext uri="{FF2B5EF4-FFF2-40B4-BE49-F238E27FC236}">
                <a16:creationId xmlns:a16="http://schemas.microsoft.com/office/drawing/2014/main" id="{B3FC6F18-1F41-4016-B0AD-4795CDFB68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6408" y="4217498"/>
            <a:ext cx="1175625" cy="877332"/>
          </a:xfrm>
          <a:prstGeom prst="rect">
            <a:avLst/>
          </a:prstGeom>
        </p:spPr>
      </p:pic>
      <p:sp>
        <p:nvSpPr>
          <p:cNvPr id="16" name="Rektangel 15">
            <a:extLst>
              <a:ext uri="{FF2B5EF4-FFF2-40B4-BE49-F238E27FC236}">
                <a16:creationId xmlns:a16="http://schemas.microsoft.com/office/drawing/2014/main" id="{6E1666D9-ED3B-42A6-8E6C-02DFB4B2E120}"/>
              </a:ext>
            </a:extLst>
          </p:cNvPr>
          <p:cNvSpPr/>
          <p:nvPr/>
        </p:nvSpPr>
        <p:spPr>
          <a:xfrm>
            <a:off x="8916933" y="3021458"/>
            <a:ext cx="2657899" cy="1266204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ktangel 42">
            <a:extLst>
              <a:ext uri="{FF2B5EF4-FFF2-40B4-BE49-F238E27FC236}">
                <a16:creationId xmlns:a16="http://schemas.microsoft.com/office/drawing/2014/main" id="{9808029E-41B7-44FE-AD3F-26B74BEC268F}"/>
              </a:ext>
            </a:extLst>
          </p:cNvPr>
          <p:cNvSpPr/>
          <p:nvPr/>
        </p:nvSpPr>
        <p:spPr>
          <a:xfrm>
            <a:off x="9050271" y="3173858"/>
            <a:ext cx="2400181" cy="66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EAB486E3-C9E6-476B-9CA0-6504EAF9CFCD}"/>
              </a:ext>
            </a:extLst>
          </p:cNvPr>
          <p:cNvSpPr/>
          <p:nvPr/>
        </p:nvSpPr>
        <p:spPr>
          <a:xfrm>
            <a:off x="9449030" y="3497626"/>
            <a:ext cx="76200" cy="3377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BBEB320D-E30E-41BA-AA5F-61FC19AE7147}"/>
              </a:ext>
            </a:extLst>
          </p:cNvPr>
          <p:cNvSpPr/>
          <p:nvPr/>
        </p:nvSpPr>
        <p:spPr>
          <a:xfrm>
            <a:off x="9863953" y="3501082"/>
            <a:ext cx="76200" cy="3377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25F356AE-961D-40D1-A3FD-216735408AA4}"/>
              </a:ext>
            </a:extLst>
          </p:cNvPr>
          <p:cNvSpPr/>
          <p:nvPr/>
        </p:nvSpPr>
        <p:spPr>
          <a:xfrm>
            <a:off x="10248116" y="3495016"/>
            <a:ext cx="76200" cy="3377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EDA7E99A-4B94-4581-943B-DA2E4CA22DCA}"/>
              </a:ext>
            </a:extLst>
          </p:cNvPr>
          <p:cNvSpPr/>
          <p:nvPr/>
        </p:nvSpPr>
        <p:spPr>
          <a:xfrm>
            <a:off x="10660982" y="3496072"/>
            <a:ext cx="76200" cy="3377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00F83C68-4594-4044-BFE7-BF8E286FB8C7}"/>
              </a:ext>
            </a:extLst>
          </p:cNvPr>
          <p:cNvSpPr/>
          <p:nvPr/>
        </p:nvSpPr>
        <p:spPr>
          <a:xfrm>
            <a:off x="11045145" y="3497626"/>
            <a:ext cx="76200" cy="3377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4" name="Forbindelse: vinklet 43">
            <a:extLst>
              <a:ext uri="{FF2B5EF4-FFF2-40B4-BE49-F238E27FC236}">
                <a16:creationId xmlns:a16="http://schemas.microsoft.com/office/drawing/2014/main" id="{2FE3DBE7-6888-4E7D-87C7-35CA49801894}"/>
              </a:ext>
            </a:extLst>
          </p:cNvPr>
          <p:cNvCxnSpPr>
            <a:stCxn id="4" idx="2"/>
            <a:endCxn id="15" idx="3"/>
          </p:cNvCxnSpPr>
          <p:nvPr/>
        </p:nvCxnSpPr>
        <p:spPr>
          <a:xfrm rot="16200000" flipH="1">
            <a:off x="4994452" y="3424208"/>
            <a:ext cx="246396" cy="2217515"/>
          </a:xfrm>
          <a:prstGeom prst="bentConnector2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Forbindelse: vinklet 49">
            <a:extLst>
              <a:ext uri="{FF2B5EF4-FFF2-40B4-BE49-F238E27FC236}">
                <a16:creationId xmlns:a16="http://schemas.microsoft.com/office/drawing/2014/main" id="{6B7ACB3C-F064-4D9F-A8CC-A64D68BAFC7A}"/>
              </a:ext>
            </a:extLst>
          </p:cNvPr>
          <p:cNvCxnSpPr>
            <a:stCxn id="15" idx="2"/>
            <a:endCxn id="16" idx="2"/>
          </p:cNvCxnSpPr>
          <p:nvPr/>
        </p:nvCxnSpPr>
        <p:spPr>
          <a:xfrm rot="5400000" flipH="1" flipV="1">
            <a:off x="8126467" y="2975414"/>
            <a:ext cx="807168" cy="3431663"/>
          </a:xfrm>
          <a:prstGeom prst="bentConnector3">
            <a:avLst>
              <a:gd name="adj1" fmla="val -28321"/>
            </a:avLst>
          </a:prstGeom>
          <a:ln w="28575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felt 52">
            <a:extLst>
              <a:ext uri="{FF2B5EF4-FFF2-40B4-BE49-F238E27FC236}">
                <a16:creationId xmlns:a16="http://schemas.microsoft.com/office/drawing/2014/main" id="{F4CDCD43-ED56-4C55-B833-52AE5204D500}"/>
              </a:ext>
            </a:extLst>
          </p:cNvPr>
          <p:cNvSpPr txBox="1"/>
          <p:nvPr/>
        </p:nvSpPr>
        <p:spPr>
          <a:xfrm>
            <a:off x="7654539" y="1466828"/>
            <a:ext cx="9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Home_waypoint</a:t>
            </a:r>
            <a:br>
              <a:rPr lang="en-US" sz="700" i="1" dirty="0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en-US" sz="7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…</a:t>
            </a:r>
            <a:br>
              <a:rPr lang="en-US" sz="700" i="1" dirty="0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en-US" sz="7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Home_waypoint</a:t>
            </a:r>
            <a:endParaRPr lang="en-US" sz="7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r>
              <a:rPr lang="en-US" sz="7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DO[0] = HIGH</a:t>
            </a:r>
            <a:endParaRPr lang="LID4096" sz="2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52" name="Forbindelse: vinklet 51">
            <a:extLst>
              <a:ext uri="{FF2B5EF4-FFF2-40B4-BE49-F238E27FC236}">
                <a16:creationId xmlns:a16="http://schemas.microsoft.com/office/drawing/2014/main" id="{69C5A684-5A35-484F-A646-6F1743AB0669}"/>
              </a:ext>
            </a:extLst>
          </p:cNvPr>
          <p:cNvCxnSpPr>
            <a:cxnSpLocks/>
            <a:stCxn id="4" idx="0"/>
            <a:endCxn id="11" idx="1"/>
          </p:cNvCxnSpPr>
          <p:nvPr/>
        </p:nvCxnSpPr>
        <p:spPr>
          <a:xfrm rot="5400000" flipH="1" flipV="1">
            <a:off x="4813100" y="2151390"/>
            <a:ext cx="418764" cy="2027178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Rektangel 54">
            <a:extLst>
              <a:ext uri="{FF2B5EF4-FFF2-40B4-BE49-F238E27FC236}">
                <a16:creationId xmlns:a16="http://schemas.microsoft.com/office/drawing/2014/main" id="{7F25E001-3FE4-46AC-AFEF-6DBEB61C96D0}"/>
              </a:ext>
            </a:extLst>
          </p:cNvPr>
          <p:cNvSpPr/>
          <p:nvPr/>
        </p:nvSpPr>
        <p:spPr>
          <a:xfrm>
            <a:off x="9323178" y="3333431"/>
            <a:ext cx="326016" cy="5054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2FA28F84-AE44-4F7C-A22D-2A826E3B0ED5}"/>
              </a:ext>
            </a:extLst>
          </p:cNvPr>
          <p:cNvSpPr/>
          <p:nvPr/>
        </p:nvSpPr>
        <p:spPr>
          <a:xfrm>
            <a:off x="9728267" y="3333430"/>
            <a:ext cx="326016" cy="5054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Rektangel 58">
            <a:extLst>
              <a:ext uri="{FF2B5EF4-FFF2-40B4-BE49-F238E27FC236}">
                <a16:creationId xmlns:a16="http://schemas.microsoft.com/office/drawing/2014/main" id="{7CD4A097-4DE3-436C-AA93-BC66D8A735E7}"/>
              </a:ext>
            </a:extLst>
          </p:cNvPr>
          <p:cNvSpPr/>
          <p:nvPr/>
        </p:nvSpPr>
        <p:spPr>
          <a:xfrm>
            <a:off x="10116014" y="3333432"/>
            <a:ext cx="326016" cy="5054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0" name="Rektangel 59">
            <a:extLst>
              <a:ext uri="{FF2B5EF4-FFF2-40B4-BE49-F238E27FC236}">
                <a16:creationId xmlns:a16="http://schemas.microsoft.com/office/drawing/2014/main" id="{A02EA92B-33E1-44FE-9F99-6238CFA1864E}"/>
              </a:ext>
            </a:extLst>
          </p:cNvPr>
          <p:cNvSpPr/>
          <p:nvPr/>
        </p:nvSpPr>
        <p:spPr>
          <a:xfrm>
            <a:off x="10521103" y="3333431"/>
            <a:ext cx="326016" cy="5054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Rektangel 60">
            <a:extLst>
              <a:ext uri="{FF2B5EF4-FFF2-40B4-BE49-F238E27FC236}">
                <a16:creationId xmlns:a16="http://schemas.microsoft.com/office/drawing/2014/main" id="{8456EAC0-C209-4B99-BC9C-6351F94EE99E}"/>
              </a:ext>
            </a:extLst>
          </p:cNvPr>
          <p:cNvSpPr/>
          <p:nvPr/>
        </p:nvSpPr>
        <p:spPr>
          <a:xfrm>
            <a:off x="10920688" y="3333429"/>
            <a:ext cx="326016" cy="5054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242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16" grpId="0" animBg="1"/>
      <p:bldP spid="53" grpId="0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>
            <a:extLst>
              <a:ext uri="{FF2B5EF4-FFF2-40B4-BE49-F238E27FC236}">
                <a16:creationId xmlns:a16="http://schemas.microsoft.com/office/drawing/2014/main" id="{A86B62BC-BA91-4A07-A44F-85981838BF0C}"/>
              </a:ext>
            </a:extLst>
          </p:cNvPr>
          <p:cNvSpPr/>
          <p:nvPr/>
        </p:nvSpPr>
        <p:spPr>
          <a:xfrm>
            <a:off x="0" y="0"/>
            <a:ext cx="2041452" cy="6858000"/>
          </a:xfrm>
          <a:prstGeom prst="rect">
            <a:avLst/>
          </a:prstGeom>
          <a:solidFill>
            <a:srgbClr val="1B2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8B49DD7-7B09-4AA3-B35E-D37A5224138A}"/>
              </a:ext>
            </a:extLst>
          </p:cNvPr>
          <p:cNvSpPr/>
          <p:nvPr/>
        </p:nvSpPr>
        <p:spPr>
          <a:xfrm>
            <a:off x="1" y="1"/>
            <a:ext cx="2041452" cy="1066800"/>
          </a:xfrm>
          <a:prstGeom prst="rect">
            <a:avLst/>
          </a:prstGeom>
          <a:solidFill>
            <a:srgbClr val="10162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5728408-1EFA-446E-944F-15DDB36F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4" y="363416"/>
            <a:ext cx="396099" cy="3952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02937D3A-978E-4BDE-BAAD-C35B89F01779}"/>
              </a:ext>
            </a:extLst>
          </p:cNvPr>
          <p:cNvSpPr txBox="1"/>
          <p:nvPr/>
        </p:nvSpPr>
        <p:spPr>
          <a:xfrm>
            <a:off x="998604" y="363416"/>
            <a:ext cx="98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Vister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BAC9251B-7519-497D-9976-239DEB4D2A11}"/>
              </a:ext>
            </a:extLst>
          </p:cNvPr>
          <p:cNvCxnSpPr>
            <a:cxnSpLocks/>
          </p:cNvCxnSpPr>
          <p:nvPr/>
        </p:nvCxnSpPr>
        <p:spPr>
          <a:xfrm>
            <a:off x="954075" y="330225"/>
            <a:ext cx="0" cy="4154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107F66C2-C915-49FC-A5FA-652F35C4832B}"/>
              </a:ext>
            </a:extLst>
          </p:cNvPr>
          <p:cNvSpPr txBox="1"/>
          <p:nvPr/>
        </p:nvSpPr>
        <p:spPr>
          <a:xfrm>
            <a:off x="229390" y="1620716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Introduction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F5E72E15-353A-48A3-8A8C-32BE36459849}"/>
              </a:ext>
            </a:extLst>
          </p:cNvPr>
          <p:cNvSpPr txBox="1"/>
          <p:nvPr/>
        </p:nvSpPr>
        <p:spPr>
          <a:xfrm>
            <a:off x="285670" y="4287663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Guides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118F5E1E-C8BF-4125-9896-E3DA4DABCBB9}"/>
              </a:ext>
            </a:extLst>
          </p:cNvPr>
          <p:cNvSpPr txBox="1"/>
          <p:nvPr/>
        </p:nvSpPr>
        <p:spPr>
          <a:xfrm>
            <a:off x="229390" y="232108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Overview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9B246121-4666-4892-A01E-E022377A1E5A}"/>
              </a:ext>
            </a:extLst>
          </p:cNvPr>
          <p:cNvSpPr txBox="1"/>
          <p:nvPr/>
        </p:nvSpPr>
        <p:spPr>
          <a:xfrm>
            <a:off x="285670" y="3402260"/>
            <a:ext cx="124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Activation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CD7900C3-836C-45B2-AAFD-A04FC05CC695}"/>
              </a:ext>
            </a:extLst>
          </p:cNvPr>
          <p:cNvSpPr txBox="1"/>
          <p:nvPr/>
        </p:nvSpPr>
        <p:spPr>
          <a:xfrm>
            <a:off x="229390" y="3021458"/>
            <a:ext cx="196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Testing Types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C070F561-243F-4D89-8924-BE998C094187}"/>
              </a:ext>
            </a:extLst>
          </p:cNvPr>
          <p:cNvSpPr txBox="1"/>
          <p:nvPr/>
        </p:nvSpPr>
        <p:spPr>
          <a:xfrm>
            <a:off x="285670" y="3679259"/>
            <a:ext cx="158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Motion Tracker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0FAB6FC1-C391-4F7E-9F88-1A87EB82F487}"/>
              </a:ext>
            </a:extLst>
          </p:cNvPr>
          <p:cNvSpPr txBox="1"/>
          <p:nvPr/>
        </p:nvSpPr>
        <p:spPr>
          <a:xfrm>
            <a:off x="2493705" y="189340"/>
            <a:ext cx="4030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Next LT Pro" panose="020B0504020202020204" pitchFamily="34" charset="0"/>
              </a:rPr>
              <a:t>Testing Types</a:t>
            </a:r>
            <a:endParaRPr lang="LID4096" sz="115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3FA45D6C-7295-4D99-9223-071171375D64}"/>
              </a:ext>
            </a:extLst>
          </p:cNvPr>
          <p:cNvCxnSpPr>
            <a:cxnSpLocks/>
          </p:cNvCxnSpPr>
          <p:nvPr/>
        </p:nvCxnSpPr>
        <p:spPr>
          <a:xfrm flipH="1">
            <a:off x="2565757" y="897226"/>
            <a:ext cx="90090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Billede 33">
            <a:extLst>
              <a:ext uri="{FF2B5EF4-FFF2-40B4-BE49-F238E27FC236}">
                <a16:creationId xmlns:a16="http://schemas.microsoft.com/office/drawing/2014/main" id="{AC60C785-ABAD-465C-B1BB-ADF6216AAD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7" y="6436888"/>
            <a:ext cx="680214" cy="181774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DE011376-660E-4081-9130-8CE8D98CC399}"/>
              </a:ext>
            </a:extLst>
          </p:cNvPr>
          <p:cNvSpPr/>
          <p:nvPr/>
        </p:nvSpPr>
        <p:spPr>
          <a:xfrm>
            <a:off x="12115800" y="0"/>
            <a:ext cx="76200" cy="6858000"/>
          </a:xfrm>
          <a:prstGeom prst="rect">
            <a:avLst/>
          </a:prstGeom>
          <a:solidFill>
            <a:srgbClr val="1016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65E20EA5-F532-4D1A-9312-AAFA0C6174EB}"/>
              </a:ext>
            </a:extLst>
          </p:cNvPr>
          <p:cNvSpPr txBox="1"/>
          <p:nvPr/>
        </p:nvSpPr>
        <p:spPr>
          <a:xfrm>
            <a:off x="285669" y="498601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Future work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8BC1047E-9C5C-407F-886A-C1882C1EDA77}"/>
              </a:ext>
            </a:extLst>
          </p:cNvPr>
          <p:cNvGrpSpPr/>
          <p:nvPr/>
        </p:nvGrpSpPr>
        <p:grpSpPr>
          <a:xfrm>
            <a:off x="-1" y="3677762"/>
            <a:ext cx="2041452" cy="276999"/>
            <a:chOff x="3181351" y="1354013"/>
            <a:chExt cx="2041452" cy="369334"/>
          </a:xfrm>
        </p:grpSpPr>
        <p:pic>
          <p:nvPicPr>
            <p:cNvPr id="22" name="Billede 21">
              <a:extLst>
                <a:ext uri="{FF2B5EF4-FFF2-40B4-BE49-F238E27FC236}">
                  <a16:creationId xmlns:a16="http://schemas.microsoft.com/office/drawing/2014/main" id="{5D8E4CB8-CB55-4C5F-ABBB-7B32C3D85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351" y="1354014"/>
              <a:ext cx="2041452" cy="369333"/>
            </a:xfrm>
            <a:prstGeom prst="rect">
              <a:avLst/>
            </a:prstGeom>
          </p:spPr>
        </p:pic>
        <p:pic>
          <p:nvPicPr>
            <p:cNvPr id="23" name="Billede 22">
              <a:extLst>
                <a:ext uri="{FF2B5EF4-FFF2-40B4-BE49-F238E27FC236}">
                  <a16:creationId xmlns:a16="http://schemas.microsoft.com/office/drawing/2014/main" id="{FC0CDFB0-26BA-4D41-8430-5A966629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81351" y="1354013"/>
              <a:ext cx="2041452" cy="369333"/>
            </a:xfrm>
            <a:prstGeom prst="rect">
              <a:avLst/>
            </a:prstGeom>
          </p:spPr>
        </p:pic>
      </p:grpSp>
      <p:sp>
        <p:nvSpPr>
          <p:cNvPr id="31" name="Tekstfelt 30">
            <a:extLst>
              <a:ext uri="{FF2B5EF4-FFF2-40B4-BE49-F238E27FC236}">
                <a16:creationId xmlns:a16="http://schemas.microsoft.com/office/drawing/2014/main" id="{9A3FCA77-92E1-4619-9FD6-203465AA6D72}"/>
              </a:ext>
            </a:extLst>
          </p:cNvPr>
          <p:cNvSpPr txBox="1"/>
          <p:nvPr/>
        </p:nvSpPr>
        <p:spPr>
          <a:xfrm>
            <a:off x="10129521" y="607223"/>
            <a:ext cx="150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Motion Tracker Test</a:t>
            </a:r>
            <a:endParaRPr lang="LID4096" sz="4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7BF48169-F9F2-4096-8949-4C29007EE1B7}"/>
              </a:ext>
            </a:extLst>
          </p:cNvPr>
          <p:cNvSpPr txBox="1"/>
          <p:nvPr/>
        </p:nvSpPr>
        <p:spPr>
          <a:xfrm>
            <a:off x="2493705" y="1012952"/>
            <a:ext cx="5743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The “Motion Tracker Test” was inspired by the “Train experiment”</a:t>
            </a:r>
            <a:endParaRPr lang="LID4096" sz="4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6405F990-5E85-4AB5-98B6-478EDE7E673B}"/>
              </a:ext>
            </a:extLst>
          </p:cNvPr>
          <p:cNvGrpSpPr/>
          <p:nvPr/>
        </p:nvGrpSpPr>
        <p:grpSpPr>
          <a:xfrm>
            <a:off x="2918720" y="2856381"/>
            <a:ext cx="1966770" cy="1476486"/>
            <a:chOff x="3436614" y="3764496"/>
            <a:chExt cx="1627141" cy="1221521"/>
          </a:xfrm>
        </p:grpSpPr>
        <p:pic>
          <p:nvPicPr>
            <p:cNvPr id="4" name="Billede 3" descr="Et billede, der indeholder tekst, monitor, elektronik, skærm&#10;&#10;Automatisk genereret beskrivelse">
              <a:extLst>
                <a:ext uri="{FF2B5EF4-FFF2-40B4-BE49-F238E27FC236}">
                  <a16:creationId xmlns:a16="http://schemas.microsoft.com/office/drawing/2014/main" id="{B2C5CCA5-BCD3-43EE-A0B4-D16BB99BF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6614" y="3764496"/>
              <a:ext cx="1627141" cy="1221521"/>
            </a:xfrm>
            <a:prstGeom prst="rect">
              <a:avLst/>
            </a:prstGeom>
          </p:spPr>
        </p:pic>
        <p:grpSp>
          <p:nvGrpSpPr>
            <p:cNvPr id="5" name="Gruppe 4">
              <a:extLst>
                <a:ext uri="{FF2B5EF4-FFF2-40B4-BE49-F238E27FC236}">
                  <a16:creationId xmlns:a16="http://schemas.microsoft.com/office/drawing/2014/main" id="{1948F87C-9D73-486A-9460-62C4338AED53}"/>
                </a:ext>
              </a:extLst>
            </p:cNvPr>
            <p:cNvGrpSpPr/>
            <p:nvPr/>
          </p:nvGrpSpPr>
          <p:grpSpPr>
            <a:xfrm>
              <a:off x="3549611" y="3875912"/>
              <a:ext cx="1118415" cy="644136"/>
              <a:chOff x="3549611" y="3875912"/>
              <a:chExt cx="1118415" cy="644136"/>
            </a:xfrm>
          </p:grpSpPr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9832BBDF-7046-4F90-BD3F-A541A998FAF8}"/>
                  </a:ext>
                </a:extLst>
              </p:cNvPr>
              <p:cNvSpPr/>
              <p:nvPr/>
            </p:nvSpPr>
            <p:spPr>
              <a:xfrm>
                <a:off x="3549611" y="3875912"/>
                <a:ext cx="1118415" cy="644136"/>
              </a:xfrm>
              <a:prstGeom prst="rect">
                <a:avLst/>
              </a:prstGeom>
              <a:solidFill>
                <a:srgbClr val="1B23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pic>
            <p:nvPicPr>
              <p:cNvPr id="33" name="Billede 32">
                <a:extLst>
                  <a:ext uri="{FF2B5EF4-FFF2-40B4-BE49-F238E27FC236}">
                    <a16:creationId xmlns:a16="http://schemas.microsoft.com/office/drawing/2014/main" id="{24FE8A56-47CF-4D9E-9E8A-6C21267D3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5659" y="4001937"/>
                <a:ext cx="419918" cy="419051"/>
              </a:xfrm>
              <a:prstGeom prst="rect">
                <a:avLst/>
              </a:prstGeo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40" name="Tekstfelt 39">
            <a:extLst>
              <a:ext uri="{FF2B5EF4-FFF2-40B4-BE49-F238E27FC236}">
                <a16:creationId xmlns:a16="http://schemas.microsoft.com/office/drawing/2014/main" id="{669B0DC4-60DD-459D-8F93-A52762895F97}"/>
              </a:ext>
            </a:extLst>
          </p:cNvPr>
          <p:cNvSpPr txBox="1"/>
          <p:nvPr/>
        </p:nvSpPr>
        <p:spPr>
          <a:xfrm>
            <a:off x="2276646" y="6129837"/>
            <a:ext cx="385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A Full video with lap counter written in the corner</a:t>
            </a:r>
            <a:endParaRPr lang="LID4096" sz="4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44160A98-A00E-4920-AFB0-2C677265A36C}"/>
              </a:ext>
            </a:extLst>
          </p:cNvPr>
          <p:cNvSpPr txBox="1"/>
          <p:nvPr/>
        </p:nvSpPr>
        <p:spPr>
          <a:xfrm>
            <a:off x="2276646" y="6406836"/>
            <a:ext cx="2750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A CSV file with lap time duration</a:t>
            </a:r>
            <a:endParaRPr lang="LID4096" sz="44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5" name="Billede 14">
            <a:extLst>
              <a:ext uri="{FF2B5EF4-FFF2-40B4-BE49-F238E27FC236}">
                <a16:creationId xmlns:a16="http://schemas.microsoft.com/office/drawing/2014/main" id="{B3FC6F18-1F41-4016-B0AD-4795CDFB68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74120" y="3037413"/>
            <a:ext cx="1505946" cy="1123840"/>
          </a:xfrm>
          <a:prstGeom prst="rect">
            <a:avLst/>
          </a:prstGeom>
        </p:spPr>
      </p:pic>
      <p:sp>
        <p:nvSpPr>
          <p:cNvPr id="16" name="Rektangel 15">
            <a:extLst>
              <a:ext uri="{FF2B5EF4-FFF2-40B4-BE49-F238E27FC236}">
                <a16:creationId xmlns:a16="http://schemas.microsoft.com/office/drawing/2014/main" id="{6E1666D9-ED3B-42A6-8E6C-02DFB4B2E120}"/>
              </a:ext>
            </a:extLst>
          </p:cNvPr>
          <p:cNvSpPr/>
          <p:nvPr/>
        </p:nvSpPr>
        <p:spPr>
          <a:xfrm>
            <a:off x="7868472" y="2564993"/>
            <a:ext cx="3627286" cy="1728013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4" name="Forbindelse: vinklet 43">
            <a:extLst>
              <a:ext uri="{FF2B5EF4-FFF2-40B4-BE49-F238E27FC236}">
                <a16:creationId xmlns:a16="http://schemas.microsoft.com/office/drawing/2014/main" id="{2FE3DBE7-6888-4E7D-87C7-35CA49801894}"/>
              </a:ext>
            </a:extLst>
          </p:cNvPr>
          <p:cNvCxnSpPr>
            <a:cxnSpLocks/>
            <a:stCxn id="4" idx="3"/>
            <a:endCxn id="15" idx="3"/>
          </p:cNvCxnSpPr>
          <p:nvPr/>
        </p:nvCxnSpPr>
        <p:spPr>
          <a:xfrm>
            <a:off x="4885490" y="3594624"/>
            <a:ext cx="588630" cy="4709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Forbindelse: vinklet 49">
            <a:extLst>
              <a:ext uri="{FF2B5EF4-FFF2-40B4-BE49-F238E27FC236}">
                <a16:creationId xmlns:a16="http://schemas.microsoft.com/office/drawing/2014/main" id="{6B7ACB3C-F064-4D9F-A8CC-A64D68BAFC7A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7888728" y="2499618"/>
            <a:ext cx="131753" cy="3455022"/>
          </a:xfrm>
          <a:prstGeom prst="bentConnector3">
            <a:avLst>
              <a:gd name="adj1" fmla="val 273506"/>
            </a:avLst>
          </a:prstGeom>
          <a:ln w="28575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Ellipse 3074">
            <a:extLst>
              <a:ext uri="{FF2B5EF4-FFF2-40B4-BE49-F238E27FC236}">
                <a16:creationId xmlns:a16="http://schemas.microsoft.com/office/drawing/2014/main" id="{EFB9D434-3D2D-43B8-BE48-C809576D4790}"/>
              </a:ext>
            </a:extLst>
          </p:cNvPr>
          <p:cNvSpPr/>
          <p:nvPr/>
        </p:nvSpPr>
        <p:spPr>
          <a:xfrm>
            <a:off x="8236764" y="3193059"/>
            <a:ext cx="2890701" cy="750134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76" name="Rektangel 3075">
            <a:extLst>
              <a:ext uri="{FF2B5EF4-FFF2-40B4-BE49-F238E27FC236}">
                <a16:creationId xmlns:a16="http://schemas.microsoft.com/office/drawing/2014/main" id="{6B917B2F-C4D2-4A04-BF33-BD9B415C134E}"/>
              </a:ext>
            </a:extLst>
          </p:cNvPr>
          <p:cNvSpPr/>
          <p:nvPr/>
        </p:nvSpPr>
        <p:spPr>
          <a:xfrm>
            <a:off x="9371445" y="3008398"/>
            <a:ext cx="650789" cy="1846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77" name="Rektangel 3076">
            <a:extLst>
              <a:ext uri="{FF2B5EF4-FFF2-40B4-BE49-F238E27FC236}">
                <a16:creationId xmlns:a16="http://schemas.microsoft.com/office/drawing/2014/main" id="{26DAE540-AF82-4793-B8B1-730A9CDE9B7B}"/>
              </a:ext>
            </a:extLst>
          </p:cNvPr>
          <p:cNvSpPr/>
          <p:nvPr/>
        </p:nvSpPr>
        <p:spPr>
          <a:xfrm>
            <a:off x="9788356" y="2904333"/>
            <a:ext cx="131093" cy="1310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5AA6072E-57B8-4611-B349-99ABB88B6B93}"/>
              </a:ext>
            </a:extLst>
          </p:cNvPr>
          <p:cNvSpPr/>
          <p:nvPr/>
        </p:nvSpPr>
        <p:spPr>
          <a:xfrm>
            <a:off x="8020842" y="2690419"/>
            <a:ext cx="3280298" cy="14578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1" name="Rektangel 70">
            <a:extLst>
              <a:ext uri="{FF2B5EF4-FFF2-40B4-BE49-F238E27FC236}">
                <a16:creationId xmlns:a16="http://schemas.microsoft.com/office/drawing/2014/main" id="{4725EA86-F66A-44B7-9C01-8571805EEFFB}"/>
              </a:ext>
            </a:extLst>
          </p:cNvPr>
          <p:cNvSpPr/>
          <p:nvPr/>
        </p:nvSpPr>
        <p:spPr>
          <a:xfrm>
            <a:off x="9742840" y="2850354"/>
            <a:ext cx="220208" cy="2390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2" name="Tekstfelt 71">
            <a:extLst>
              <a:ext uri="{FF2B5EF4-FFF2-40B4-BE49-F238E27FC236}">
                <a16:creationId xmlns:a16="http://schemas.microsoft.com/office/drawing/2014/main" id="{62A4B350-1058-4EC2-A0A2-9342F9EA95F0}"/>
              </a:ext>
            </a:extLst>
          </p:cNvPr>
          <p:cNvSpPr txBox="1"/>
          <p:nvPr/>
        </p:nvSpPr>
        <p:spPr>
          <a:xfrm>
            <a:off x="9059337" y="1441334"/>
            <a:ext cx="182721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Set</a:t>
            </a:r>
            <a:r>
              <a:rPr lang="en-US" sz="7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br>
              <a:rPr lang="en-US" sz="700" i="1" dirty="0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en-US" sz="7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Hue_low</a:t>
            </a:r>
            <a:br>
              <a:rPr lang="en-US" sz="700" i="1" dirty="0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en-US" sz="7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Hue_high</a:t>
            </a:r>
            <a:endParaRPr lang="en-US" sz="7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r>
              <a:rPr lang="en-US" sz="7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Saturation_low</a:t>
            </a:r>
            <a:endParaRPr lang="en-US" sz="7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r>
              <a:rPr lang="en-US" sz="7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Saturation_high</a:t>
            </a:r>
            <a:br>
              <a:rPr lang="en-US" sz="700" i="1" dirty="0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en-US" sz="7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Value_low</a:t>
            </a:r>
            <a:br>
              <a:rPr lang="en-US" sz="700" i="1" dirty="0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en-US" sz="7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Value_high</a:t>
            </a:r>
            <a:endParaRPr lang="LID4096" sz="2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8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16" grpId="0" animBg="1"/>
      <p:bldP spid="70" grpId="0" animBg="1"/>
      <p:bldP spid="71" grpId="0" animBg="1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>
            <a:extLst>
              <a:ext uri="{FF2B5EF4-FFF2-40B4-BE49-F238E27FC236}">
                <a16:creationId xmlns:a16="http://schemas.microsoft.com/office/drawing/2014/main" id="{A86B62BC-BA91-4A07-A44F-85981838BF0C}"/>
              </a:ext>
            </a:extLst>
          </p:cNvPr>
          <p:cNvSpPr/>
          <p:nvPr/>
        </p:nvSpPr>
        <p:spPr>
          <a:xfrm>
            <a:off x="0" y="0"/>
            <a:ext cx="2041452" cy="6858000"/>
          </a:xfrm>
          <a:prstGeom prst="rect">
            <a:avLst/>
          </a:prstGeom>
          <a:solidFill>
            <a:srgbClr val="1B2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8B49DD7-7B09-4AA3-B35E-D37A5224138A}"/>
              </a:ext>
            </a:extLst>
          </p:cNvPr>
          <p:cNvSpPr/>
          <p:nvPr/>
        </p:nvSpPr>
        <p:spPr>
          <a:xfrm>
            <a:off x="1" y="1"/>
            <a:ext cx="2041452" cy="1066800"/>
          </a:xfrm>
          <a:prstGeom prst="rect">
            <a:avLst/>
          </a:prstGeom>
          <a:solidFill>
            <a:srgbClr val="10162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5728408-1EFA-446E-944F-15DDB36F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4" y="363416"/>
            <a:ext cx="396099" cy="3952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02937D3A-978E-4BDE-BAAD-C35B89F01779}"/>
              </a:ext>
            </a:extLst>
          </p:cNvPr>
          <p:cNvSpPr txBox="1"/>
          <p:nvPr/>
        </p:nvSpPr>
        <p:spPr>
          <a:xfrm>
            <a:off x="998604" y="363416"/>
            <a:ext cx="98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Vister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BAC9251B-7519-497D-9976-239DEB4D2A11}"/>
              </a:ext>
            </a:extLst>
          </p:cNvPr>
          <p:cNvCxnSpPr>
            <a:cxnSpLocks/>
          </p:cNvCxnSpPr>
          <p:nvPr/>
        </p:nvCxnSpPr>
        <p:spPr>
          <a:xfrm>
            <a:off x="954075" y="330225"/>
            <a:ext cx="0" cy="4154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107F66C2-C915-49FC-A5FA-652F35C4832B}"/>
              </a:ext>
            </a:extLst>
          </p:cNvPr>
          <p:cNvSpPr txBox="1"/>
          <p:nvPr/>
        </p:nvSpPr>
        <p:spPr>
          <a:xfrm>
            <a:off x="229390" y="1620716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Introduction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F5E72E15-353A-48A3-8A8C-32BE36459849}"/>
              </a:ext>
            </a:extLst>
          </p:cNvPr>
          <p:cNvSpPr txBox="1"/>
          <p:nvPr/>
        </p:nvSpPr>
        <p:spPr>
          <a:xfrm>
            <a:off x="285670" y="4287663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Guides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118F5E1E-C8BF-4125-9896-E3DA4DABCBB9}"/>
              </a:ext>
            </a:extLst>
          </p:cNvPr>
          <p:cNvSpPr txBox="1"/>
          <p:nvPr/>
        </p:nvSpPr>
        <p:spPr>
          <a:xfrm>
            <a:off x="229390" y="232108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Overview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9B246121-4666-4892-A01E-E022377A1E5A}"/>
              </a:ext>
            </a:extLst>
          </p:cNvPr>
          <p:cNvSpPr txBox="1"/>
          <p:nvPr/>
        </p:nvSpPr>
        <p:spPr>
          <a:xfrm>
            <a:off x="285670" y="3402260"/>
            <a:ext cx="124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Activation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CD7900C3-836C-45B2-AAFD-A04FC05CC695}"/>
              </a:ext>
            </a:extLst>
          </p:cNvPr>
          <p:cNvSpPr txBox="1"/>
          <p:nvPr/>
        </p:nvSpPr>
        <p:spPr>
          <a:xfrm>
            <a:off x="229390" y="3021458"/>
            <a:ext cx="196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Testing Types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C070F561-243F-4D89-8924-BE998C094187}"/>
              </a:ext>
            </a:extLst>
          </p:cNvPr>
          <p:cNvSpPr txBox="1"/>
          <p:nvPr/>
        </p:nvSpPr>
        <p:spPr>
          <a:xfrm>
            <a:off x="285670" y="3679259"/>
            <a:ext cx="158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Motion Tracker Test</a:t>
            </a:r>
            <a:endParaRPr lang="LID4096" sz="4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0FAB6FC1-C391-4F7E-9F88-1A87EB82F487}"/>
              </a:ext>
            </a:extLst>
          </p:cNvPr>
          <p:cNvSpPr txBox="1"/>
          <p:nvPr/>
        </p:nvSpPr>
        <p:spPr>
          <a:xfrm>
            <a:off x="2493705" y="189340"/>
            <a:ext cx="4030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Next LT Pro" panose="020B0504020202020204" pitchFamily="34" charset="0"/>
              </a:rPr>
              <a:t>Guides</a:t>
            </a:r>
            <a:endParaRPr lang="LID4096" sz="115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3FA45D6C-7295-4D99-9223-071171375D64}"/>
              </a:ext>
            </a:extLst>
          </p:cNvPr>
          <p:cNvCxnSpPr>
            <a:cxnSpLocks/>
          </p:cNvCxnSpPr>
          <p:nvPr/>
        </p:nvCxnSpPr>
        <p:spPr>
          <a:xfrm flipH="1">
            <a:off x="2565757" y="897226"/>
            <a:ext cx="90090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Billede 33">
            <a:extLst>
              <a:ext uri="{FF2B5EF4-FFF2-40B4-BE49-F238E27FC236}">
                <a16:creationId xmlns:a16="http://schemas.microsoft.com/office/drawing/2014/main" id="{AC60C785-ABAD-465C-B1BB-ADF6216AAD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7" y="6436888"/>
            <a:ext cx="680214" cy="181774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DE011376-660E-4081-9130-8CE8D98CC399}"/>
              </a:ext>
            </a:extLst>
          </p:cNvPr>
          <p:cNvSpPr/>
          <p:nvPr/>
        </p:nvSpPr>
        <p:spPr>
          <a:xfrm>
            <a:off x="12115800" y="0"/>
            <a:ext cx="76200" cy="6858000"/>
          </a:xfrm>
          <a:prstGeom prst="rect">
            <a:avLst/>
          </a:prstGeom>
          <a:solidFill>
            <a:srgbClr val="1016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65E20EA5-F532-4D1A-9312-AAFA0C6174EB}"/>
              </a:ext>
            </a:extLst>
          </p:cNvPr>
          <p:cNvSpPr txBox="1"/>
          <p:nvPr/>
        </p:nvSpPr>
        <p:spPr>
          <a:xfrm>
            <a:off x="285669" y="4986017"/>
            <a:ext cx="15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Future work</a:t>
            </a:r>
            <a:endParaRPr lang="LID4096" sz="6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8BC1047E-9C5C-407F-886A-C1882C1EDA77}"/>
              </a:ext>
            </a:extLst>
          </p:cNvPr>
          <p:cNvGrpSpPr/>
          <p:nvPr/>
        </p:nvGrpSpPr>
        <p:grpSpPr>
          <a:xfrm>
            <a:off x="-1" y="4275208"/>
            <a:ext cx="2041452" cy="400914"/>
            <a:chOff x="3181351" y="1354013"/>
            <a:chExt cx="2041452" cy="369334"/>
          </a:xfrm>
        </p:grpSpPr>
        <p:pic>
          <p:nvPicPr>
            <p:cNvPr id="22" name="Billede 21">
              <a:extLst>
                <a:ext uri="{FF2B5EF4-FFF2-40B4-BE49-F238E27FC236}">
                  <a16:creationId xmlns:a16="http://schemas.microsoft.com/office/drawing/2014/main" id="{5D8E4CB8-CB55-4C5F-ABBB-7B32C3D85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351" y="1354014"/>
              <a:ext cx="2041452" cy="369333"/>
            </a:xfrm>
            <a:prstGeom prst="rect">
              <a:avLst/>
            </a:prstGeom>
          </p:spPr>
        </p:pic>
        <p:pic>
          <p:nvPicPr>
            <p:cNvPr id="23" name="Billede 22">
              <a:extLst>
                <a:ext uri="{FF2B5EF4-FFF2-40B4-BE49-F238E27FC236}">
                  <a16:creationId xmlns:a16="http://schemas.microsoft.com/office/drawing/2014/main" id="{FC0CDFB0-26BA-4D41-8430-5A966629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81351" y="1354013"/>
              <a:ext cx="2041452" cy="369333"/>
            </a:xfrm>
            <a:prstGeom prst="rect">
              <a:avLst/>
            </a:prstGeom>
          </p:spPr>
        </p:pic>
      </p:grpSp>
      <p:sp>
        <p:nvSpPr>
          <p:cNvPr id="42" name="Tekstfelt 41">
            <a:extLst>
              <a:ext uri="{FF2B5EF4-FFF2-40B4-BE49-F238E27FC236}">
                <a16:creationId xmlns:a16="http://schemas.microsoft.com/office/drawing/2014/main" id="{C8A5D8B2-1526-4B73-BF04-F2AFD1CC63CB}"/>
              </a:ext>
            </a:extLst>
          </p:cNvPr>
          <p:cNvSpPr txBox="1"/>
          <p:nvPr/>
        </p:nvSpPr>
        <p:spPr>
          <a:xfrm>
            <a:off x="3074967" y="1620716"/>
            <a:ext cx="7990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We know learning something new can be tedious. Therefor we have created the following PDF guides to help you guys get a good start </a:t>
            </a:r>
            <a:endParaRPr lang="LID4096" sz="5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422CDD78-8D9A-45D3-8E37-0DE7F4A1DE47}"/>
              </a:ext>
            </a:extLst>
          </p:cNvPr>
          <p:cNvSpPr/>
          <p:nvPr/>
        </p:nvSpPr>
        <p:spPr>
          <a:xfrm>
            <a:off x="3567100" y="3016377"/>
            <a:ext cx="1503680" cy="196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Rektangel 42">
            <a:extLst>
              <a:ext uri="{FF2B5EF4-FFF2-40B4-BE49-F238E27FC236}">
                <a16:creationId xmlns:a16="http://schemas.microsoft.com/office/drawing/2014/main" id="{40276066-E75E-43D0-9553-EA7B6F1FB4A9}"/>
              </a:ext>
            </a:extLst>
          </p:cNvPr>
          <p:cNvSpPr/>
          <p:nvPr/>
        </p:nvSpPr>
        <p:spPr>
          <a:xfrm>
            <a:off x="8913360" y="3021458"/>
            <a:ext cx="1503680" cy="196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18F2E69D-911D-4293-A2D4-3048659BBF56}"/>
              </a:ext>
            </a:extLst>
          </p:cNvPr>
          <p:cNvSpPr/>
          <p:nvPr/>
        </p:nvSpPr>
        <p:spPr>
          <a:xfrm>
            <a:off x="6240230" y="3016377"/>
            <a:ext cx="1503680" cy="196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50657586-BB3B-47E4-92D1-0713BF5FAC4E}"/>
              </a:ext>
            </a:extLst>
          </p:cNvPr>
          <p:cNvSpPr txBox="1"/>
          <p:nvPr/>
        </p:nvSpPr>
        <p:spPr>
          <a:xfrm>
            <a:off x="3374824" y="3663870"/>
            <a:ext cx="18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How to install Vister</a:t>
            </a:r>
            <a:endParaRPr lang="LID4096" sz="5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95C4C04F-E82C-4E1F-B2FD-4D06D7AEAC0E}"/>
              </a:ext>
            </a:extLst>
          </p:cNvPr>
          <p:cNvSpPr txBox="1"/>
          <p:nvPr/>
        </p:nvSpPr>
        <p:spPr>
          <a:xfrm>
            <a:off x="6047954" y="3702888"/>
            <a:ext cx="18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How to use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Vister</a:t>
            </a:r>
            <a:endParaRPr lang="LID4096" sz="5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E714C932-9351-4F35-A535-4725A1FAB2C6}"/>
              </a:ext>
            </a:extLst>
          </p:cNvPr>
          <p:cNvSpPr txBox="1"/>
          <p:nvPr/>
        </p:nvSpPr>
        <p:spPr>
          <a:xfrm>
            <a:off x="8841857" y="3711349"/>
            <a:ext cx="1646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How to connect to the UR</a:t>
            </a:r>
          </a:p>
        </p:txBody>
      </p:sp>
    </p:spTree>
    <p:extLst>
      <p:ext uri="{BB962C8B-B14F-4D97-AF65-F5344CB8AC3E}">
        <p14:creationId xmlns:p14="http://schemas.microsoft.com/office/powerpoint/2010/main" val="295350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548</Words>
  <Application>Microsoft Office PowerPoint</Application>
  <PresentationFormat>Widescreen</PresentationFormat>
  <Paragraphs>135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Rasmus Gjerlund Raae Christensen</dc:creator>
  <cp:lastModifiedBy>Rasmus Gjerlund Raae Christensen</cp:lastModifiedBy>
  <cp:revision>9</cp:revision>
  <dcterms:created xsi:type="dcterms:W3CDTF">2022-05-17T14:20:25Z</dcterms:created>
  <dcterms:modified xsi:type="dcterms:W3CDTF">2022-05-19T08:36:15Z</dcterms:modified>
</cp:coreProperties>
</file>