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73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5" r:id="rId19"/>
    <p:sldId id="346" r:id="rId20"/>
    <p:sldId id="341" r:id="rId21"/>
    <p:sldId id="342" r:id="rId22"/>
    <p:sldId id="343" r:id="rId23"/>
    <p:sldId id="344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que Retsema" initials="FR" lastIdx="1" clrIdx="0">
    <p:extLst>
      <p:ext uri="{19B8F6BF-5375-455C-9EA6-DF929625EA0E}">
        <p15:presenceInfo xmlns:p15="http://schemas.microsoft.com/office/powerpoint/2012/main" userId="S::frederique.retsema@amis.nl::d82141ac-1ea4-46fc-87ca-171193d9c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5DCDD-E254-8CB9-3832-3A2AD0148087}" v="898" dt="2020-06-23T07:36:55.370"/>
    <p1510:client id="{18F0A80B-A283-93C8-AD4C-17A9807971E9}" v="91" dt="2020-06-28T11:34:40.121"/>
    <p1510:client id="{20A04650-196C-8E5B-BEF2-ED42D9E8FEE5}" v="1401" dt="2020-04-30T17:26:06.885"/>
    <p1510:client id="{25E95E52-F6B2-723C-FBCB-D49C6B7EE0F9}" v="13" dt="2020-06-28T18:14:20.538"/>
    <p1510:client id="{3D668293-02B7-5283-EA46-2E7C4584AD0F}" v="213" dt="2020-06-07T10:03:58.973"/>
    <p1510:client id="{44FDA295-B523-0ED7-7B58-FE7B27AD96FD}" v="5" dt="2020-07-05T06:59:56.152"/>
    <p1510:client id="{4922652B-5644-3712-E416-B156D9F12086}" v="12" dt="2020-06-28T18:00:31.835"/>
    <p1510:client id="{662899AC-C287-15BE-4CBA-CF74C2F29C69}" v="759" dt="2020-04-30T18:31:07.491"/>
    <p1510:client id="{7174E9DF-306F-DBF8-EC87-0CD50D8A1A68}" v="196" dt="2020-07-04T09:19:51.962"/>
    <p1510:client id="{71B529ED-B96A-F16A-0591-E0ABAB4F23E5}" v="281" dt="2020-05-26T15:20:15.029"/>
    <p1510:client id="{789157EF-C09F-9E9A-068D-51CB12914971}" v="247" dt="2020-06-10T17:44:24.933"/>
    <p1510:client id="{9D551624-DA72-4FED-FD92-1E191B5F017D}" v="20" dt="2020-06-06T14:52:05.480"/>
    <p1510:client id="{A57A3B73-ACB8-DC30-9507-F76B35ECE045}" v="347" dt="2020-06-09T16:12:38.674"/>
    <p1510:client id="{A8F3A3F6-E23B-891D-90A6-07EA1EBCB903}" v="54" dt="2020-06-07T11:16:34.094"/>
    <p1510:client id="{AB854DF0-2D87-B9EA-A5B0-5FCE1BB3868F}" v="4854" dt="2020-06-28T10:47:42.056"/>
    <p1510:client id="{ABE53F8A-8827-EFE3-E2BD-1932ECEA8AE7}" v="40" dt="2020-06-25T07:38:19.105"/>
    <p1510:client id="{ACEECBAE-F5B2-A267-A1AF-E03EBBF9A6D7}" v="22" dt="2020-06-09T14:25:22.794"/>
    <p1510:client id="{B71236AA-8AC7-F56E-3FCD-A330F17FA721}" v="132" dt="2020-06-30T18:29:28.155"/>
    <p1510:client id="{BAF5E93A-68B4-E1B1-A5E5-567E76E9E34A}" v="126" dt="2020-06-28T17:17:25.555"/>
    <p1510:client id="{CE4BADEC-112E-1E21-D6D8-78CF7374BF73}" v="21" dt="2020-06-24T07:53:46.884"/>
    <p1510:client id="{D6724052-B713-28ED-8E43-B4BF98176573}" v="258" dt="2020-06-22T18:38:52.463"/>
    <p1510:client id="{E4FE268C-E100-5FD1-BF59-6B19C8A6F060}" v="26" dt="2020-04-30T16:45:5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5-7-2020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7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7/5/2020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7/5/2020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2903"/>
            <a:ext cx="9144000" cy="13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4" y="2089707"/>
            <a:ext cx="3332991" cy="1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5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7/5/2020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7/5/2020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odebuild/latest/userguide/build-spec-ref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que.retsema@amis.n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deriqueRetsema/AMIS-Sig-AWS-CIC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que.retsema@amis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3D7FB181-3606-4C3C-AFBA-33932CEE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0" y="1286575"/>
            <a:ext cx="7991242" cy="2403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70399" y="3623187"/>
            <a:ext cx="4338706" cy="1063113"/>
          </a:xfrm>
        </p:spPr>
        <p:txBody>
          <a:bodyPr/>
          <a:lstStyle/>
          <a:p>
            <a:r>
              <a:rPr lang="nl-NL" sz="1600"/>
              <a:t>Presentatie: CI/CD met </a:t>
            </a:r>
            <a:r>
              <a:rPr lang="nl-NL" sz="1600" err="1"/>
              <a:t>terraform</a:t>
            </a:r>
            <a:r>
              <a:rPr lang="nl-NL" sz="1600"/>
              <a:t> in AWS</a:t>
            </a:r>
            <a:br>
              <a:rPr lang="nl-NL" sz="1600"/>
            </a:br>
            <a:br>
              <a:rPr lang="nl-NL" sz="1600"/>
            </a:br>
            <a:r>
              <a:rPr lang="nl-NL" sz="1600"/>
              <a:t>Frederique </a:t>
            </a:r>
            <a:r>
              <a:rPr lang="nl-NL" sz="1600" err="1"/>
              <a:t>Retsema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CodeCommit</a:t>
            </a:r>
            <a:r>
              <a:rPr lang="nl-NL" sz="2000" b="1"/>
              <a:t> (code </a:t>
            </a:r>
            <a:r>
              <a:rPr lang="nl-NL" sz="2000" b="1" err="1"/>
              <a:t>repositories</a:t>
            </a:r>
            <a:r>
              <a:rPr lang="nl-NL" sz="2000" b="1"/>
              <a:t>)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166100" cy="2600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Lijkt sterk op GitHub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 (</a:t>
            </a:r>
            <a:r>
              <a:rPr lang="nl-NL" sz="1300" b="1" err="1">
                <a:cs typeface="Arial"/>
              </a:rPr>
              <a:t>CodeBuild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ea typeface="+mn-lt"/>
                <a:cs typeface="+mn-lt"/>
              </a:rPr>
              <a:t>CodeArtifact</a:t>
            </a:r>
            <a:r>
              <a:rPr lang="nl-NL" sz="1300" b="1">
                <a:ea typeface="+mn-lt"/>
                <a:cs typeface="+mn-lt"/>
              </a:rPr>
              <a:t>, </a:t>
            </a:r>
            <a:r>
              <a:rPr lang="nl-NL" sz="1300" b="1" err="1">
                <a:cs typeface="Arial"/>
              </a:rPr>
              <a:t>CodeDeploy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CodePipeline</a:t>
            </a:r>
            <a:r>
              <a:rPr lang="nl-NL" sz="1300" b="1">
                <a:cs typeface="Arial"/>
              </a:rPr>
              <a:t>) is een regionale service (!)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Branching</a:t>
            </a:r>
            <a:r>
              <a:rPr lang="nl-NL" sz="1300" b="1">
                <a:cs typeface="Arial"/>
              </a:rPr>
              <a:t> en </a:t>
            </a:r>
            <a:r>
              <a:rPr lang="nl-NL" sz="1300" b="1" err="1">
                <a:cs typeface="Arial"/>
              </a:rPr>
              <a:t>merging</a:t>
            </a:r>
            <a:r>
              <a:rPr lang="nl-NL" sz="1300" b="1">
                <a:cs typeface="Arial"/>
              </a:rPr>
              <a:t> werkt gelijk aan </a:t>
            </a:r>
            <a:r>
              <a:rPr lang="nl-NL" sz="1300" b="1" err="1">
                <a:cs typeface="Arial"/>
              </a:rPr>
              <a:t>github</a:t>
            </a: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ea typeface="+mn-lt"/>
                <a:cs typeface="+mn-lt"/>
              </a:rPr>
              <a:t>Voor Java code: gebruik van </a:t>
            </a:r>
            <a:r>
              <a:rPr lang="nl-NL" sz="1300" b="1" err="1">
                <a:ea typeface="+mn-lt"/>
                <a:cs typeface="+mn-lt"/>
              </a:rPr>
              <a:t>CodeGuru</a:t>
            </a:r>
            <a:r>
              <a:rPr lang="nl-NL" sz="1300" b="1">
                <a:ea typeface="+mn-lt"/>
                <a:cs typeface="+mn-lt"/>
              </a:rPr>
              <a:t> mogelijk (= automatisch commentaar bij pull </a:t>
            </a:r>
            <a:r>
              <a:rPr lang="nl-NL" sz="1300" b="1" err="1">
                <a:ea typeface="+mn-lt"/>
                <a:cs typeface="+mn-lt"/>
              </a:rPr>
              <a:t>request</a:t>
            </a:r>
            <a:r>
              <a:rPr lang="nl-NL" sz="1300" b="1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ea typeface="+mn-lt"/>
                <a:cs typeface="+mn-lt"/>
              </a:rPr>
              <a:t>Vooral handig als:</a:t>
            </a:r>
            <a:endParaRPr lang="en-US" sz="1300">
              <a:ea typeface="+mn-lt"/>
              <a:cs typeface="+mn-lt"/>
            </a:endParaRPr>
          </a:p>
          <a:p>
            <a:r>
              <a:rPr lang="nl-NL" sz="1300" b="1">
                <a:ea typeface="+mn-lt"/>
                <a:cs typeface="+mn-lt"/>
              </a:rPr>
              <a:t>      - je ontwikkelaars al in AWS zitten</a:t>
            </a:r>
            <a:endParaRPr lang="en-US" sz="1300">
              <a:ea typeface="+mn-lt"/>
              <a:cs typeface="+mn-lt"/>
            </a:endParaRPr>
          </a:p>
          <a:p>
            <a:r>
              <a:rPr lang="nl-NL" sz="1300" b="1">
                <a:ea typeface="+mn-lt"/>
                <a:cs typeface="+mn-lt"/>
              </a:rPr>
              <a:t>      - je via </a:t>
            </a:r>
            <a:r>
              <a:rPr lang="nl-NL" sz="1300" b="1" err="1">
                <a:ea typeface="+mn-lt"/>
                <a:cs typeface="+mn-lt"/>
              </a:rPr>
              <a:t>serverless</a:t>
            </a:r>
            <a:r>
              <a:rPr lang="nl-NL" sz="1300" b="1">
                <a:ea typeface="+mn-lt"/>
                <a:cs typeface="+mn-lt"/>
              </a:rPr>
              <a:t> </a:t>
            </a:r>
            <a:r>
              <a:rPr lang="nl-NL" sz="1300" b="1" err="1">
                <a:ea typeface="+mn-lt"/>
                <a:cs typeface="+mn-lt"/>
              </a:rPr>
              <a:t>functions</a:t>
            </a:r>
            <a:r>
              <a:rPr lang="nl-NL" sz="1300" b="1">
                <a:ea typeface="+mn-lt"/>
                <a:cs typeface="+mn-lt"/>
              </a:rPr>
              <a:t> (</a:t>
            </a:r>
            <a:r>
              <a:rPr lang="nl-NL" sz="1300" b="1" err="1">
                <a:ea typeface="+mn-lt"/>
                <a:cs typeface="+mn-lt"/>
              </a:rPr>
              <a:t>Lambda</a:t>
            </a:r>
            <a:r>
              <a:rPr lang="nl-NL" sz="1300" b="1">
                <a:ea typeface="+mn-lt"/>
                <a:cs typeface="+mn-lt"/>
              </a:rPr>
              <a:t>) of </a:t>
            </a:r>
            <a:r>
              <a:rPr lang="nl-NL" sz="1300" b="1" err="1">
                <a:ea typeface="+mn-lt"/>
                <a:cs typeface="+mn-lt"/>
              </a:rPr>
              <a:t>notification</a:t>
            </a:r>
            <a:r>
              <a:rPr lang="nl-NL" sz="1300" b="1">
                <a:ea typeface="+mn-lt"/>
                <a:cs typeface="+mn-lt"/>
              </a:rPr>
              <a:t> (SNS) "iets" met status wijzigingen wilt doen</a:t>
            </a:r>
          </a:p>
          <a:p>
            <a:pPr marL="285750" indent="-285750">
              <a:buFont typeface="Arial,Sans-Serif"/>
              <a:buChar char="•"/>
            </a:pPr>
            <a:endParaRPr lang="nl-NL" sz="13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Minimaal aantal </a:t>
            </a:r>
            <a:r>
              <a:rPr lang="nl-NL" sz="1300" b="1" err="1">
                <a:cs typeface="Arial"/>
              </a:rPr>
              <a:t>approvals</a:t>
            </a:r>
            <a:r>
              <a:rPr lang="nl-NL" sz="1300" b="1">
                <a:cs typeface="Arial"/>
              </a:rPr>
              <a:t> per wijziging af te dwingen</a:t>
            </a:r>
          </a:p>
        </p:txBody>
      </p:sp>
    </p:spTree>
    <p:extLst>
      <p:ext uri="{BB962C8B-B14F-4D97-AF65-F5344CB8AC3E}">
        <p14:creationId xmlns:p14="http://schemas.microsoft.com/office/powerpoint/2010/main" val="345264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CodeBuild</a:t>
            </a:r>
            <a:r>
              <a:rPr lang="nl-NL" sz="2000" b="1"/>
              <a:t> (bouwen van code)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166100" cy="38549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Kan via een </a:t>
            </a:r>
            <a:r>
              <a:rPr lang="nl-NL" sz="1300" b="1" err="1">
                <a:cs typeface="Arial"/>
              </a:rPr>
              <a:t>buildspec.yml</a:t>
            </a:r>
            <a:r>
              <a:rPr lang="nl-NL" sz="1300" b="1"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100" err="1">
                <a:latin typeface="Lucida Console"/>
                <a:cs typeface="Arial"/>
              </a:rPr>
              <a:t>version</a:t>
            </a:r>
            <a:r>
              <a:rPr lang="nl-NL" sz="1100">
                <a:latin typeface="Lucida Console"/>
                <a:cs typeface="Arial"/>
              </a:rPr>
              <a:t>: 0.2                                  </a:t>
            </a:r>
            <a:r>
              <a:rPr lang="nl-NL" sz="1100" b="1">
                <a:solidFill>
                  <a:srgbClr val="FF0000"/>
                </a:solidFill>
                <a:latin typeface="Lucida Console"/>
                <a:cs typeface="Arial"/>
              </a:rPr>
              <a:t>&lt;- AWS versie, niet jouw eigen versie!</a:t>
            </a:r>
            <a:endParaRPr lang="nl-NL" sz="1100" b="1">
              <a:solidFill>
                <a:srgbClr val="FF0000"/>
              </a:solidFill>
              <a:cs typeface="Arial"/>
            </a:endParaRPr>
          </a:p>
          <a:p>
            <a:endParaRPr lang="en-US"/>
          </a:p>
          <a:p>
            <a:r>
              <a:rPr lang="nl-NL" sz="1100" err="1">
                <a:latin typeface="Lucida Console"/>
                <a:cs typeface="Arial"/>
              </a:rPr>
              <a:t>phases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</a:t>
            </a:r>
            <a:r>
              <a:rPr lang="nl-NL" sz="1100" err="1">
                <a:latin typeface="Lucida Console"/>
                <a:cs typeface="Arial"/>
              </a:rPr>
              <a:t>install</a:t>
            </a:r>
            <a:r>
              <a:rPr lang="nl-NL" sz="1100">
                <a:latin typeface="Lucida Console"/>
                <a:cs typeface="Arial"/>
              </a:rPr>
              <a:t>:                                    </a:t>
            </a:r>
            <a:r>
              <a:rPr lang="nl-NL" sz="1100" b="1">
                <a:latin typeface="Lucida Console"/>
                <a:cs typeface="Arial"/>
              </a:rPr>
              <a:t>&lt;- namen van deze fases (als je ze gebruikt) </a:t>
            </a:r>
            <a:endParaRPr lang="nl-NL" sz="1100" b="1">
              <a:latin typeface="Arial" panose="020B0604020202020204"/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r>
              <a:rPr lang="nl-NL" sz="1100">
                <a:latin typeface="Lucida Console"/>
                <a:cs typeface="Arial"/>
              </a:rPr>
              <a:t>:                                    </a:t>
            </a:r>
            <a:r>
              <a:rPr lang="nl-NL" sz="1100" b="1">
                <a:latin typeface="Lucida Console"/>
                <a:cs typeface="Arial"/>
              </a:rPr>
              <a:t>staan vast</a:t>
            </a:r>
            <a:endParaRPr lang="nl-NL" sz="1100">
              <a:ea typeface="+mn-lt"/>
              <a:cs typeface="+mn-lt"/>
            </a:endParaRPr>
          </a:p>
          <a:p>
            <a:r>
              <a:rPr lang="nl-NL" sz="1100">
                <a:latin typeface="Lucida Console"/>
                <a:cs typeface="Arial"/>
              </a:rPr>
              <a:t>      - echo `date` – </a:t>
            </a:r>
            <a:r>
              <a:rPr lang="nl-NL" sz="1100" err="1">
                <a:latin typeface="Lucida Console"/>
                <a:cs typeface="Arial"/>
              </a:rPr>
              <a:t>install</a:t>
            </a:r>
            <a:r>
              <a:rPr lang="nl-NL" sz="1100">
                <a:latin typeface="Lucida Console"/>
                <a:cs typeface="Arial"/>
              </a:rPr>
              <a:t>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r>
              <a:rPr lang="nl-NL" sz="1100">
                <a:latin typeface="Lucida Console"/>
                <a:cs typeface="Arial"/>
              </a:rPr>
              <a:t>        </a:t>
            </a:r>
            <a:r>
              <a:rPr lang="nl-NL" sz="1100" b="1">
                <a:latin typeface="Lucida Console"/>
                <a:cs typeface="Arial"/>
              </a:rPr>
              <a:t>&lt;- vervang deze echo's door je eigen commando's</a:t>
            </a:r>
            <a:endParaRPr lang="nl-NL" sz="1100" b="1" err="1">
              <a:cs typeface="Arial"/>
            </a:endParaRPr>
          </a:p>
          <a:p>
            <a:r>
              <a:rPr lang="nl-NL" sz="1100" b="1">
                <a:latin typeface="Lucida Console"/>
                <a:cs typeface="Arial"/>
              </a:rPr>
              <a:t>                                                 Ook meerdere commando's mogelijk (met -)</a:t>
            </a:r>
          </a:p>
          <a:p>
            <a:r>
              <a:rPr lang="nl-NL" sz="1100">
                <a:latin typeface="Lucida Console"/>
                <a:cs typeface="Arial"/>
              </a:rPr>
              <a:t>  </a:t>
            </a:r>
            <a:r>
              <a:rPr lang="nl-NL" sz="1100" err="1">
                <a:latin typeface="Lucida Console"/>
                <a:cs typeface="Arial"/>
              </a:rPr>
              <a:t>pre_build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  - echo `date` – </a:t>
            </a:r>
            <a:r>
              <a:rPr lang="nl-NL" sz="1100" err="1">
                <a:latin typeface="Lucida Console"/>
                <a:cs typeface="Arial"/>
              </a:rPr>
              <a:t>pre_build</a:t>
            </a:r>
            <a:r>
              <a:rPr lang="nl-NL" sz="1100">
                <a:latin typeface="Lucida Console"/>
                <a:cs typeface="Arial"/>
              </a:rPr>
              <a:t>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endParaRPr lang="nl-NL" sz="1100" err="1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</a:t>
            </a:r>
            <a:r>
              <a:rPr lang="nl-NL" sz="1100" err="1">
                <a:latin typeface="Lucida Console"/>
                <a:cs typeface="Arial"/>
              </a:rPr>
              <a:t>build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  - echo `date` – </a:t>
            </a:r>
            <a:r>
              <a:rPr lang="nl-NL" sz="1100" err="1">
                <a:latin typeface="Lucida Console"/>
                <a:cs typeface="Arial"/>
              </a:rPr>
              <a:t>build</a:t>
            </a:r>
            <a:r>
              <a:rPr lang="nl-NL" sz="1100">
                <a:latin typeface="Lucida Console"/>
                <a:cs typeface="Arial"/>
              </a:rPr>
              <a:t>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endParaRPr lang="nl-NL" sz="1100" err="1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</a:t>
            </a:r>
            <a:r>
              <a:rPr lang="nl-NL" sz="1100" err="1">
                <a:latin typeface="Lucida Console"/>
                <a:cs typeface="Arial"/>
              </a:rPr>
              <a:t>post_build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r>
              <a:rPr lang="nl-NL" sz="1100">
                <a:latin typeface="Lucida Console"/>
                <a:cs typeface="Arial"/>
              </a:rPr>
              <a:t>:</a:t>
            </a:r>
            <a:endParaRPr lang="nl-NL" sz="1100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  - echo `date` – </a:t>
            </a:r>
            <a:r>
              <a:rPr lang="nl-NL" sz="1100" err="1">
                <a:latin typeface="Lucida Console"/>
                <a:cs typeface="Arial"/>
              </a:rPr>
              <a:t>post_build</a:t>
            </a:r>
            <a:r>
              <a:rPr lang="nl-NL" sz="1100">
                <a:latin typeface="Lucida Console"/>
                <a:cs typeface="Arial"/>
              </a:rPr>
              <a:t> </a:t>
            </a:r>
            <a:r>
              <a:rPr lang="nl-NL" sz="1100" err="1">
                <a:latin typeface="Lucida Console"/>
                <a:cs typeface="Arial"/>
              </a:rPr>
              <a:t>commands</a:t>
            </a:r>
            <a:endParaRPr lang="nl-NL" sz="1100" err="1">
              <a:cs typeface="Arial"/>
            </a:endParaRPr>
          </a:p>
          <a:p>
            <a:r>
              <a:rPr lang="nl-NL" sz="1100" err="1">
                <a:latin typeface="Lucida Console"/>
                <a:cs typeface="Arial"/>
              </a:rPr>
              <a:t>artifacts</a:t>
            </a:r>
            <a:r>
              <a:rPr lang="nl-NL" sz="1100">
                <a:latin typeface="Lucida Console"/>
                <a:cs typeface="Arial"/>
              </a:rPr>
              <a:t>:                                    </a:t>
            </a:r>
            <a:r>
              <a:rPr lang="nl-NL" sz="1100" b="1">
                <a:latin typeface="Lucida Console"/>
                <a:cs typeface="Arial"/>
              </a:rPr>
              <a:t>&lt;- resultaat kun je opslaan in S3 of in</a:t>
            </a:r>
          </a:p>
          <a:p>
            <a:r>
              <a:rPr lang="nl-NL" sz="1100">
                <a:latin typeface="Lucida Console"/>
                <a:cs typeface="Arial"/>
              </a:rPr>
              <a:t>  files:                                      </a:t>
            </a:r>
            <a:r>
              <a:rPr lang="nl-NL" sz="1100" b="1">
                <a:latin typeface="Lucida Console"/>
                <a:cs typeface="Arial"/>
              </a:rPr>
              <a:t>&lt;- </a:t>
            </a:r>
            <a:r>
              <a:rPr lang="nl-NL" sz="1100" b="1" err="1">
                <a:latin typeface="Lucida Console"/>
                <a:cs typeface="Arial"/>
              </a:rPr>
              <a:t>CodeArtifact</a:t>
            </a:r>
            <a:r>
              <a:rPr lang="nl-NL" sz="1100" b="1">
                <a:latin typeface="Lucida Console"/>
                <a:cs typeface="Arial"/>
              </a:rPr>
              <a:t> (nieuw) - indien van toepassing</a:t>
            </a:r>
            <a:endParaRPr lang="nl-NL" sz="1100" b="1">
              <a:cs typeface="Arial"/>
            </a:endParaRPr>
          </a:p>
          <a:p>
            <a:r>
              <a:rPr lang="nl-NL" sz="1100">
                <a:latin typeface="Lucida Console"/>
                <a:cs typeface="Arial"/>
              </a:rPr>
              <a:t>    - </a:t>
            </a:r>
            <a:r>
              <a:rPr lang="nl-NL" sz="1100" err="1">
                <a:latin typeface="Lucida Console"/>
                <a:cs typeface="Arial"/>
              </a:rPr>
              <a:t>my_dir</a:t>
            </a:r>
            <a:r>
              <a:rPr lang="nl-NL" sz="1100">
                <a:latin typeface="Lucida Console"/>
                <a:cs typeface="Arial"/>
              </a:rPr>
              <a:t>/</a:t>
            </a:r>
            <a:r>
              <a:rPr lang="nl-NL" sz="1100" err="1">
                <a:latin typeface="Lucida Console"/>
                <a:cs typeface="Arial"/>
              </a:rPr>
              <a:t>my_file.out</a:t>
            </a:r>
            <a:endParaRPr lang="nl-NL" sz="1100" err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ABFAA-7555-477F-816F-ADFDD4BFA2EA}"/>
              </a:ext>
            </a:extLst>
          </p:cNvPr>
          <p:cNvSpPr txBox="1"/>
          <p:nvPr/>
        </p:nvSpPr>
        <p:spPr>
          <a:xfrm>
            <a:off x="363809" y="4615210"/>
            <a:ext cx="6360375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>
                <a:ea typeface="+mn-lt"/>
                <a:cs typeface="+mn-lt"/>
                <a:hlinkClick r:id="rId2"/>
              </a:rPr>
              <a:t>https://docs.aws.amazon.com/codebuild/latest/userguide/build-spec-ref.html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CodeBuild</a:t>
            </a:r>
            <a:r>
              <a:rPr lang="nl-NL" sz="2000" b="1"/>
              <a:t> (bouwen van code)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endParaRPr lang="nl-NL" sz="1300" b="1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sz="1300" b="1">
                <a:cs typeface="Arial"/>
              </a:rPr>
              <a:t>Je kunt</a:t>
            </a:r>
            <a:r>
              <a:rPr lang="nl-NL" sz="1300" b="1">
                <a:latin typeface="Arial"/>
                <a:cs typeface="Arial"/>
              </a:rPr>
              <a:t> </a:t>
            </a:r>
            <a:r>
              <a:rPr lang="nl-NL" sz="1300" b="1" err="1">
                <a:latin typeface="Arial"/>
                <a:cs typeface="Arial"/>
              </a:rPr>
              <a:t>CodeBuild</a:t>
            </a:r>
            <a:r>
              <a:rPr lang="nl-NL" sz="1300" b="1">
                <a:latin typeface="Arial"/>
                <a:cs typeface="Arial"/>
              </a:rPr>
              <a:t> aan zowel </a:t>
            </a:r>
            <a:r>
              <a:rPr lang="nl-NL" sz="1300" b="1" err="1">
                <a:latin typeface="Arial"/>
                <a:cs typeface="Arial"/>
              </a:rPr>
              <a:t>CodeCommit</a:t>
            </a:r>
            <a:r>
              <a:rPr lang="nl-NL" sz="1300" b="1">
                <a:latin typeface="Arial"/>
                <a:cs typeface="Arial"/>
              </a:rPr>
              <a:t> als aan </a:t>
            </a:r>
            <a:r>
              <a:rPr lang="nl-NL" sz="1300" b="1" err="1">
                <a:latin typeface="Arial"/>
                <a:cs typeface="Arial"/>
              </a:rPr>
              <a:t>Github</a:t>
            </a:r>
            <a:r>
              <a:rPr lang="nl-NL" sz="1300" b="1">
                <a:latin typeface="Arial"/>
                <a:cs typeface="Arial"/>
              </a:rPr>
              <a:t> hangen</a:t>
            </a:r>
          </a:p>
          <a:p>
            <a:pPr marL="171450" indent="-171450">
              <a:buFont typeface="Arial"/>
              <a:buChar char="•"/>
            </a:pPr>
            <a:endParaRPr lang="nl-NL" sz="1300" b="1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sz="1300" b="1">
                <a:latin typeface="Arial"/>
                <a:cs typeface="Arial"/>
              </a:rPr>
              <a:t>Ook environment variabelen mogelijk</a:t>
            </a:r>
            <a:r>
              <a:rPr lang="nl-NL" sz="1100">
                <a:latin typeface="Lucida Console"/>
                <a:cs typeface="Arial"/>
              </a:rPr>
              <a:t> </a:t>
            </a:r>
            <a:endParaRPr lang="nl-NL">
              <a:cs typeface="Arial"/>
            </a:endParaRPr>
          </a:p>
          <a:p>
            <a:endParaRPr lang="nl-NL" sz="1300" b="1"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26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CodeDeploy</a:t>
            </a:r>
            <a:r>
              <a:rPr lang="nl-NL" sz="2000" b="1"/>
              <a:t> (uitrollen van software)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20005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Mogelijk voor </a:t>
            </a:r>
            <a:r>
              <a:rPr lang="nl-NL" sz="1300" b="1" err="1">
                <a:ea typeface="+mn-lt"/>
                <a:cs typeface="+mn-lt"/>
              </a:rPr>
              <a:t>Lambda</a:t>
            </a:r>
            <a:r>
              <a:rPr lang="nl-NL" sz="1300" b="1">
                <a:ea typeface="+mn-lt"/>
                <a:cs typeface="+mn-lt"/>
              </a:rPr>
              <a:t> (die voor gebruik van </a:t>
            </a:r>
            <a:r>
              <a:rPr lang="nl-NL" sz="1300" b="1" err="1">
                <a:ea typeface="+mn-lt"/>
                <a:cs typeface="+mn-lt"/>
              </a:rPr>
              <a:t>CodeDeploy</a:t>
            </a:r>
            <a:r>
              <a:rPr lang="nl-NL" sz="1300" b="1">
                <a:ea typeface="+mn-lt"/>
                <a:cs typeface="+mn-lt"/>
              </a:rPr>
              <a:t> al aanwezig moeten zijn in AWS), </a:t>
            </a:r>
            <a:endParaRPr lang="en-US">
              <a:cs typeface="Arial"/>
            </a:endParaRPr>
          </a:p>
          <a:p>
            <a:r>
              <a:rPr lang="nl-NL" sz="1300" b="1">
                <a:cs typeface="Arial"/>
              </a:rPr>
              <a:t>      EC2 (virtual machines) en ECS (containers in AWS)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Maakt gebruik van </a:t>
            </a:r>
            <a:r>
              <a:rPr lang="nl-NL" sz="1300" b="1" err="1">
                <a:cs typeface="Arial"/>
              </a:rPr>
              <a:t>appspec.yml</a:t>
            </a:r>
            <a:r>
              <a:rPr lang="nl-NL" sz="1300" b="1">
                <a:cs typeface="Arial"/>
              </a:rPr>
              <a:t> (vergelijkbaar met </a:t>
            </a:r>
            <a:r>
              <a:rPr lang="nl-NL" sz="1300" b="1" err="1">
                <a:cs typeface="Arial"/>
              </a:rPr>
              <a:t>buildspec.yml</a:t>
            </a:r>
            <a:r>
              <a:rPr lang="nl-NL" sz="1300" b="1">
                <a:cs typeface="Arial"/>
              </a:rPr>
              <a:t>) 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Zowel in-</a:t>
            </a:r>
            <a:r>
              <a:rPr lang="nl-NL" sz="1300" b="1" err="1">
                <a:cs typeface="Arial"/>
              </a:rPr>
              <a:t>place</a:t>
            </a:r>
            <a:r>
              <a:rPr lang="nl-NL" sz="1300" b="1">
                <a:cs typeface="Arial"/>
              </a:rPr>
              <a:t> uitrol als blue/green </a:t>
            </a:r>
            <a:r>
              <a:rPr lang="nl-NL" sz="1300" b="1" err="1">
                <a:cs typeface="Arial"/>
              </a:rPr>
              <a:t>deployment</a:t>
            </a:r>
            <a:r>
              <a:rPr lang="nl-NL" sz="1300" b="1">
                <a:cs typeface="Arial"/>
              </a:rPr>
              <a:t> mogelijk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Kan ook automatisch een release terugrollen als de uitrol niet lukt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Valt moeilijk te combineren met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-&gt; daarom verder out-of-scope voor deze SIG</a:t>
            </a:r>
          </a:p>
        </p:txBody>
      </p:sp>
    </p:spTree>
    <p:extLst>
      <p:ext uri="{BB962C8B-B14F-4D97-AF65-F5344CB8AC3E}">
        <p14:creationId xmlns:p14="http://schemas.microsoft.com/office/powerpoint/2010/main" val="17791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CodePipeline</a:t>
            </a:r>
            <a:r>
              <a:rPr lang="nl-NL" sz="2000" b="1"/>
              <a:t> 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20005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Combineert </a:t>
            </a: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CodeBuild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CodeDeploy</a:t>
            </a:r>
            <a:endParaRPr lang="en-US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Maakt gebruik van </a:t>
            </a:r>
            <a:r>
              <a:rPr lang="nl-NL" sz="1300" b="1" err="1">
                <a:cs typeface="Arial"/>
              </a:rPr>
              <a:t>hooks</a:t>
            </a:r>
            <a:r>
              <a:rPr lang="nl-NL" sz="1300" b="1">
                <a:cs typeface="Arial"/>
              </a:rPr>
              <a:t> in </a:t>
            </a: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, GitHub, </a:t>
            </a:r>
            <a:r>
              <a:rPr lang="nl-NL" sz="1300" b="1" err="1">
                <a:cs typeface="Arial"/>
              </a:rPr>
              <a:t>CodeBuild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CodeDeploy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Combinatie van </a:t>
            </a: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CodeBuild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CodeDeploy</a:t>
            </a:r>
            <a:r>
              <a:rPr lang="nl-NL" sz="1300" b="1">
                <a:cs typeface="Arial"/>
              </a:rPr>
              <a:t> in </a:t>
            </a:r>
            <a:r>
              <a:rPr lang="nl-NL" sz="1300" b="1" err="1">
                <a:cs typeface="Arial"/>
              </a:rPr>
              <a:t>CodePipeline</a:t>
            </a:r>
            <a:r>
              <a:rPr lang="nl-NL" sz="1300" b="1">
                <a:cs typeface="Arial"/>
              </a:rPr>
              <a:t> is erg simpel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Wachten op toestemming van een gebruiker mogelijk (zit niet in deze SIG, maar kun je gemakkelijk zelf uitzoeken)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6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SIG Speel omgeving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De volgende 2 foutmeldingen mag je negeren: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Lambda</a:t>
            </a:r>
            <a:r>
              <a:rPr lang="nl-NL" sz="1300" b="1">
                <a:cs typeface="Arial"/>
              </a:rPr>
              <a:t>:                                                                 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76413-B4D9-4CE2-B944-51619EBB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1449"/>
            <a:ext cx="611689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SIG Speel omgeving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De volgende 2 foutmeldingen mag je negeren: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Route 53:                                                                 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DD089-E99B-45F8-84BD-B5D15D00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48" y="1532536"/>
            <a:ext cx="8126360" cy="33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SIG Speel omgeving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28007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In de beschrijving vind je op de laatste pagina waar je objecten handmatig kunt verwijderen </a:t>
            </a:r>
            <a:r>
              <a:rPr lang="nl-NL" sz="1300" b="1" err="1">
                <a:cs typeface="Arial"/>
              </a:rPr>
              <a:t>ipv</a:t>
            </a:r>
            <a:r>
              <a:rPr lang="nl-NL" sz="1300" b="1">
                <a:cs typeface="Arial"/>
              </a:rPr>
              <a:t> via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De speelomgeving blijft beschikbaar tot en met komende zondag 20:00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Het kan zijn dat je virtual machine gestopt is (elke avond om 0:00), je moet deze zelf dan even opstarten (demo)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Je zult merken dat je daarna een ander IP adres gekregen hebt, de data op je VM is wel hetzelfde als op het moment dat je uitgelogd bent.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Vragen na vanavond 21:30 via </a:t>
            </a:r>
            <a:r>
              <a:rPr lang="nl-NL" sz="1300" b="1">
                <a:cs typeface="Arial"/>
                <a:hlinkClick r:id="rId2"/>
              </a:rPr>
              <a:t>frederique.retsema@amis.nl</a:t>
            </a: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56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SIG Speel omgeving in je eigen AWS account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932622"/>
            <a:ext cx="8166100" cy="160043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nl-NL" sz="1300" b="1">
                <a:ea typeface="+mn-lt"/>
                <a:cs typeface="+mn-lt"/>
              </a:rPr>
              <a:t>Je hebt hier wel een eigen Route53 (DNS-)domein voor nodig</a:t>
            </a:r>
            <a:endParaRPr lang="en-US" sz="13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cs typeface="Arial"/>
              </a:rPr>
              <a:t>Kosten: let op: je betaalt </a:t>
            </a: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 per gebruiker per maand. </a:t>
            </a:r>
            <a:r>
              <a:rPr lang="nl-NL" sz="1300" b="1" err="1">
                <a:cs typeface="Arial"/>
              </a:rPr>
              <a:t>FreeTier</a:t>
            </a:r>
            <a:r>
              <a:rPr lang="nl-NL" sz="1300" b="1">
                <a:cs typeface="Arial"/>
              </a:rPr>
              <a:t> kent 5 gratis gebruikers per maand. Bij opruimen van alle objecten en daarna opnieuw aanmaken van alle objecten gebruik je dus een nieuwe gebruiker (ook als die dezelfde naam/rechten heeft). Deze keer misschien niet opruimen (maar alleen de VM stoppen) als je morgen verder wilt?</a:t>
            </a:r>
            <a:endParaRPr lang="nl-NL">
              <a:cs typeface="Arial" panose="020B0604020202020204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5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SIG Speel omgeving in je eigen AWS account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3801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nl-NL" sz="1300">
                <a:solidFill>
                  <a:schemeClr val="accent4"/>
                </a:solidFill>
                <a:ea typeface="+mn-lt"/>
                <a:cs typeface="+mn-lt"/>
              </a:rPr>
              <a:t>Download en installeer </a:t>
            </a:r>
            <a:r>
              <a:rPr lang="nl-NL" sz="1300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>
                <a:solidFill>
                  <a:schemeClr val="accent4"/>
                </a:solidFill>
                <a:ea typeface="+mn-lt"/>
                <a:cs typeface="+mn-lt"/>
              </a:rPr>
              <a:t>, Virtual Box en git</a:t>
            </a:r>
            <a:endParaRPr lang="en-US" sz="130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git </a:t>
            </a: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clone</a:t>
            </a: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nl-NL" sz="1300" b="1">
                <a:solidFill>
                  <a:schemeClr val="accent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https://github.com/FrederiqueRetsema/AMIS-Sig-AWS</a:t>
            </a:r>
            <a:r>
              <a:rPr lang="en-US" sz="1300" b="1">
                <a:solidFill>
                  <a:schemeClr val="accent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-CICD</a:t>
            </a: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cd AMIS-</a:t>
            </a: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Sig</a:t>
            </a: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-AWS-CICD/</a:t>
            </a: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>
                <a:solidFill>
                  <a:schemeClr val="accent4"/>
                </a:solidFill>
                <a:ea typeface="+mn-lt"/>
                <a:cs typeface="+mn-lt"/>
              </a:rPr>
              <a:t>                                       &lt;-- in deze directory: README.md en faq.pdf</a:t>
            </a: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 up</a:t>
            </a:r>
            <a:endParaRPr lang="en-US" sz="130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nl-NL" sz="1300" b="1" err="1">
                <a:solidFill>
                  <a:schemeClr val="accent4"/>
                </a:solidFill>
                <a:ea typeface="+mn-lt"/>
                <a:cs typeface="+mn-lt"/>
              </a:rPr>
              <a:t>ssh</a:t>
            </a:r>
            <a:endParaRPr lang="nl-NL" sz="1300" err="1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solidFill>
                  <a:schemeClr val="accent4"/>
                </a:solidFill>
                <a:ea typeface="+mn-lt"/>
                <a:cs typeface="+mn-lt"/>
              </a:rPr>
              <a:t>./init-all.sh</a:t>
            </a:r>
            <a:endParaRPr lang="en-US" sz="130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cd ~</a:t>
            </a:r>
            <a:endParaRPr lang="en-US" sz="13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./destroy-all.sh</a:t>
            </a:r>
            <a:endParaRPr lang="en-US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exit</a:t>
            </a:r>
            <a:endParaRPr lang="en-US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err="1">
                <a:solidFill>
                  <a:srgbClr val="FF0000"/>
                </a:solidFill>
                <a:ea typeface="+mn-lt"/>
                <a:cs typeface="+mn-lt"/>
              </a:rPr>
              <a:t>vagrant</a:t>
            </a: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 halt</a:t>
            </a:r>
            <a:r>
              <a:rPr lang="nl-NL" sz="1300">
                <a:solidFill>
                  <a:srgbClr val="FF0000"/>
                </a:solidFill>
                <a:ea typeface="+mn-lt"/>
                <a:cs typeface="+mn-lt"/>
              </a:rPr>
              <a:t>         (om VM te stoppen, of </a:t>
            </a:r>
            <a:r>
              <a:rPr lang="nl-NL" sz="1300" b="1" err="1">
                <a:solidFill>
                  <a:srgbClr val="FF0000"/>
                </a:solidFill>
                <a:ea typeface="+mn-lt"/>
                <a:cs typeface="+mn-lt"/>
              </a:rPr>
              <a:t>vagrant</a:t>
            </a: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nl-NL" sz="1300" b="1" err="1">
                <a:solidFill>
                  <a:srgbClr val="FF0000"/>
                </a:solidFill>
                <a:ea typeface="+mn-lt"/>
                <a:cs typeface="+mn-lt"/>
              </a:rPr>
              <a:t>destroy</a:t>
            </a: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nl-NL" sz="1300">
                <a:solidFill>
                  <a:srgbClr val="FF0000"/>
                </a:solidFill>
                <a:ea typeface="+mn-lt"/>
                <a:cs typeface="+mn-lt"/>
              </a:rPr>
              <a:t>om de VM weg te gooien)</a:t>
            </a:r>
            <a:endParaRPr lang="en-US" sz="13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6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69E3C-5A50-4837-9B60-D53304EB3CCC}"/>
              </a:ext>
            </a:extLst>
          </p:cNvPr>
          <p:cNvSpPr txBox="1"/>
          <p:nvPr/>
        </p:nvSpPr>
        <p:spPr>
          <a:xfrm>
            <a:off x="542787" y="983025"/>
            <a:ext cx="8166100" cy="52014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17:00 Presentatie over deze SIG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>
                <a:cs typeface="Arial"/>
              </a:rPr>
              <a:t>Wat gaan we uitrollen?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lokaal (demo)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in de </a:t>
            </a:r>
            <a:r>
              <a:rPr lang="nl-NL" sz="1300" b="1" err="1">
                <a:cs typeface="Arial"/>
              </a:rPr>
              <a:t>cloud</a:t>
            </a:r>
            <a:r>
              <a:rPr lang="nl-NL" sz="1300" b="1">
                <a:cs typeface="Arial"/>
              </a:rPr>
              <a:t> (1 versie tegelijk draaien)</a:t>
            </a:r>
          </a:p>
          <a:p>
            <a:pPr marL="628650" indent="-285750">
              <a:buFont typeface="Arial"/>
              <a:buChar char="•"/>
            </a:pPr>
            <a:r>
              <a:rPr lang="nl-NL" sz="1300" b="1" err="1">
                <a:ea typeface="+mn-lt"/>
                <a:cs typeface="+mn-lt"/>
              </a:rPr>
              <a:t>Terraform</a:t>
            </a:r>
            <a:r>
              <a:rPr lang="nl-NL" sz="1300" b="1">
                <a:ea typeface="+mn-lt"/>
                <a:cs typeface="+mn-lt"/>
              </a:rPr>
              <a:t> in de </a:t>
            </a:r>
            <a:r>
              <a:rPr lang="nl-NL" sz="1300" b="1" err="1">
                <a:ea typeface="+mn-lt"/>
                <a:cs typeface="+mn-lt"/>
              </a:rPr>
              <a:t>cloud</a:t>
            </a:r>
            <a:r>
              <a:rPr lang="nl-NL" sz="1300" b="1">
                <a:ea typeface="+mn-lt"/>
                <a:cs typeface="+mn-lt"/>
              </a:rPr>
              <a:t> (meerdere versies tegelijk draaien)</a:t>
            </a:r>
            <a:endParaRPr lang="nl-NL" sz="1300">
              <a:ea typeface="+mn-lt"/>
              <a:cs typeface="+mn-lt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 (</a:t>
            </a:r>
            <a:r>
              <a:rPr lang="nl-NL" sz="1300" b="1" err="1">
                <a:cs typeface="Arial"/>
              </a:rPr>
              <a:t>incl</a:t>
            </a:r>
            <a:r>
              <a:rPr lang="nl-NL" sz="1300" b="1">
                <a:cs typeface="Arial"/>
              </a:rPr>
              <a:t> </a:t>
            </a:r>
            <a:r>
              <a:rPr lang="nl-NL" sz="1300" b="1" err="1">
                <a:cs typeface="Arial"/>
              </a:rPr>
              <a:t>CodeGuru</a:t>
            </a:r>
            <a:r>
              <a:rPr lang="nl-NL" sz="1300" b="1">
                <a:cs typeface="Arial"/>
              </a:rPr>
              <a:t>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CodeBuild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CodeDeploy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CodePipeline</a:t>
            </a:r>
            <a:endParaRPr lang="nl-NL" sz="1300" b="1">
              <a:cs typeface="Arial"/>
            </a:endParaRPr>
          </a:p>
          <a:p>
            <a:pPr marL="628650" indent="-285750">
              <a:buFont typeface="Arial"/>
              <a:buChar char="•"/>
            </a:pPr>
            <a:r>
              <a:rPr lang="nl-NL" sz="1300" b="1">
                <a:ea typeface="+mn-lt"/>
                <a:cs typeface="+mn-lt"/>
              </a:rPr>
              <a:t>Eigen VM, </a:t>
            </a:r>
            <a:r>
              <a:rPr lang="nl-NL" sz="1300" b="1" err="1">
                <a:ea typeface="+mn-lt"/>
                <a:cs typeface="+mn-lt"/>
              </a:rPr>
              <a:t>aanlog</a:t>
            </a:r>
            <a:r>
              <a:rPr lang="nl-NL" sz="1300" b="1">
                <a:ea typeface="+mn-lt"/>
                <a:cs typeface="+mn-lt"/>
              </a:rPr>
              <a:t> gegevens</a:t>
            </a:r>
            <a:endParaRPr lang="nl-NL" sz="1300">
              <a:ea typeface="+mn-lt"/>
              <a:cs typeface="+mn-lt"/>
            </a:endParaRP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17:45 Zelf aan de slag (tot plm. 21:30 support)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lokaal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CodeCommit</a:t>
            </a:r>
            <a:r>
              <a:rPr lang="nl-NL" sz="1300" b="1">
                <a:cs typeface="Arial"/>
              </a:rPr>
              <a:t> (incl. plek waar je </a:t>
            </a:r>
            <a:r>
              <a:rPr lang="nl-NL" sz="1300" b="1" err="1">
                <a:cs typeface="Arial"/>
              </a:rPr>
              <a:t>CodeGuru</a:t>
            </a:r>
            <a:r>
              <a:rPr lang="nl-NL" sz="1300" b="1">
                <a:cs typeface="Arial"/>
              </a:rPr>
              <a:t> inricht)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>
                <a:cs typeface="Arial"/>
              </a:rPr>
              <a:t>Wat hebben we uitgerold?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in de </a:t>
            </a:r>
            <a:r>
              <a:rPr lang="nl-NL" sz="1300" b="1" err="1">
                <a:cs typeface="Arial"/>
              </a:rPr>
              <a:t>cloud</a:t>
            </a:r>
            <a:r>
              <a:rPr lang="nl-NL" sz="1300" b="1">
                <a:cs typeface="Arial"/>
              </a:rPr>
              <a:t> (1 versie tegelijk draaien)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CodeBuild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CodePipeline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in de </a:t>
            </a:r>
            <a:r>
              <a:rPr lang="nl-NL" sz="1300" b="1" err="1">
                <a:cs typeface="Arial"/>
              </a:rPr>
              <a:t>cloud</a:t>
            </a:r>
            <a:r>
              <a:rPr lang="nl-NL" sz="1300" b="1">
                <a:cs typeface="Arial"/>
              </a:rPr>
              <a:t> (meerdere versies tegelijk draaien)</a:t>
            </a: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Hulp nodig na vanavond 21:30?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nl-NL" sz="1800" b="1">
              <a:solidFill>
                <a:schemeClr val="accent4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r>
              <a:rPr lang="nl-NL" sz="1800" b="1">
                <a:ea typeface="+mn-lt"/>
                <a:cs typeface="+mn-lt"/>
              </a:rPr>
              <a:t>                               E-mail:   </a:t>
            </a:r>
            <a:r>
              <a:rPr lang="nl-NL" sz="1800" b="1" u="sng">
                <a:ea typeface="+mn-lt"/>
                <a:cs typeface="+mn-lt"/>
                <a:hlinkClick r:id="rId2"/>
              </a:rPr>
              <a:t>frederique.retsema@amis.nl</a:t>
            </a:r>
            <a:endParaRPr lang="en-US" sz="18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800" b="1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32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Wat gaan we uitrollen?</a:t>
            </a:r>
            <a:endParaRPr lang="en-US"/>
          </a:p>
        </p:txBody>
      </p:sp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FE8A0C-D833-499A-97E0-D56A119B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5" y="685238"/>
            <a:ext cx="5720529" cy="42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lokaal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201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Commando's: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init</a:t>
            </a:r>
            <a:r>
              <a:rPr lang="nl-NL" sz="1300" b="1" dirty="0">
                <a:cs typeface="Arial"/>
              </a:rPr>
              <a:t>                                                       -&gt; ophalen </a:t>
            </a:r>
            <a:r>
              <a:rPr lang="nl-NL" sz="1300" b="1" dirty="0" err="1">
                <a:cs typeface="Arial"/>
              </a:rPr>
              <a:t>libraries</a:t>
            </a:r>
            <a:endParaRPr lang="nl-NL" sz="1300" b="1" dirty="0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plan  -out </a:t>
            </a:r>
            <a:r>
              <a:rPr lang="nl-NL" sz="1300" b="1" dirty="0" err="1">
                <a:cs typeface="Arial"/>
              </a:rPr>
              <a:t>terraform.tfplans</a:t>
            </a:r>
            <a:r>
              <a:rPr lang="nl-NL" sz="1300" b="1" dirty="0">
                <a:cs typeface="Arial"/>
              </a:rPr>
              <a:t>              -&gt; laten zien wat je gaat veranderen</a:t>
            </a: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apply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terraform.tfplans</a:t>
            </a:r>
            <a:r>
              <a:rPr lang="nl-NL" sz="1300" b="1" dirty="0">
                <a:cs typeface="Arial"/>
              </a:rPr>
              <a:t>                     -&gt; doorvoeren wijzigingen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                                               -&gt; weggooien objecten (na vraag)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Binnen een CI/CD pipeline heeft het geen zin om een plan te doen: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b="1" dirty="0">
                <a:ea typeface="+mn-lt"/>
                <a:cs typeface="+mn-lt"/>
              </a:rPr>
              <a:t>      </a:t>
            </a: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init</a:t>
            </a:r>
            <a:r>
              <a:rPr lang="nl-NL" sz="1300" b="1" dirty="0">
                <a:ea typeface="+mn-lt"/>
                <a:cs typeface="+mn-lt"/>
              </a:rPr>
              <a:t>                                                       -&gt; ophalen </a:t>
            </a:r>
            <a:r>
              <a:rPr lang="nl-NL" sz="1300" b="1" dirty="0" err="1">
                <a:ea typeface="+mn-lt"/>
                <a:cs typeface="+mn-lt"/>
              </a:rPr>
              <a:t>libraries</a:t>
            </a:r>
            <a:endParaRPr lang="nl-NL" sz="1300" dirty="0" err="1">
              <a:ea typeface="+mn-lt"/>
              <a:cs typeface="+mn-lt"/>
            </a:endParaRPr>
          </a:p>
          <a:p>
            <a:r>
              <a:rPr lang="nl-NL" sz="1300" b="1" dirty="0">
                <a:ea typeface="+mn-lt"/>
                <a:cs typeface="+mn-lt"/>
              </a:rPr>
              <a:t>      </a:t>
            </a: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apply</a:t>
            </a:r>
            <a:r>
              <a:rPr lang="nl-NL" sz="1300" b="1" dirty="0">
                <a:ea typeface="+mn-lt"/>
                <a:cs typeface="+mn-lt"/>
              </a:rPr>
              <a:t> -auto-</a:t>
            </a:r>
            <a:r>
              <a:rPr lang="nl-NL" sz="1300" b="1" dirty="0" err="1">
                <a:ea typeface="+mn-lt"/>
                <a:cs typeface="+mn-lt"/>
              </a:rPr>
              <a:t>approve</a:t>
            </a:r>
            <a:endParaRPr lang="nl-NL" sz="1300" b="1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 -auto-</a:t>
            </a:r>
            <a:r>
              <a:rPr lang="nl-NL" sz="1300" b="1" dirty="0" err="1">
                <a:cs typeface="Arial"/>
              </a:rPr>
              <a:t>approve</a:t>
            </a:r>
            <a:r>
              <a:rPr lang="nl-NL" sz="1300" b="1" dirty="0">
                <a:cs typeface="Arial"/>
              </a:rPr>
              <a:t>  </a:t>
            </a: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Ik ga in tegen de "best </a:t>
            </a:r>
            <a:r>
              <a:rPr lang="nl-NL" sz="1300" b="1" dirty="0" err="1">
                <a:cs typeface="Arial"/>
              </a:rPr>
              <a:t>practices</a:t>
            </a:r>
            <a:r>
              <a:rPr lang="nl-NL" sz="1300" b="1" dirty="0">
                <a:cs typeface="Arial"/>
              </a:rPr>
              <a:t>" van </a:t>
            </a:r>
            <a:r>
              <a:rPr lang="nl-NL" sz="1300" b="1" dirty="0" err="1">
                <a:cs typeface="Arial"/>
              </a:rPr>
              <a:t>Hashicorp</a:t>
            </a:r>
            <a:r>
              <a:rPr lang="nl-NL" sz="1300" b="1" dirty="0">
                <a:cs typeface="Arial"/>
              </a:rPr>
              <a:t>: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Geen vast versienummer van mijn AWS </a:t>
            </a:r>
            <a:r>
              <a:rPr lang="nl-NL" sz="1300" b="1" dirty="0" err="1">
                <a:cs typeface="Arial"/>
              </a:rPr>
              <a:t>library</a:t>
            </a:r>
            <a:r>
              <a:rPr lang="nl-NL" sz="1300" b="1" dirty="0">
                <a:cs typeface="Arial"/>
              </a:rPr>
              <a:t> -&gt; liever altijd de nieuwste (</a:t>
            </a:r>
            <a:r>
              <a:rPr lang="nl-NL" sz="1300" b="1" dirty="0" err="1">
                <a:cs typeface="Arial"/>
              </a:rPr>
              <a:t>vulnerabilities</a:t>
            </a:r>
            <a:r>
              <a:rPr lang="nl-NL" sz="1300" b="1" dirty="0">
                <a:cs typeface="Arial"/>
              </a:rPr>
              <a:t>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Alles in 1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file                                         -&gt; handiger bij onderlinge afhankelijkheden</a:t>
            </a: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8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lokaal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8013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Commando's: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>
                <a:cs typeface="Arial"/>
              </a:rPr>
              <a:t>     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init</a:t>
            </a:r>
            <a:r>
              <a:rPr lang="nl-NL" sz="1300" b="1">
                <a:cs typeface="Arial"/>
              </a:rPr>
              <a:t>         </a:t>
            </a:r>
            <a:endParaRPr lang="nl-NL" sz="1300" b="1">
              <a:ea typeface="+mn-lt"/>
              <a:cs typeface="+mn-lt"/>
            </a:endParaRPr>
          </a:p>
          <a:p>
            <a:r>
              <a:rPr lang="nl-NL" sz="1300" b="1">
                <a:cs typeface="Arial"/>
              </a:rPr>
              <a:t>      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apply</a:t>
            </a:r>
            <a:r>
              <a:rPr lang="nl-NL" sz="1300" b="1">
                <a:cs typeface="Arial"/>
              </a:rPr>
              <a:t> -auto-</a:t>
            </a:r>
            <a:r>
              <a:rPr lang="nl-NL" sz="1300" b="1" err="1">
                <a:cs typeface="Arial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 b="1">
              <a:ea typeface="+mn-lt"/>
              <a:cs typeface="+mn-lt"/>
            </a:endParaRPr>
          </a:p>
          <a:p>
            <a:endParaRPr lang="nl-NL" sz="1300" b="1">
              <a:ea typeface="+mn-lt"/>
              <a:cs typeface="+mn-lt"/>
            </a:endParaRPr>
          </a:p>
          <a:p>
            <a:r>
              <a:rPr lang="nl-NL" sz="1300" b="1">
                <a:ea typeface="+mn-lt"/>
                <a:cs typeface="+mn-lt"/>
              </a:rPr>
              <a:t>      </a:t>
            </a:r>
            <a:r>
              <a:rPr lang="nl-NL" sz="1300" b="1" err="1">
                <a:ea typeface="+mn-lt"/>
                <a:cs typeface="+mn-lt"/>
              </a:rPr>
              <a:t>terraform</a:t>
            </a:r>
            <a:r>
              <a:rPr lang="nl-NL" sz="1300" b="1">
                <a:ea typeface="+mn-lt"/>
                <a:cs typeface="+mn-lt"/>
              </a:rPr>
              <a:t> </a:t>
            </a:r>
            <a:r>
              <a:rPr lang="nl-NL" sz="1300" b="1" err="1">
                <a:ea typeface="+mn-lt"/>
                <a:cs typeface="+mn-lt"/>
              </a:rPr>
              <a:t>destroy</a:t>
            </a:r>
            <a:r>
              <a:rPr lang="nl-NL" sz="1300" b="1">
                <a:ea typeface="+mn-lt"/>
                <a:cs typeface="+mn-lt"/>
              </a:rPr>
              <a:t> -auto-</a:t>
            </a:r>
            <a:r>
              <a:rPr lang="nl-NL" sz="1300" b="1" err="1">
                <a:ea typeface="+mn-lt"/>
                <a:cs typeface="+mn-lt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Bij lokaal draaien houdt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gegevens bij op de directory waar ook je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files staan</a:t>
            </a:r>
            <a:endParaRPr lang="nl-NL">
              <a:cs typeface="Arial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 </a:t>
            </a:r>
            <a:r>
              <a:rPr lang="nl-NL" sz="1300" b="1">
                <a:solidFill>
                  <a:srgbClr val="FF0000"/>
                </a:solidFill>
                <a:cs typeface="Arial"/>
              </a:rPr>
              <a:t>.</a:t>
            </a:r>
            <a:r>
              <a:rPr lang="nl-NL" sz="1300" b="1" err="1">
                <a:solidFill>
                  <a:srgbClr val="FF0000"/>
                </a:solidFill>
                <a:cs typeface="Arial"/>
              </a:rPr>
              <a:t>terraform</a:t>
            </a:r>
            <a:r>
              <a:rPr lang="nl-NL" sz="1300" b="1">
                <a:cs typeface="Arial"/>
              </a:rPr>
              <a:t> directory                   -&gt; onder meer: de AWS </a:t>
            </a:r>
            <a:r>
              <a:rPr lang="nl-NL" sz="1300" b="1" err="1">
                <a:cs typeface="Arial"/>
              </a:rPr>
              <a:t>library</a:t>
            </a: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 </a:t>
            </a:r>
            <a:r>
              <a:rPr lang="nl-NL" sz="1300" b="1" err="1">
                <a:solidFill>
                  <a:srgbClr val="FF0000"/>
                </a:solidFill>
                <a:cs typeface="Arial"/>
              </a:rPr>
              <a:t>terraform.tfstate</a:t>
            </a:r>
            <a:r>
              <a:rPr lang="nl-NL" sz="1300" b="1">
                <a:cs typeface="Arial"/>
              </a:rPr>
              <a:t> file                  -&gt; welke objecten zijn uitgerold (naam, </a:t>
            </a:r>
            <a:r>
              <a:rPr lang="nl-NL" sz="1300" b="1" err="1">
                <a:cs typeface="Arial"/>
              </a:rPr>
              <a:t>id</a:t>
            </a:r>
            <a:r>
              <a:rPr lang="nl-NL" sz="1300" b="1">
                <a:cs typeface="Arial"/>
              </a:rPr>
              <a:t>, </a:t>
            </a:r>
            <a:r>
              <a:rPr lang="nl-NL" sz="1300" b="1" err="1">
                <a:cs typeface="Arial"/>
              </a:rPr>
              <a:t>etc</a:t>
            </a:r>
            <a:r>
              <a:rPr lang="nl-NL" sz="1300" b="1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ea typeface="+mn-lt"/>
                <a:cs typeface="+mn-lt"/>
              </a:rPr>
              <a:t> </a:t>
            </a:r>
            <a:r>
              <a:rPr lang="nl-NL" sz="1300" b="1">
                <a:solidFill>
                  <a:srgbClr val="FF0000"/>
                </a:solidFill>
                <a:ea typeface="+mn-lt"/>
                <a:cs typeface="+mn-lt"/>
              </a:rPr>
              <a:t>.terraform.tfstate.lock.info</a:t>
            </a:r>
            <a:r>
              <a:rPr lang="nl-NL" sz="1300" b="1">
                <a:ea typeface="+mn-lt"/>
                <a:cs typeface="+mn-lt"/>
              </a:rPr>
              <a:t> file -&gt; </a:t>
            </a:r>
            <a:r>
              <a:rPr lang="nl-NL" sz="1300" b="1" err="1">
                <a:ea typeface="+mn-lt"/>
                <a:cs typeface="+mn-lt"/>
              </a:rPr>
              <a:t>lock</a:t>
            </a:r>
            <a:r>
              <a:rPr lang="nl-NL" sz="1300" b="1">
                <a:ea typeface="+mn-lt"/>
                <a:cs typeface="+mn-lt"/>
              </a:rPr>
              <a:t> file met informatie welk commando door wie is opgestart</a:t>
            </a:r>
            <a:endParaRPr lang="nl-NL" sz="1300" b="1">
              <a:cs typeface="Arial"/>
            </a:endParaRPr>
          </a:p>
          <a:p>
            <a:r>
              <a:rPr lang="nl-NL" sz="1300" b="1">
                <a:cs typeface="Arial"/>
              </a:rPr>
              <a:t>                                                               (...en andere bestanden...)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7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in de </a:t>
            </a:r>
            <a:r>
              <a:rPr lang="nl-NL" sz="2000" b="1" err="1"/>
              <a:t>cloud</a:t>
            </a:r>
            <a:r>
              <a:rPr lang="nl-NL" sz="2000" b="1"/>
              <a:t> draaien (1 versie tegelijk)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616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Commando's: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>
                <a:cs typeface="Arial"/>
              </a:rPr>
              <a:t>     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init</a:t>
            </a:r>
            <a:r>
              <a:rPr lang="nl-NL" sz="1300" b="1">
                <a:cs typeface="Arial"/>
              </a:rPr>
              <a:t>                                                           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</a:t>
            </a:r>
            <a:r>
              <a:rPr lang="nl-NL" sz="1300" b="1" err="1">
                <a:cs typeface="Arial"/>
              </a:rPr>
              <a:t>init</a:t>
            </a:r>
            <a:endParaRPr lang="nl-NL" sz="1300" b="1" err="1">
              <a:ea typeface="+mn-lt"/>
              <a:cs typeface="+mn-lt"/>
            </a:endParaRPr>
          </a:p>
          <a:p>
            <a:r>
              <a:rPr lang="nl-NL" sz="1300" b="1">
                <a:cs typeface="Arial"/>
              </a:rPr>
              <a:t>      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apply</a:t>
            </a:r>
            <a:r>
              <a:rPr lang="nl-NL" sz="1300" b="1">
                <a:cs typeface="Arial"/>
              </a:rPr>
              <a:t> -auto-</a:t>
            </a:r>
            <a:r>
              <a:rPr lang="nl-NL" sz="1300" b="1" err="1">
                <a:cs typeface="Arial"/>
              </a:rPr>
              <a:t>approve</a:t>
            </a:r>
            <a:r>
              <a:rPr lang="nl-NL" sz="1300" b="1">
                <a:cs typeface="Arial"/>
              </a:rPr>
              <a:t>                               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destroy</a:t>
            </a:r>
            <a:r>
              <a:rPr lang="nl-NL" sz="1300" b="1">
                <a:cs typeface="Arial"/>
              </a:rPr>
              <a:t> -auto-</a:t>
            </a:r>
            <a:r>
              <a:rPr lang="nl-NL" sz="1300" b="1" err="1">
                <a:cs typeface="Arial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backend “s3”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encrypt</a:t>
            </a:r>
            <a:r>
              <a:rPr lang="nl-NL" sz="1300">
                <a:latin typeface="Lucida Console"/>
                <a:cs typeface="Arial"/>
              </a:rPr>
              <a:t> = </a:t>
            </a:r>
            <a:r>
              <a:rPr lang="nl-NL" sz="1300" err="1">
                <a:latin typeface="Lucida Console"/>
                <a:cs typeface="Arial"/>
              </a:rPr>
              <a:t>true</a:t>
            </a:r>
            <a:endParaRPr lang="nl-NL" err="1"/>
          </a:p>
          <a:p>
            <a:r>
              <a:rPr lang="nl-NL" sz="1300">
                <a:latin typeface="Lucida Console"/>
                <a:cs typeface="Arial"/>
              </a:rPr>
              <a:t>        bucket = “amis-sig-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euw1</a:t>
            </a:r>
            <a:r>
              <a:rPr lang="nl-NL" sz="1300">
                <a:latin typeface="Lucida Console"/>
                <a:cs typeface="Arial"/>
              </a:rPr>
              <a:t>-bucket”             &lt;-- </a:t>
            </a:r>
            <a:r>
              <a:rPr lang="nl-NL" sz="1300" b="1" err="1">
                <a:latin typeface="Lucida Console"/>
                <a:cs typeface="Arial"/>
              </a:rPr>
              <a:t>terraform.tfstate</a:t>
            </a:r>
            <a:r>
              <a:rPr lang="nl-NL" sz="1300" b="1">
                <a:latin typeface="Lucida Console"/>
                <a:cs typeface="Arial"/>
              </a:rPr>
              <a:t> </a:t>
            </a:r>
            <a:r>
              <a:rPr lang="nl-NL" sz="1300">
                <a:latin typeface="Lucida Console"/>
                <a:cs typeface="Arial"/>
              </a:rPr>
              <a:t>bucket</a:t>
            </a:r>
            <a:endParaRPr lang="nl-NL" b="1" err="1">
              <a:cs typeface="Arial" panose="020B0604020202020204"/>
            </a:endParaRPr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key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 err="1">
                <a:latin typeface="Lucida Console"/>
                <a:cs typeface="Arial"/>
              </a:rPr>
              <a:t>terraform.tfstate</a:t>
            </a:r>
            <a:r>
              <a:rPr lang="nl-NL" sz="1300">
                <a:latin typeface="Lucida Console"/>
                <a:cs typeface="Arial"/>
              </a:rPr>
              <a:t>”   &lt;-- "directory" + file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dynamodb_table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_state_locking”      &lt;-- </a:t>
            </a:r>
            <a:r>
              <a:rPr lang="nl-NL" sz="1300" err="1">
                <a:latin typeface="Lucida Console"/>
                <a:cs typeface="Arial"/>
              </a:rPr>
              <a:t>locking</a:t>
            </a:r>
            <a:endParaRPr lang="nl-NL" err="1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region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eu-west-1</a:t>
            </a:r>
            <a:r>
              <a:rPr lang="nl-NL" sz="1300">
                <a:latin typeface="Lucida Console"/>
                <a:cs typeface="Arial"/>
              </a:rPr>
              <a:t>”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}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}</a:t>
            </a:r>
            <a:endParaRPr lang="nl-NL"/>
          </a:p>
          <a:p>
            <a:br>
              <a:rPr lang="en-US"/>
            </a:br>
            <a:endParaRPr lang="en-US"/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(meerdere versies tegelijk)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22726"/>
            <a:ext cx="816610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Handig bijvoorbeeld als je in je API gateway twee versies parallel wilt draaien om geleidelijk te migreren:</a:t>
            </a:r>
          </a:p>
        </p:txBody>
      </p:sp>
      <p:pic>
        <p:nvPicPr>
          <p:cNvPr id="4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090902-F158-422D-BD0C-C6AD91D6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6" y="1337204"/>
            <a:ext cx="4374740" cy="3639744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95C9FF-42C1-450D-B023-326C2751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15" y="1403110"/>
            <a:ext cx="4079772" cy="35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(meerdere versies tegelijk)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22726"/>
            <a:ext cx="8166100" cy="50244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Variabelen niet toegestaan in dit deel van de JSON: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 backend “s3”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</a:t>
            </a:r>
            <a:r>
              <a:rPr lang="nl-NL" sz="1300" err="1">
                <a:latin typeface="Lucida Console"/>
                <a:cs typeface="Arial"/>
              </a:rPr>
              <a:t>encrypt</a:t>
            </a:r>
            <a:r>
              <a:rPr lang="nl-NL" sz="1300">
                <a:latin typeface="Lucida Console"/>
                <a:cs typeface="Arial"/>
              </a:rPr>
              <a:t> = </a:t>
            </a:r>
            <a:r>
              <a:rPr lang="nl-NL" sz="1300" err="1">
                <a:latin typeface="Lucida Console"/>
                <a:cs typeface="Arial"/>
              </a:rPr>
              <a:t>true</a:t>
            </a:r>
            <a:endParaRPr lang="nl-NL" err="1"/>
          </a:p>
          <a:p>
            <a:r>
              <a:rPr lang="nl-NL" sz="1300">
                <a:latin typeface="Lucida Console"/>
                <a:cs typeface="Arial"/>
              </a:rPr>
              <a:t>    bucket = “amis-sig-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euw1</a:t>
            </a:r>
            <a:r>
              <a:rPr lang="nl-NL" sz="1300">
                <a:latin typeface="Lucida Console"/>
                <a:cs typeface="Arial"/>
              </a:rPr>
              <a:t>-bucket”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</a:t>
            </a:r>
            <a:r>
              <a:rPr lang="nl-NL" sz="1300" err="1">
                <a:latin typeface="Lucida Console"/>
                <a:cs typeface="Arial"/>
              </a:rPr>
              <a:t>key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 b="1">
                <a:solidFill>
                  <a:srgbClr val="7030A0"/>
                </a:solidFill>
                <a:latin typeface="Lucida Console"/>
                <a:cs typeface="Arial"/>
              </a:rPr>
              <a:t>${</a:t>
            </a:r>
            <a:r>
              <a:rPr lang="nl-NL" sz="1300" b="1" err="1">
                <a:solidFill>
                  <a:srgbClr val="7030A0"/>
                </a:solidFill>
                <a:latin typeface="Lucida Console"/>
                <a:cs typeface="Arial"/>
              </a:rPr>
              <a:t>var.sig_version</a:t>
            </a:r>
            <a:r>
              <a:rPr lang="nl-NL" sz="1300" b="1">
                <a:solidFill>
                  <a:srgbClr val="7030A0"/>
                </a:solidFill>
                <a:latin typeface="Lucida Console"/>
                <a:cs typeface="Arial"/>
              </a:rPr>
              <a:t>}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 err="1">
                <a:latin typeface="Lucida Console"/>
                <a:cs typeface="Arial"/>
              </a:rPr>
              <a:t>terraform.tfstate</a:t>
            </a:r>
            <a:r>
              <a:rPr lang="nl-NL" sz="1300">
                <a:latin typeface="Lucida Console"/>
                <a:cs typeface="Arial"/>
              </a:rPr>
              <a:t>” </a:t>
            </a:r>
            <a:r>
              <a:rPr lang="nl-NL" sz="1300" b="1">
                <a:solidFill>
                  <a:srgbClr val="7030A0"/>
                </a:solidFill>
                <a:latin typeface="Lucida Console"/>
                <a:cs typeface="Arial"/>
              </a:rPr>
              <a:t>&lt;- mag niet</a:t>
            </a:r>
            <a:endParaRPr lang="nl-NL" b="1">
              <a:solidFill>
                <a:srgbClr val="7030A0"/>
              </a:solidFill>
            </a:endParaRPr>
          </a:p>
          <a:p>
            <a:r>
              <a:rPr lang="nl-NL" sz="1300">
                <a:latin typeface="Lucida Console"/>
                <a:cs typeface="Arial"/>
              </a:rPr>
              <a:t>    </a:t>
            </a:r>
            <a:r>
              <a:rPr lang="nl-NL" sz="1300" err="1">
                <a:latin typeface="Lucida Console"/>
                <a:cs typeface="Arial"/>
              </a:rPr>
              <a:t>dynamodb_table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_state_locking”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</a:t>
            </a:r>
            <a:r>
              <a:rPr lang="nl-NL" sz="1300" err="1">
                <a:latin typeface="Lucida Console"/>
                <a:cs typeface="Arial"/>
              </a:rPr>
              <a:t>region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eu-west-1</a:t>
            </a:r>
            <a:r>
              <a:rPr lang="nl-NL" sz="1300">
                <a:latin typeface="Lucida Console"/>
                <a:cs typeface="Arial"/>
              </a:rPr>
              <a:t>”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}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}</a:t>
            </a:r>
            <a:endParaRPr lang="nl-NL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300" b="1" err="1">
                <a:cs typeface="Arial"/>
              </a:rPr>
              <a:t>Oplossing</a:t>
            </a:r>
            <a:r>
              <a:rPr lang="en-US" sz="1300" b="1"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n-US" sz="1300" b="1">
              <a:cs typeface="Arial"/>
            </a:endParaRPr>
          </a:p>
          <a:p>
            <a:r>
              <a:rPr lang="en-US" sz="1300" b="1">
                <a:cs typeface="Arial"/>
              </a:rPr>
              <a:t>terraform </a:t>
            </a:r>
            <a:r>
              <a:rPr lang="en-US" sz="1300" b="1" err="1">
                <a:cs typeface="Arial"/>
              </a:rPr>
              <a:t>init</a:t>
            </a:r>
            <a:r>
              <a:rPr lang="en-US" sz="1300" b="1">
                <a:cs typeface="Arial"/>
              </a:rPr>
              <a:t> </a:t>
            </a:r>
            <a:r>
              <a:rPr lang="en-US" sz="1300" b="1">
                <a:solidFill>
                  <a:srgbClr val="7030A0"/>
                </a:solidFill>
                <a:cs typeface="Arial"/>
              </a:rPr>
              <a:t>-</a:t>
            </a:r>
            <a:r>
              <a:rPr lang="nl-NL" sz="1300" b="1">
                <a:solidFill>
                  <a:srgbClr val="7030A0"/>
                </a:solidFill>
                <a:ea typeface="+mn-lt"/>
                <a:cs typeface="+mn-lt"/>
              </a:rPr>
              <a:t>backend-</a:t>
            </a:r>
            <a:r>
              <a:rPr lang="nl-NL" sz="1300" b="1" err="1">
                <a:solidFill>
                  <a:srgbClr val="7030A0"/>
                </a:solidFill>
                <a:ea typeface="+mn-lt"/>
                <a:cs typeface="+mn-lt"/>
              </a:rPr>
              <a:t>config</a:t>
            </a:r>
            <a:r>
              <a:rPr lang="nl-NL" sz="1300" b="1">
                <a:solidFill>
                  <a:srgbClr val="7030A0"/>
                </a:solidFill>
                <a:ea typeface="+mn-lt"/>
                <a:cs typeface="+mn-lt"/>
              </a:rPr>
              <a:t>=terraform_s3_directory.cfg</a:t>
            </a:r>
            <a:endParaRPr lang="en-US" sz="1300" b="1">
              <a:solidFill>
                <a:srgbClr val="7030A0"/>
              </a:solidFill>
              <a:ea typeface="+mn-lt"/>
              <a:cs typeface="+mn-lt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00" b="1" err="1">
                <a:cs typeface="Arial"/>
              </a:rPr>
              <a:t>Inhoud</a:t>
            </a:r>
            <a:r>
              <a:rPr lang="en-US" sz="1300" b="1">
                <a:cs typeface="Arial"/>
              </a:rPr>
              <a:t> terraform_s3_directory.cfg:</a:t>
            </a:r>
          </a:p>
          <a:p>
            <a:pPr marL="285750" indent="-285750">
              <a:buFont typeface="Arial"/>
              <a:buChar char="•"/>
            </a:pPr>
            <a:endParaRPr lang="en-US" sz="1300" b="1">
              <a:cs typeface="Arial"/>
            </a:endParaRPr>
          </a:p>
          <a:p>
            <a:r>
              <a:rPr lang="en-US" sz="1300">
                <a:latin typeface="Lucida Console"/>
                <a:cs typeface="Arial"/>
              </a:rPr>
              <a:t>key="terraform/AMIS1/</a:t>
            </a:r>
            <a:r>
              <a:rPr lang="en-US" sz="1300" b="1">
                <a:solidFill>
                  <a:srgbClr val="7030A0"/>
                </a:solidFill>
                <a:latin typeface="Lucida Console"/>
                <a:cs typeface="Arial"/>
              </a:rPr>
              <a:t>v2</a:t>
            </a:r>
            <a:r>
              <a:rPr lang="en-US" sz="1300">
                <a:latin typeface="Lucida Console"/>
                <a:cs typeface="Arial"/>
              </a:rPr>
              <a:t>/</a:t>
            </a:r>
            <a:r>
              <a:rPr lang="en-US" sz="1300" err="1">
                <a:latin typeface="Lucida Console"/>
                <a:cs typeface="Arial"/>
              </a:rPr>
              <a:t>terraform.tfstate</a:t>
            </a:r>
            <a:r>
              <a:rPr lang="en-US" sz="1300">
                <a:latin typeface="Lucida Console"/>
                <a:cs typeface="Arial"/>
              </a:rPr>
              <a:t>"</a:t>
            </a:r>
            <a:endParaRPr lang="en-US" err="1"/>
          </a:p>
          <a:p>
            <a:br>
              <a:rPr lang="en-US"/>
            </a:br>
            <a:endParaRPr lang="en-US"/>
          </a:p>
          <a:p>
            <a:br>
              <a:rPr lang="en-US" sz="1300" b="1">
                <a:cs typeface="Arial"/>
              </a:rPr>
            </a:br>
            <a:endParaRPr lang="en-US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3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err="1"/>
              <a:t>Terraform</a:t>
            </a:r>
            <a:r>
              <a:rPr lang="nl-NL" sz="2000" b="1"/>
              <a:t> (meerdere versies tegelijk)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166100" cy="40703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Je wilt bij opruimen van een oude versie niet je </a:t>
            </a:r>
            <a:r>
              <a:rPr lang="nl-NL" sz="1300" b="1" err="1">
                <a:cs typeface="Arial"/>
              </a:rPr>
              <a:t>repo</a:t>
            </a:r>
            <a:r>
              <a:rPr lang="nl-NL" sz="1300" b="1">
                <a:cs typeface="Arial"/>
              </a:rPr>
              <a:t> van de nieuwe versie terug aanpassen (anders heen-en-weer switchen tussen versies, leidt tot fouten)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Eén </a:t>
            </a:r>
            <a:r>
              <a:rPr lang="nl-NL" sz="1300" b="1" err="1">
                <a:cs typeface="Arial"/>
              </a:rPr>
              <a:t>repo</a:t>
            </a:r>
            <a:r>
              <a:rPr lang="nl-NL" sz="1300" b="1">
                <a:cs typeface="Arial"/>
              </a:rPr>
              <a:t> voor aanmaken en wijzigen van versies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Een andere </a:t>
            </a:r>
            <a:r>
              <a:rPr lang="nl-NL" sz="1300" b="1" err="1">
                <a:cs typeface="Arial"/>
              </a:rPr>
              <a:t>repo</a:t>
            </a:r>
            <a:r>
              <a:rPr lang="nl-NL" sz="1300" b="1">
                <a:cs typeface="Arial"/>
              </a:rPr>
              <a:t> voor opruimen van oude objecten (versienummer is dan anders):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800">
                <a:latin typeface="Lucida Console"/>
                <a:cs typeface="Arial"/>
              </a:rPr>
              <a:t>#################################################################</a:t>
            </a:r>
            <a:endParaRPr lang="en-US" sz="800"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 VARIABLES</a:t>
            </a:r>
            <a:endParaRPr lang="en-US" sz="800"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#################################################################</a:t>
            </a:r>
            <a:endParaRPr lang="en-US" sz="800"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variable "</a:t>
            </a:r>
            <a:r>
              <a:rPr lang="en-US" sz="800" err="1">
                <a:latin typeface="Lucida Console"/>
                <a:cs typeface="Arial"/>
              </a:rPr>
              <a:t>aws_region</a:t>
            </a:r>
            <a:r>
              <a:rPr lang="en-US" sz="800">
                <a:latin typeface="Lucida Console"/>
                <a:cs typeface="Arial"/>
              </a:rPr>
              <a:t>" { default = "eu-west-1"}</a:t>
            </a:r>
            <a:endParaRPr lang="en-US"/>
          </a:p>
          <a:p>
            <a:r>
              <a:rPr lang="en-US" sz="800">
                <a:latin typeface="Lucida Console"/>
                <a:cs typeface="Arial"/>
              </a:rPr>
              <a:t>variable "</a:t>
            </a:r>
            <a:r>
              <a:rPr lang="en-US" sz="800" err="1">
                <a:latin typeface="Lucida Console"/>
                <a:cs typeface="Arial"/>
              </a:rPr>
              <a:t>aws_region_abbr</a:t>
            </a:r>
            <a:r>
              <a:rPr lang="en-US" sz="800">
                <a:latin typeface="Lucida Console"/>
                <a:cs typeface="Arial"/>
              </a:rPr>
              <a:t>" { default = "euw1"}</a:t>
            </a:r>
            <a:endParaRPr lang="en-US"/>
          </a:p>
          <a:p>
            <a:endParaRPr lang="en-US"/>
          </a:p>
          <a:p>
            <a:r>
              <a:rPr lang="en-US" sz="800">
                <a:latin typeface="Lucida Console"/>
                <a:cs typeface="Arial"/>
              </a:rPr>
              <a:t>[…</a:t>
            </a:r>
            <a:r>
              <a:rPr lang="en-US" sz="800" err="1">
                <a:latin typeface="Lucida Console"/>
                <a:cs typeface="Arial"/>
              </a:rPr>
              <a:t>ook</a:t>
            </a:r>
            <a:r>
              <a:rPr lang="en-US" sz="800">
                <a:latin typeface="Lucida Console"/>
                <a:cs typeface="Arial"/>
              </a:rPr>
              <a:t> </a:t>
            </a:r>
            <a:r>
              <a:rPr lang="en-US" sz="800" err="1">
                <a:latin typeface="Lucida Console"/>
                <a:cs typeface="Arial"/>
              </a:rPr>
              <a:t>alle</a:t>
            </a:r>
            <a:r>
              <a:rPr lang="en-US" sz="800">
                <a:latin typeface="Lucida Console"/>
                <a:cs typeface="Arial"/>
              </a:rPr>
              <a:t> </a:t>
            </a:r>
            <a:r>
              <a:rPr lang="en-US" sz="800" err="1">
                <a:latin typeface="Lucida Console"/>
                <a:cs typeface="Arial"/>
              </a:rPr>
              <a:t>overige</a:t>
            </a:r>
            <a:r>
              <a:rPr lang="en-US" sz="800">
                <a:latin typeface="Lucida Console"/>
                <a:cs typeface="Arial"/>
              </a:rPr>
              <a:t> </a:t>
            </a:r>
            <a:r>
              <a:rPr lang="en-US" sz="800" err="1">
                <a:latin typeface="Lucida Console"/>
                <a:cs typeface="Arial"/>
              </a:rPr>
              <a:t>variabelen</a:t>
            </a:r>
            <a:r>
              <a:rPr lang="en-US" sz="800">
                <a:latin typeface="Lucida Console"/>
                <a:cs typeface="Arial"/>
              </a:rPr>
              <a:t> </a:t>
            </a:r>
            <a:r>
              <a:rPr lang="en-US" sz="800" err="1">
                <a:latin typeface="Lucida Console"/>
                <a:cs typeface="Arial"/>
              </a:rPr>
              <a:t>overnemen</a:t>
            </a:r>
            <a:r>
              <a:rPr lang="en-US" sz="800">
                <a:latin typeface="Lucida Console"/>
                <a:cs typeface="Arial"/>
              </a:rPr>
              <a:t>...]</a:t>
            </a:r>
            <a:endParaRPr lang="en-US">
              <a:latin typeface="Arial" panose="020B0604020202020204"/>
              <a:cs typeface="Arial"/>
            </a:endParaRPr>
          </a:p>
          <a:p>
            <a:endParaRPr lang="en-US" sz="800">
              <a:latin typeface="Lucida Console"/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#################################################################</a:t>
            </a:r>
            <a:endParaRPr lang="en-US" sz="800"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 PROVIDERS</a:t>
            </a:r>
            <a:endParaRPr lang="en-US" sz="800"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#################################################################</a:t>
            </a:r>
          </a:p>
          <a:p>
            <a:r>
              <a:rPr lang="en-US" sz="800">
                <a:latin typeface="Lucida Console"/>
                <a:cs typeface="Arial"/>
              </a:rPr>
              <a:t>provider "</a:t>
            </a:r>
            <a:r>
              <a:rPr lang="en-US" sz="800" err="1">
                <a:latin typeface="Lucida Console"/>
                <a:cs typeface="Arial"/>
              </a:rPr>
              <a:t>aws</a:t>
            </a:r>
            <a:r>
              <a:rPr lang="en-US" sz="800">
                <a:latin typeface="Lucida Console"/>
                <a:cs typeface="Arial"/>
              </a:rPr>
              <a:t>" {</a:t>
            </a:r>
          </a:p>
          <a:p>
            <a:r>
              <a:rPr lang="en-US" sz="800">
                <a:latin typeface="Lucida Console"/>
                <a:cs typeface="Arial"/>
              </a:rPr>
              <a:t># </a:t>
            </a:r>
            <a:r>
              <a:rPr lang="en-US" sz="800" err="1">
                <a:latin typeface="Lucida Console"/>
                <a:cs typeface="Arial"/>
              </a:rPr>
              <a:t>access_key</a:t>
            </a:r>
            <a:r>
              <a:rPr lang="en-US" sz="800">
                <a:latin typeface="Lucida Console"/>
                <a:cs typeface="Arial"/>
              </a:rPr>
              <a:t> = </a:t>
            </a:r>
            <a:r>
              <a:rPr lang="en-US" sz="800" err="1">
                <a:latin typeface="Lucida Console"/>
                <a:cs typeface="Arial"/>
              </a:rPr>
              <a:t>var.aws_access_key</a:t>
            </a:r>
            <a:endParaRPr lang="en-US" sz="800">
              <a:latin typeface="Lucida Console"/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# </a:t>
            </a:r>
            <a:r>
              <a:rPr lang="en-US" sz="800" err="1">
                <a:latin typeface="Lucida Console"/>
                <a:cs typeface="Arial"/>
              </a:rPr>
              <a:t>secret_key</a:t>
            </a:r>
            <a:r>
              <a:rPr lang="en-US" sz="800">
                <a:latin typeface="Lucida Console"/>
                <a:cs typeface="Arial"/>
              </a:rPr>
              <a:t> = </a:t>
            </a:r>
            <a:r>
              <a:rPr lang="en-US" sz="800" err="1">
                <a:latin typeface="Lucida Console"/>
                <a:cs typeface="Arial"/>
              </a:rPr>
              <a:t>var.aws_secret_key</a:t>
            </a:r>
            <a:endParaRPr lang="en-US" sz="800">
              <a:latin typeface="Lucida Console"/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region = </a:t>
            </a:r>
            <a:r>
              <a:rPr lang="en-US" sz="800" err="1">
                <a:latin typeface="Lucida Console"/>
                <a:cs typeface="Arial"/>
              </a:rPr>
              <a:t>var.aws_region</a:t>
            </a:r>
            <a:endParaRPr lang="en-US" sz="800">
              <a:latin typeface="Lucida Console"/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}</a:t>
            </a:r>
          </a:p>
          <a:p>
            <a:endParaRPr lang="en-US" sz="800">
              <a:latin typeface="Lucida Console"/>
              <a:cs typeface="Arial"/>
            </a:endParaRPr>
          </a:p>
          <a:p>
            <a:r>
              <a:rPr lang="en-US" sz="800">
                <a:latin typeface="Lucida Console"/>
                <a:cs typeface="Arial"/>
              </a:rPr>
              <a:t>[...</a:t>
            </a:r>
            <a:r>
              <a:rPr lang="en-US" sz="800" err="1">
                <a:latin typeface="Lucida Console"/>
                <a:cs typeface="Arial"/>
              </a:rPr>
              <a:t>ook</a:t>
            </a:r>
            <a:r>
              <a:rPr lang="en-US" sz="800">
                <a:latin typeface="Lucida Console"/>
                <a:cs typeface="Arial"/>
              </a:rPr>
              <a:t> </a:t>
            </a:r>
            <a:r>
              <a:rPr lang="en-US" sz="800" err="1">
                <a:latin typeface="Lucida Console"/>
                <a:cs typeface="Arial"/>
              </a:rPr>
              <a:t>alle</a:t>
            </a:r>
            <a:r>
              <a:rPr lang="en-US" sz="800">
                <a:latin typeface="Lucida Console"/>
                <a:cs typeface="Arial"/>
              </a:rPr>
              <a:t> </a:t>
            </a:r>
            <a:r>
              <a:rPr lang="en-US" sz="800" err="1">
                <a:latin typeface="Lucida Console"/>
                <a:cs typeface="Arial"/>
              </a:rPr>
              <a:t>overige</a:t>
            </a:r>
            <a:r>
              <a:rPr lang="en-US" sz="800">
                <a:latin typeface="Lucida Console"/>
                <a:cs typeface="Arial"/>
              </a:rPr>
              <a:t> </a:t>
            </a:r>
            <a:r>
              <a:rPr lang="en-US" sz="800" err="1">
                <a:latin typeface="Lucida Console"/>
                <a:cs typeface="Arial"/>
              </a:rPr>
              <a:t>gegevens</a:t>
            </a:r>
            <a:r>
              <a:rPr lang="en-US" sz="800">
                <a:latin typeface="Lucida Console"/>
                <a:cs typeface="Arial"/>
              </a:rPr>
              <a:t> van providers </a:t>
            </a:r>
            <a:r>
              <a:rPr lang="en-US" sz="800" err="1">
                <a:latin typeface="Lucida Console"/>
                <a:cs typeface="Arial"/>
              </a:rPr>
              <a:t>overnemen</a:t>
            </a:r>
            <a:r>
              <a:rPr lang="en-US" sz="800">
                <a:latin typeface="Lucida Console"/>
                <a:cs typeface="Arial"/>
              </a:rPr>
              <a:t>...]</a:t>
            </a:r>
          </a:p>
          <a:p>
            <a:r>
              <a:rPr lang="en-US" sz="800">
                <a:latin typeface="Lucida Console"/>
                <a:cs typeface="Arial"/>
              </a:rPr>
              <a:t>[...resources en output </a:t>
            </a:r>
            <a:r>
              <a:rPr lang="en-US" sz="800" err="1">
                <a:latin typeface="Lucida Console"/>
                <a:cs typeface="Arial"/>
              </a:rPr>
              <a:t>verwijderen</a:t>
            </a:r>
            <a:r>
              <a:rPr lang="en-US" sz="800">
                <a:latin typeface="Lucida Console"/>
                <a:cs typeface="Arial"/>
              </a:rPr>
              <a:t>...]</a:t>
            </a:r>
          </a:p>
          <a:p>
            <a:endParaRPr lang="en-US" sz="800">
              <a:latin typeface="Lucida Console"/>
              <a:cs typeface="Arial"/>
            </a:endParaRPr>
          </a:p>
          <a:p>
            <a:endParaRPr lang="nl-NL" sz="800" b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23602-A172-45F8-9553-F81C01A81ABD}"/>
              </a:ext>
            </a:extLst>
          </p:cNvPr>
          <p:cNvSpPr txBox="1"/>
          <p:nvPr/>
        </p:nvSpPr>
        <p:spPr>
          <a:xfrm>
            <a:off x="361580" y="4642018"/>
            <a:ext cx="8166100" cy="5232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Demo (lokaal)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9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9D7776CE-EE4B-1547-B452-ED6D2EA4D806}" vid="{DA2EB58B-78BF-4D48-94C8-5C51693014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48DAC9355DB4C8A6CE524C4502DD5" ma:contentTypeVersion="0" ma:contentTypeDescription="Create a new document." ma:contentTypeScope="" ma:versionID="f69f68fc0f32fd2e5f86fd9a81ad16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C1312-C274-4D55-ADEC-AC7E4715BA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DEF19-B74A-4B67-B72D-7B68A0793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F432B9-DC63-4C0F-B65B-1054612367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Application>Microsoft Office PowerPoint</Application>
  <PresentationFormat>On-screen Show (16:9)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Office-thema</vt:lpstr>
      <vt:lpstr>Presentatie: CI/CD met terraform in AWS  Frederique Retsema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Fundamenteel denken over gender</dc:title>
  <dc:subject/>
  <dc:creator>frederique.retsema@amis.nl</dc:creator>
  <cp:keywords/>
  <dc:description/>
  <cp:revision>4</cp:revision>
  <dcterms:created xsi:type="dcterms:W3CDTF">2017-09-01T06:54:49Z</dcterms:created>
  <dcterms:modified xsi:type="dcterms:W3CDTF">2020-07-05T11:53:02Z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0x0101009B048DAC9355DB4C8A6CE524C4502DD5</vt:lpwstr>
  </property>
</Properties>
</file>