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5"/>
  </p:notesMasterIdLst>
  <p:sldIdLst>
    <p:sldId id="273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5" r:id="rId19"/>
    <p:sldId id="346" r:id="rId20"/>
    <p:sldId id="341" r:id="rId21"/>
    <p:sldId id="342" r:id="rId22"/>
    <p:sldId id="343" r:id="rId23"/>
    <p:sldId id="344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que Retsema" initials="FR" lastIdx="1" clrIdx="0">
    <p:extLst>
      <p:ext uri="{19B8F6BF-5375-455C-9EA6-DF929625EA0E}">
        <p15:presenceInfo xmlns:p15="http://schemas.microsoft.com/office/powerpoint/2012/main" userId="S::frederique.retsema@amis.nl::d82141ac-1ea4-46fc-87ca-171193d9c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5DCDD-E254-8CB9-3832-3A2AD0148087}" v="898" dt="2020-06-23T07:36:55.370"/>
    <p1510:client id="{18F0A80B-A283-93C8-AD4C-17A9807971E9}" v="91" dt="2020-06-28T11:34:40.121"/>
    <p1510:client id="{1B231912-EB8C-1496-D645-41F225F03E79}" v="2298" dt="2020-07-05T12:26:54.863"/>
    <p1510:client id="{20A04650-196C-8E5B-BEF2-ED42D9E8FEE5}" v="1401" dt="2020-04-30T17:26:06.885"/>
    <p1510:client id="{25E95E52-F6B2-723C-FBCB-D49C6B7EE0F9}" v="13" dt="2020-06-28T18:14:20.538"/>
    <p1510:client id="{3D668293-02B7-5283-EA46-2E7C4584AD0F}" v="213" dt="2020-06-07T10:03:58.973"/>
    <p1510:client id="{44FDA295-B523-0ED7-7B58-FE7B27AD96FD}" v="5" dt="2020-07-05T06:59:56.152"/>
    <p1510:client id="{4922652B-5644-3712-E416-B156D9F12086}" v="12" dt="2020-06-28T18:00:31.835"/>
    <p1510:client id="{662899AC-C287-15BE-4CBA-CF74C2F29C69}" v="759" dt="2020-04-30T18:31:07.491"/>
    <p1510:client id="{7174E9DF-306F-DBF8-EC87-0CD50D8A1A68}" v="196" dt="2020-07-04T09:19:51.962"/>
    <p1510:client id="{71B529ED-B96A-F16A-0591-E0ABAB4F23E5}" v="281" dt="2020-05-26T15:20:15.029"/>
    <p1510:client id="{789157EF-C09F-9E9A-068D-51CB12914971}" v="247" dt="2020-06-10T17:44:24.933"/>
    <p1510:client id="{9D551624-DA72-4FED-FD92-1E191B5F017D}" v="20" dt="2020-06-06T14:52:05.480"/>
    <p1510:client id="{A57A3B73-ACB8-DC30-9507-F76B35ECE045}" v="347" dt="2020-06-09T16:12:38.674"/>
    <p1510:client id="{A8F3A3F6-E23B-891D-90A6-07EA1EBCB903}" v="54" dt="2020-06-07T11:16:34.094"/>
    <p1510:client id="{AB854DF0-2D87-B9EA-A5B0-5FCE1BB3868F}" v="4854" dt="2020-06-28T10:47:42.056"/>
    <p1510:client id="{ABE53F8A-8827-EFE3-E2BD-1932ECEA8AE7}" v="40" dt="2020-06-25T07:38:19.105"/>
    <p1510:client id="{ACEECBAE-F5B2-A267-A1AF-E03EBBF9A6D7}" v="22" dt="2020-06-09T14:25:22.794"/>
    <p1510:client id="{B71236AA-8AC7-F56E-3FCD-A330F17FA721}" v="132" dt="2020-06-30T18:29:28.155"/>
    <p1510:client id="{BAF5E93A-68B4-E1B1-A5E5-567E76E9E34A}" v="126" dt="2020-06-28T17:17:25.555"/>
    <p1510:client id="{CE4BADEC-112E-1E21-D6D8-78CF7374BF73}" v="21" dt="2020-06-24T07:53:46.884"/>
    <p1510:client id="{D6724052-B713-28ED-8E43-B4BF98176573}" v="258" dt="2020-06-22T18:38:52.463"/>
    <p1510:client id="{E4FE268C-E100-5FD1-BF59-6B19C8A6F060}" v="26" dt="2020-04-30T16:45:59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5-7-2020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7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7/5/2020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7/5/2020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2903"/>
            <a:ext cx="9144000" cy="13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4" y="2089707"/>
            <a:ext cx="3332991" cy="1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5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7/5/2020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7/5/2020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7/5/2020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7/5/2020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odebuild/latest/userguide/build-spec-ref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que.retsema@amis.n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deriqueRetsema/AMIS-Sig-AWS-CIC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que.retsema@amis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3D7FB181-3606-4C3C-AFBA-33932CEE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0" y="1286575"/>
            <a:ext cx="7991242" cy="2403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70399" y="3623187"/>
            <a:ext cx="4338706" cy="1063113"/>
          </a:xfrm>
        </p:spPr>
        <p:txBody>
          <a:bodyPr/>
          <a:lstStyle/>
          <a:p>
            <a:r>
              <a:rPr lang="nl-NL" sz="1600" dirty="0"/>
              <a:t>Presentation: CI/CD </a:t>
            </a:r>
            <a:r>
              <a:rPr lang="nl-NL" sz="1600" dirty="0" err="1"/>
              <a:t>with</a:t>
            </a:r>
            <a:r>
              <a:rPr lang="nl-NL" sz="1600" dirty="0"/>
              <a:t> </a:t>
            </a:r>
            <a:r>
              <a:rPr lang="nl-NL" sz="1600" dirty="0" err="1"/>
              <a:t>terraform</a:t>
            </a:r>
            <a:r>
              <a:rPr lang="nl-NL" sz="1600" dirty="0"/>
              <a:t> in AWS</a:t>
            </a:r>
            <a:br>
              <a:rPr lang="nl-NL" sz="1600" dirty="0"/>
            </a:br>
            <a:br>
              <a:rPr lang="nl-NL" sz="1600" dirty="0"/>
            </a:br>
            <a:r>
              <a:rPr lang="nl-NL" sz="1600" dirty="0"/>
              <a:t>Frederique </a:t>
            </a:r>
            <a:r>
              <a:rPr lang="nl-NL" sz="1600" dirty="0" err="1"/>
              <a:t>Retsema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CodeCommit</a:t>
            </a:r>
            <a:r>
              <a:rPr lang="nl-NL" sz="2000" b="1"/>
              <a:t> (code </a:t>
            </a:r>
            <a:r>
              <a:rPr lang="nl-NL" sz="2000" b="1" err="1"/>
              <a:t>repositories</a:t>
            </a:r>
            <a:r>
              <a:rPr lang="nl-NL" sz="2000" b="1"/>
              <a:t>)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08787"/>
            <a:ext cx="8166100" cy="28007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Looks a lot like GitHub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CodeBuild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ea typeface="+mn-lt"/>
                <a:cs typeface="+mn-lt"/>
              </a:rPr>
              <a:t>CodeArtifact</a:t>
            </a:r>
            <a:r>
              <a:rPr lang="nl-NL" sz="1300" b="1" dirty="0">
                <a:ea typeface="+mn-lt"/>
                <a:cs typeface="+mn-lt"/>
              </a:rPr>
              <a:t>, </a:t>
            </a:r>
            <a:r>
              <a:rPr lang="nl-NL" sz="1300" b="1" dirty="0" err="1">
                <a:cs typeface="Arial"/>
              </a:rPr>
              <a:t>CodeDeploy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CodePipeline</a:t>
            </a:r>
            <a:r>
              <a:rPr lang="nl-NL" sz="1300" b="1" dirty="0">
                <a:cs typeface="Arial"/>
              </a:rPr>
              <a:t>) are </a:t>
            </a:r>
            <a:r>
              <a:rPr lang="nl-NL" sz="1300" b="1" dirty="0" err="1">
                <a:cs typeface="Arial"/>
              </a:rPr>
              <a:t>regional</a:t>
            </a:r>
            <a:r>
              <a:rPr lang="nl-NL" sz="1300" b="1" dirty="0">
                <a:cs typeface="Arial"/>
              </a:rPr>
              <a:t> services (!)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Branching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merging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works</a:t>
            </a:r>
            <a:r>
              <a:rPr lang="nl-NL" sz="1300" b="1" dirty="0">
                <a:cs typeface="Arial"/>
              </a:rPr>
              <a:t> like </a:t>
            </a:r>
            <a:r>
              <a:rPr lang="nl-NL" sz="1300" b="1" dirty="0" err="1">
                <a:cs typeface="Arial"/>
              </a:rPr>
              <a:t>github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ea typeface="+mn-lt"/>
                <a:cs typeface="+mn-lt"/>
              </a:rPr>
              <a:t>For Java code: </a:t>
            </a:r>
            <a:r>
              <a:rPr lang="nl-NL" sz="1300" b="1" dirty="0" err="1">
                <a:ea typeface="+mn-lt"/>
                <a:cs typeface="+mn-lt"/>
              </a:rPr>
              <a:t>use</a:t>
            </a:r>
            <a:r>
              <a:rPr lang="nl-NL" sz="1300" b="1" dirty="0">
                <a:ea typeface="+mn-lt"/>
                <a:cs typeface="+mn-lt"/>
              </a:rPr>
              <a:t> of </a:t>
            </a:r>
            <a:r>
              <a:rPr lang="nl-NL" sz="1300" b="1" dirty="0" err="1">
                <a:ea typeface="+mn-lt"/>
                <a:cs typeface="+mn-lt"/>
              </a:rPr>
              <a:t>CodeGuru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possible</a:t>
            </a:r>
            <a:r>
              <a:rPr lang="nl-NL" sz="1300" b="1" dirty="0">
                <a:ea typeface="+mn-lt"/>
                <a:cs typeface="+mn-lt"/>
              </a:rPr>
              <a:t> (= automatic </a:t>
            </a:r>
            <a:r>
              <a:rPr lang="nl-NL" sz="1300" b="1" dirty="0" err="1">
                <a:ea typeface="+mn-lt"/>
                <a:cs typeface="+mn-lt"/>
              </a:rPr>
              <a:t>comments</a:t>
            </a:r>
            <a:r>
              <a:rPr lang="nl-NL" sz="1300" b="1" dirty="0">
                <a:ea typeface="+mn-lt"/>
                <a:cs typeface="+mn-lt"/>
              </a:rPr>
              <a:t> at a pull </a:t>
            </a:r>
            <a:r>
              <a:rPr lang="nl-NL" sz="1300" b="1" dirty="0" err="1">
                <a:ea typeface="+mn-lt"/>
                <a:cs typeface="+mn-lt"/>
              </a:rPr>
              <a:t>request</a:t>
            </a:r>
            <a:r>
              <a:rPr lang="nl-NL" sz="1300" b="1" dirty="0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 err="1">
                <a:ea typeface="+mn-lt"/>
                <a:cs typeface="+mn-lt"/>
              </a:rPr>
              <a:t>CodeCommit</a:t>
            </a:r>
            <a:r>
              <a:rPr lang="nl-NL" sz="1300" b="1" dirty="0">
                <a:ea typeface="+mn-lt"/>
                <a:cs typeface="+mn-lt"/>
              </a:rPr>
              <a:t> is </a:t>
            </a:r>
            <a:r>
              <a:rPr lang="nl-NL" sz="1300" b="1" dirty="0" err="1">
                <a:ea typeface="+mn-lt"/>
                <a:cs typeface="+mn-lt"/>
              </a:rPr>
              <a:t>useful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when</a:t>
            </a:r>
            <a:r>
              <a:rPr lang="nl-NL" sz="1300" b="1" dirty="0">
                <a:ea typeface="+mn-lt"/>
                <a:cs typeface="+mn-lt"/>
              </a:rPr>
              <a:t>:</a:t>
            </a:r>
            <a:endParaRPr lang="en-US" sz="1300" dirty="0">
              <a:ea typeface="+mn-lt"/>
              <a:cs typeface="+mn-lt"/>
            </a:endParaRPr>
          </a:p>
          <a:p>
            <a:r>
              <a:rPr lang="nl-NL" sz="1300" b="1" dirty="0">
                <a:ea typeface="+mn-lt"/>
                <a:cs typeface="+mn-lt"/>
              </a:rPr>
              <a:t>      - </a:t>
            </a:r>
            <a:r>
              <a:rPr lang="nl-NL" sz="1300" b="1" dirty="0" err="1">
                <a:ea typeface="+mn-lt"/>
                <a:cs typeface="+mn-lt"/>
              </a:rPr>
              <a:t>developers</a:t>
            </a:r>
            <a:r>
              <a:rPr lang="nl-NL" sz="1300" b="1" dirty="0">
                <a:ea typeface="+mn-lt"/>
                <a:cs typeface="+mn-lt"/>
              </a:rPr>
              <a:t> are </a:t>
            </a:r>
            <a:r>
              <a:rPr lang="nl-NL" sz="1300" b="1" dirty="0" err="1">
                <a:ea typeface="+mn-lt"/>
                <a:cs typeface="+mn-lt"/>
              </a:rPr>
              <a:t>already</a:t>
            </a:r>
            <a:r>
              <a:rPr lang="nl-NL" sz="1300" b="1" dirty="0">
                <a:ea typeface="+mn-lt"/>
                <a:cs typeface="+mn-lt"/>
              </a:rPr>
              <a:t> in AWS </a:t>
            </a:r>
            <a:endParaRPr lang="en-US" sz="1300">
              <a:ea typeface="+mn-lt"/>
              <a:cs typeface="+mn-lt"/>
            </a:endParaRPr>
          </a:p>
          <a:p>
            <a:r>
              <a:rPr lang="nl-NL" sz="1300" b="1" dirty="0">
                <a:ea typeface="+mn-lt"/>
                <a:cs typeface="+mn-lt"/>
              </a:rPr>
              <a:t>      - </a:t>
            </a:r>
            <a:r>
              <a:rPr lang="nl-NL" sz="1300" b="1" dirty="0" err="1">
                <a:ea typeface="+mn-lt"/>
                <a:cs typeface="+mn-lt"/>
              </a:rPr>
              <a:t>you</a:t>
            </a:r>
            <a:r>
              <a:rPr lang="nl-NL" sz="1300" b="1" dirty="0">
                <a:ea typeface="+mn-lt"/>
                <a:cs typeface="+mn-lt"/>
              </a:rPr>
              <a:t> want </a:t>
            </a:r>
            <a:r>
              <a:rPr lang="nl-NL" sz="1300" b="1" dirty="0" err="1">
                <a:ea typeface="+mn-lt"/>
                <a:cs typeface="+mn-lt"/>
              </a:rPr>
              <a:t>to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use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serverless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functions</a:t>
            </a:r>
            <a:r>
              <a:rPr lang="nl-NL" sz="1300" b="1" dirty="0">
                <a:ea typeface="+mn-lt"/>
                <a:cs typeface="+mn-lt"/>
              </a:rPr>
              <a:t> (</a:t>
            </a:r>
            <a:r>
              <a:rPr lang="nl-NL" sz="1300" b="1" dirty="0" err="1">
                <a:ea typeface="+mn-lt"/>
                <a:cs typeface="+mn-lt"/>
              </a:rPr>
              <a:t>Lambda</a:t>
            </a:r>
            <a:r>
              <a:rPr lang="nl-NL" sz="1300" b="1" dirty="0">
                <a:ea typeface="+mn-lt"/>
                <a:cs typeface="+mn-lt"/>
              </a:rPr>
              <a:t>) or </a:t>
            </a:r>
            <a:r>
              <a:rPr lang="nl-NL" sz="1300" b="1" dirty="0" err="1">
                <a:ea typeface="+mn-lt"/>
                <a:cs typeface="+mn-lt"/>
              </a:rPr>
              <a:t>notification</a:t>
            </a:r>
            <a:r>
              <a:rPr lang="nl-NL" sz="1300" b="1" dirty="0">
                <a:ea typeface="+mn-lt"/>
                <a:cs typeface="+mn-lt"/>
              </a:rPr>
              <a:t> (SNS) </a:t>
            </a:r>
            <a:r>
              <a:rPr lang="nl-NL" sz="1300" b="1" dirty="0" err="1">
                <a:ea typeface="+mn-lt"/>
                <a:cs typeface="+mn-lt"/>
              </a:rPr>
              <a:t>to</a:t>
            </a:r>
            <a:r>
              <a:rPr lang="nl-NL" sz="1300" b="1" dirty="0">
                <a:ea typeface="+mn-lt"/>
                <a:cs typeface="+mn-lt"/>
              </a:rPr>
              <a:t> do "</a:t>
            </a:r>
            <a:r>
              <a:rPr lang="nl-NL" sz="1300" b="1" dirty="0" err="1">
                <a:ea typeface="+mn-lt"/>
                <a:cs typeface="+mn-lt"/>
              </a:rPr>
              <a:t>something</a:t>
            </a:r>
            <a:r>
              <a:rPr lang="nl-NL" sz="1300" b="1" dirty="0">
                <a:ea typeface="+mn-lt"/>
                <a:cs typeface="+mn-lt"/>
              </a:rPr>
              <a:t>" </a:t>
            </a:r>
            <a:r>
              <a:rPr lang="nl-NL" sz="1300" b="1" dirty="0" err="1">
                <a:ea typeface="+mn-lt"/>
                <a:cs typeface="+mn-lt"/>
              </a:rPr>
              <a:t>with</a:t>
            </a:r>
            <a:r>
              <a:rPr lang="nl-NL" sz="1300" b="1" dirty="0">
                <a:ea typeface="+mn-lt"/>
                <a:cs typeface="+mn-lt"/>
              </a:rPr>
              <a:t> status</a:t>
            </a:r>
          </a:p>
          <a:p>
            <a:r>
              <a:rPr lang="nl-NL" sz="1300" b="1" dirty="0">
                <a:ea typeface="+mn-lt"/>
                <a:cs typeface="+mn-lt"/>
              </a:rPr>
              <a:t>        changes</a:t>
            </a:r>
            <a:endParaRPr lang="nl-NL" dirty="0"/>
          </a:p>
          <a:p>
            <a:pPr marL="285750" indent="-285750">
              <a:buFont typeface="Arial,Sans-Serif"/>
              <a:buChar char="•"/>
            </a:pPr>
            <a:endParaRPr lang="nl-NL" sz="13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It is </a:t>
            </a:r>
            <a:r>
              <a:rPr lang="nl-NL" sz="1300" b="1" dirty="0" err="1">
                <a:cs typeface="Arial"/>
              </a:rPr>
              <a:t>possible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enforce</a:t>
            </a:r>
            <a:r>
              <a:rPr lang="nl-NL" sz="1300" b="1" dirty="0">
                <a:cs typeface="Arial"/>
              </a:rPr>
              <a:t> a minimum </a:t>
            </a:r>
            <a:r>
              <a:rPr lang="nl-NL" sz="1300" b="1" dirty="0" err="1">
                <a:cs typeface="Arial"/>
              </a:rPr>
              <a:t>number</a:t>
            </a:r>
            <a:r>
              <a:rPr lang="nl-NL" sz="1300" b="1" dirty="0">
                <a:cs typeface="Arial"/>
              </a:rPr>
              <a:t> of </a:t>
            </a:r>
            <a:r>
              <a:rPr lang="nl-NL" sz="1300" b="1" dirty="0" err="1">
                <a:cs typeface="Arial"/>
              </a:rPr>
              <a:t>approvals</a:t>
            </a:r>
            <a:r>
              <a:rPr lang="nl-NL" sz="1300" b="1" dirty="0">
                <a:cs typeface="Arial"/>
              </a:rPr>
              <a:t> per change</a:t>
            </a:r>
          </a:p>
        </p:txBody>
      </p:sp>
    </p:spTree>
    <p:extLst>
      <p:ext uri="{BB962C8B-B14F-4D97-AF65-F5344CB8AC3E}">
        <p14:creationId xmlns:p14="http://schemas.microsoft.com/office/powerpoint/2010/main" val="345264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AWS </a:t>
            </a:r>
            <a:r>
              <a:rPr lang="nl-NL" sz="2000" b="1" dirty="0" err="1"/>
              <a:t>CodeBuild</a:t>
            </a:r>
            <a:r>
              <a:rPr lang="nl-NL" sz="2000" b="1" dirty="0"/>
              <a:t> (</a:t>
            </a:r>
            <a:r>
              <a:rPr lang="nl-NL" sz="2000" b="1" dirty="0" err="1"/>
              <a:t>build</a:t>
            </a:r>
            <a:r>
              <a:rPr lang="nl-NL" sz="2000" b="1" dirty="0"/>
              <a:t> code)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08787"/>
            <a:ext cx="8220528" cy="38549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Can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done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using</a:t>
            </a:r>
            <a:r>
              <a:rPr lang="nl-NL" sz="1300" b="1" dirty="0">
                <a:cs typeface="Arial"/>
              </a:rPr>
              <a:t> a </a:t>
            </a:r>
            <a:r>
              <a:rPr lang="nl-NL" sz="1300" b="1" dirty="0" err="1">
                <a:cs typeface="Arial"/>
              </a:rPr>
              <a:t>buildspec.yml</a:t>
            </a:r>
            <a:r>
              <a:rPr lang="nl-NL" sz="1300" b="1" dirty="0"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100" dirty="0" err="1">
                <a:latin typeface="Lucida Console"/>
                <a:cs typeface="Arial"/>
              </a:rPr>
              <a:t>version</a:t>
            </a:r>
            <a:r>
              <a:rPr lang="nl-NL" sz="1100" dirty="0">
                <a:latin typeface="Lucida Console"/>
                <a:cs typeface="Arial"/>
              </a:rPr>
              <a:t>: 0.2                                  </a:t>
            </a:r>
            <a:r>
              <a:rPr lang="nl-NL" sz="1100" b="1" dirty="0">
                <a:solidFill>
                  <a:srgbClr val="FF0000"/>
                </a:solidFill>
                <a:latin typeface="Lucida Console"/>
                <a:cs typeface="Arial"/>
              </a:rPr>
              <a:t>&lt;- AWS </a:t>
            </a:r>
            <a:r>
              <a:rPr lang="nl-NL" sz="1100" b="1" dirty="0" err="1">
                <a:solidFill>
                  <a:srgbClr val="FF0000"/>
                </a:solidFill>
                <a:latin typeface="Lucida Console"/>
                <a:cs typeface="Arial"/>
              </a:rPr>
              <a:t>version</a:t>
            </a:r>
            <a:r>
              <a:rPr lang="nl-NL" sz="1100" b="1" dirty="0">
                <a:solidFill>
                  <a:srgbClr val="FF0000"/>
                </a:solidFill>
                <a:latin typeface="Lucida Console"/>
                <a:cs typeface="Arial"/>
              </a:rPr>
              <a:t>, </a:t>
            </a:r>
            <a:r>
              <a:rPr lang="nl-NL" sz="1100" b="1" dirty="0" err="1">
                <a:solidFill>
                  <a:srgbClr val="FF0000"/>
                </a:solidFill>
                <a:latin typeface="Lucida Console"/>
                <a:cs typeface="Arial"/>
              </a:rPr>
              <a:t>not</a:t>
            </a:r>
            <a:r>
              <a:rPr lang="nl-NL" sz="1100" b="1" dirty="0">
                <a:solidFill>
                  <a:srgbClr val="FF0000"/>
                </a:solidFill>
                <a:latin typeface="Lucida Console"/>
                <a:cs typeface="Arial"/>
              </a:rPr>
              <a:t> </a:t>
            </a:r>
            <a:r>
              <a:rPr lang="nl-NL" sz="1100" b="1" dirty="0" err="1">
                <a:solidFill>
                  <a:srgbClr val="FF0000"/>
                </a:solidFill>
                <a:latin typeface="Lucida Console"/>
                <a:cs typeface="Arial"/>
              </a:rPr>
              <a:t>your</a:t>
            </a:r>
            <a:r>
              <a:rPr lang="nl-NL" sz="1100" b="1" dirty="0">
                <a:solidFill>
                  <a:srgbClr val="FF0000"/>
                </a:solidFill>
                <a:latin typeface="Lucida Console"/>
                <a:cs typeface="Arial"/>
              </a:rPr>
              <a:t> </a:t>
            </a:r>
            <a:r>
              <a:rPr lang="nl-NL" sz="1100" b="1" dirty="0" err="1">
                <a:solidFill>
                  <a:srgbClr val="FF0000"/>
                </a:solidFill>
                <a:latin typeface="Lucida Console"/>
                <a:cs typeface="Arial"/>
              </a:rPr>
              <a:t>own</a:t>
            </a:r>
            <a:r>
              <a:rPr lang="nl-NL" sz="1100" b="1" dirty="0">
                <a:solidFill>
                  <a:srgbClr val="FF0000"/>
                </a:solidFill>
                <a:latin typeface="Lucida Console"/>
                <a:cs typeface="Arial"/>
              </a:rPr>
              <a:t> </a:t>
            </a:r>
            <a:r>
              <a:rPr lang="nl-NL" sz="1100" b="1" dirty="0" err="1">
                <a:solidFill>
                  <a:srgbClr val="FF0000"/>
                </a:solidFill>
                <a:latin typeface="Lucida Console"/>
                <a:cs typeface="Arial"/>
              </a:rPr>
              <a:t>version</a:t>
            </a:r>
            <a:r>
              <a:rPr lang="nl-NL" sz="1100" b="1" dirty="0">
                <a:solidFill>
                  <a:srgbClr val="FF0000"/>
                </a:solidFill>
                <a:latin typeface="Lucida Console"/>
                <a:cs typeface="Arial"/>
              </a:rPr>
              <a:t>!</a:t>
            </a:r>
            <a:endParaRPr lang="nl-NL" sz="1100" b="1" dirty="0">
              <a:solidFill>
                <a:srgbClr val="FF0000"/>
              </a:solidFill>
              <a:cs typeface="Arial"/>
            </a:endParaRPr>
          </a:p>
          <a:p>
            <a:endParaRPr lang="en-US"/>
          </a:p>
          <a:p>
            <a:r>
              <a:rPr lang="nl-NL" sz="1100" dirty="0" err="1">
                <a:latin typeface="Lucida Console"/>
                <a:cs typeface="Arial"/>
              </a:rPr>
              <a:t>phases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</a:t>
            </a:r>
            <a:r>
              <a:rPr lang="nl-NL" sz="1100" dirty="0" err="1">
                <a:latin typeface="Lucida Console"/>
                <a:cs typeface="Arial"/>
              </a:rPr>
              <a:t>install</a:t>
            </a:r>
            <a:r>
              <a:rPr lang="nl-NL" sz="1100" dirty="0">
                <a:latin typeface="Lucida Console"/>
                <a:cs typeface="Arial"/>
              </a:rPr>
              <a:t>:                                    </a:t>
            </a:r>
            <a:r>
              <a:rPr lang="nl-NL" sz="1100" b="1" dirty="0">
                <a:latin typeface="Lucida Console"/>
                <a:cs typeface="Arial"/>
              </a:rPr>
              <a:t>&lt;- </a:t>
            </a:r>
            <a:r>
              <a:rPr lang="nl-NL" sz="1100" b="1" dirty="0" err="1">
                <a:latin typeface="Lucida Console"/>
                <a:cs typeface="Arial"/>
              </a:rPr>
              <a:t>names</a:t>
            </a:r>
            <a:r>
              <a:rPr lang="nl-NL" sz="1100" b="1" dirty="0">
                <a:latin typeface="Lucida Console"/>
                <a:cs typeface="Arial"/>
              </a:rPr>
              <a:t> of these </a:t>
            </a:r>
            <a:r>
              <a:rPr lang="nl-NL" sz="1100" b="1" dirty="0" err="1">
                <a:latin typeface="Lucida Console"/>
                <a:cs typeface="Arial"/>
              </a:rPr>
              <a:t>phases</a:t>
            </a:r>
            <a:r>
              <a:rPr lang="nl-NL" sz="1100" b="1" dirty="0">
                <a:latin typeface="Lucida Console"/>
                <a:cs typeface="Arial"/>
              </a:rPr>
              <a:t> (</a:t>
            </a:r>
            <a:r>
              <a:rPr lang="nl-NL" sz="1100" b="1" dirty="0" err="1">
                <a:latin typeface="Lucida Console"/>
                <a:cs typeface="Arial"/>
              </a:rPr>
              <a:t>if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used</a:t>
            </a:r>
            <a:r>
              <a:rPr lang="nl-NL" sz="1100" b="1" dirty="0">
                <a:latin typeface="Lucida Console"/>
                <a:cs typeface="Arial"/>
              </a:rPr>
              <a:t>) </a:t>
            </a:r>
            <a:r>
              <a:rPr lang="nl-NL" sz="1100" b="1" dirty="0" err="1">
                <a:latin typeface="Lucida Console"/>
                <a:cs typeface="Arial"/>
              </a:rPr>
              <a:t>cannot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be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>
                <a:latin typeface="Console "/>
                <a:cs typeface="Arial"/>
              </a:rPr>
              <a:t> </a:t>
            </a:r>
            <a:endParaRPr lang="nl-NL" sz="1100" b="1" dirty="0">
              <a:latin typeface="Lucida Console"/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r>
              <a:rPr lang="nl-NL" sz="1100" dirty="0">
                <a:latin typeface="Lucida Console"/>
                <a:cs typeface="Arial"/>
              </a:rPr>
              <a:t>:                                    </a:t>
            </a:r>
            <a:r>
              <a:rPr lang="nl-NL" sz="1100" b="1" dirty="0" err="1">
                <a:latin typeface="Lucida Console"/>
                <a:cs typeface="Arial"/>
              </a:rPr>
              <a:t>changed</a:t>
            </a:r>
            <a:endParaRPr lang="nl-NL" sz="1100" b="1" dirty="0" err="1">
              <a:latin typeface="Lucida Console"/>
              <a:ea typeface="+mn-lt"/>
              <a:cs typeface="+mn-lt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  - echo `date` – </a:t>
            </a:r>
            <a:r>
              <a:rPr lang="nl-NL" sz="1100" dirty="0" err="1">
                <a:latin typeface="Lucida Console"/>
                <a:cs typeface="Arial"/>
              </a:rPr>
              <a:t>install</a:t>
            </a:r>
            <a:r>
              <a:rPr lang="nl-NL" sz="1100" dirty="0">
                <a:latin typeface="Lucida Console"/>
                <a:cs typeface="Arial"/>
              </a:rPr>
              <a:t>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r>
              <a:rPr lang="nl-NL" sz="1100" dirty="0">
                <a:latin typeface="Lucida Console"/>
                <a:cs typeface="Arial"/>
              </a:rPr>
              <a:t>        </a:t>
            </a:r>
            <a:r>
              <a:rPr lang="nl-NL" sz="1100" b="1" dirty="0">
                <a:latin typeface="Lucida Console"/>
                <a:cs typeface="Arial"/>
              </a:rPr>
              <a:t>&lt;- </a:t>
            </a:r>
            <a:r>
              <a:rPr lang="nl-NL" sz="1100" b="1" dirty="0" err="1">
                <a:latin typeface="Lucida Console"/>
                <a:cs typeface="Arial"/>
              </a:rPr>
              <a:t>Replace</a:t>
            </a:r>
            <a:r>
              <a:rPr lang="nl-NL" sz="1100" b="1" dirty="0">
                <a:latin typeface="Lucida Console"/>
                <a:cs typeface="Arial"/>
              </a:rPr>
              <a:t> these echo's </a:t>
            </a:r>
            <a:r>
              <a:rPr lang="nl-NL" sz="1100" b="1" dirty="0" err="1">
                <a:latin typeface="Lucida Console"/>
                <a:cs typeface="Arial"/>
              </a:rPr>
              <a:t>by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your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own</a:t>
            </a:r>
            <a:endParaRPr lang="nl-NL" sz="1100" b="1" dirty="0" err="1">
              <a:latin typeface="Arial" panose="020B0604020202020204"/>
              <a:cs typeface="Arial"/>
            </a:endParaRPr>
          </a:p>
          <a:p>
            <a:r>
              <a:rPr lang="nl-NL" sz="1100" b="1" dirty="0">
                <a:latin typeface="Lucida Console"/>
                <a:cs typeface="Arial"/>
              </a:rPr>
              <a:t>                                                 </a:t>
            </a:r>
            <a:r>
              <a:rPr lang="nl-NL" sz="1100" b="1" dirty="0" err="1">
                <a:latin typeface="Lucida Console"/>
                <a:cs typeface="Arial"/>
              </a:rPr>
              <a:t>commands</a:t>
            </a:r>
            <a:r>
              <a:rPr lang="nl-NL" sz="1100" b="1" dirty="0">
                <a:latin typeface="Lucida Console"/>
                <a:cs typeface="Arial"/>
              </a:rPr>
              <a:t>. Multiple </a:t>
            </a:r>
            <a:r>
              <a:rPr lang="nl-NL" sz="1100" b="1" dirty="0" err="1">
                <a:latin typeface="Lucida Console"/>
                <a:cs typeface="Arial"/>
              </a:rPr>
              <a:t>commands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possible</a:t>
            </a:r>
            <a:r>
              <a:rPr lang="nl-NL" sz="1100" b="1" dirty="0">
                <a:latin typeface="Lucida Console"/>
                <a:cs typeface="Arial"/>
              </a:rPr>
              <a:t> (</a:t>
            </a:r>
            <a:r>
              <a:rPr lang="nl-NL" sz="1100" b="1" dirty="0" err="1">
                <a:latin typeface="Lucida Console"/>
                <a:cs typeface="Arial"/>
              </a:rPr>
              <a:t>with</a:t>
            </a:r>
            <a:r>
              <a:rPr lang="nl-NL" sz="1100" b="1" dirty="0">
                <a:latin typeface="Lucida Console"/>
                <a:cs typeface="Arial"/>
              </a:rPr>
              <a:t> -)</a:t>
            </a:r>
            <a:endParaRPr lang="nl-NL" sz="1100" b="1">
              <a:latin typeface="Arial" panose="020B0604020202020204"/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</a:t>
            </a:r>
            <a:r>
              <a:rPr lang="nl-NL" sz="1100" dirty="0" err="1">
                <a:latin typeface="Lucida Console"/>
                <a:cs typeface="Arial"/>
              </a:rPr>
              <a:t>pre_build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  - echo `date` – </a:t>
            </a:r>
            <a:r>
              <a:rPr lang="nl-NL" sz="1100" dirty="0" err="1">
                <a:latin typeface="Lucida Console"/>
                <a:cs typeface="Arial"/>
              </a:rPr>
              <a:t>pre_build</a:t>
            </a:r>
            <a:r>
              <a:rPr lang="nl-NL" sz="1100" dirty="0">
                <a:latin typeface="Lucida Console"/>
                <a:cs typeface="Arial"/>
              </a:rPr>
              <a:t>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endParaRPr lang="nl-NL" sz="1100" dirty="0" err="1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</a:t>
            </a:r>
            <a:r>
              <a:rPr lang="nl-NL" sz="1100" dirty="0" err="1">
                <a:latin typeface="Lucida Console"/>
                <a:cs typeface="Arial"/>
              </a:rPr>
              <a:t>build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  - echo `date` – </a:t>
            </a:r>
            <a:r>
              <a:rPr lang="nl-NL" sz="1100" dirty="0" err="1">
                <a:latin typeface="Lucida Console"/>
                <a:cs typeface="Arial"/>
              </a:rPr>
              <a:t>build</a:t>
            </a:r>
            <a:r>
              <a:rPr lang="nl-NL" sz="1100" dirty="0">
                <a:latin typeface="Lucida Console"/>
                <a:cs typeface="Arial"/>
              </a:rPr>
              <a:t>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endParaRPr lang="nl-NL" sz="1100" dirty="0" err="1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</a:t>
            </a:r>
            <a:r>
              <a:rPr lang="nl-NL" sz="1100" dirty="0" err="1">
                <a:latin typeface="Lucida Console"/>
                <a:cs typeface="Arial"/>
              </a:rPr>
              <a:t>post_build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r>
              <a:rPr lang="nl-NL" sz="1100" dirty="0">
                <a:latin typeface="Lucida Console"/>
                <a:cs typeface="Arial"/>
              </a:rPr>
              <a:t>:</a:t>
            </a:r>
            <a:endParaRPr lang="nl-NL" sz="1100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  - echo `date` – </a:t>
            </a:r>
            <a:r>
              <a:rPr lang="nl-NL" sz="1100" dirty="0" err="1">
                <a:latin typeface="Lucida Console"/>
                <a:cs typeface="Arial"/>
              </a:rPr>
              <a:t>post_build</a:t>
            </a:r>
            <a:r>
              <a:rPr lang="nl-NL" sz="1100" dirty="0">
                <a:latin typeface="Lucida Console"/>
                <a:cs typeface="Arial"/>
              </a:rPr>
              <a:t> </a:t>
            </a:r>
            <a:r>
              <a:rPr lang="nl-NL" sz="1100" dirty="0" err="1">
                <a:latin typeface="Lucida Console"/>
                <a:cs typeface="Arial"/>
              </a:rPr>
              <a:t>commands</a:t>
            </a:r>
            <a:endParaRPr lang="nl-NL" sz="1100" dirty="0" err="1">
              <a:cs typeface="Arial"/>
            </a:endParaRPr>
          </a:p>
          <a:p>
            <a:r>
              <a:rPr lang="nl-NL" sz="1100" dirty="0" err="1">
                <a:latin typeface="Lucida Console"/>
                <a:cs typeface="Arial"/>
              </a:rPr>
              <a:t>artifacts</a:t>
            </a:r>
            <a:r>
              <a:rPr lang="nl-NL" sz="1100" dirty="0">
                <a:latin typeface="Lucida Console"/>
                <a:cs typeface="Arial"/>
              </a:rPr>
              <a:t>:                                    </a:t>
            </a:r>
            <a:r>
              <a:rPr lang="nl-NL" sz="1100" b="1" dirty="0">
                <a:latin typeface="Lucida Console"/>
                <a:cs typeface="Arial"/>
              </a:rPr>
              <a:t>&lt;- </a:t>
            </a:r>
            <a:r>
              <a:rPr lang="nl-NL" sz="1100" b="1" dirty="0" err="1">
                <a:latin typeface="Lucida Console"/>
                <a:cs typeface="Arial"/>
              </a:rPr>
              <a:t>result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can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be</a:t>
            </a:r>
            <a:r>
              <a:rPr lang="nl-NL" sz="1100" b="1" dirty="0">
                <a:latin typeface="Lucida Console"/>
                <a:cs typeface="Arial"/>
              </a:rPr>
              <a:t> </a:t>
            </a:r>
            <a:r>
              <a:rPr lang="nl-NL" sz="1100" b="1" dirty="0" err="1">
                <a:latin typeface="Lucida Console"/>
                <a:cs typeface="Arial"/>
              </a:rPr>
              <a:t>stored</a:t>
            </a:r>
            <a:r>
              <a:rPr lang="nl-NL" sz="1100" b="1" dirty="0">
                <a:latin typeface="Lucida Console"/>
                <a:cs typeface="Arial"/>
              </a:rPr>
              <a:t> in S3 or in</a:t>
            </a:r>
          </a:p>
          <a:p>
            <a:r>
              <a:rPr lang="nl-NL" sz="1100" dirty="0">
                <a:latin typeface="Lucida Console"/>
                <a:cs typeface="Arial"/>
              </a:rPr>
              <a:t>  files:                                      </a:t>
            </a:r>
            <a:r>
              <a:rPr lang="nl-NL" sz="1100" b="1" dirty="0">
                <a:latin typeface="Lucida Console"/>
                <a:cs typeface="Arial"/>
              </a:rPr>
              <a:t>&lt;- </a:t>
            </a:r>
            <a:r>
              <a:rPr lang="nl-NL" sz="1100" b="1" dirty="0" err="1">
                <a:latin typeface="Lucida Console"/>
                <a:cs typeface="Arial"/>
              </a:rPr>
              <a:t>CodeArtifact</a:t>
            </a:r>
            <a:r>
              <a:rPr lang="nl-NL" sz="1100" b="1" dirty="0">
                <a:latin typeface="Lucida Console"/>
                <a:cs typeface="Arial"/>
              </a:rPr>
              <a:t> (new)</a:t>
            </a:r>
            <a:endParaRPr lang="nl-NL" sz="1100" b="1" dirty="0">
              <a:cs typeface="Arial"/>
            </a:endParaRPr>
          </a:p>
          <a:p>
            <a:r>
              <a:rPr lang="nl-NL" sz="1100" dirty="0">
                <a:latin typeface="Lucida Console"/>
                <a:cs typeface="Arial"/>
              </a:rPr>
              <a:t>    - </a:t>
            </a:r>
            <a:r>
              <a:rPr lang="nl-NL" sz="1100" dirty="0" err="1">
                <a:latin typeface="Lucida Console"/>
                <a:cs typeface="Arial"/>
              </a:rPr>
              <a:t>my_dir</a:t>
            </a:r>
            <a:r>
              <a:rPr lang="nl-NL" sz="1100" dirty="0">
                <a:latin typeface="Lucida Console"/>
                <a:cs typeface="Arial"/>
              </a:rPr>
              <a:t>/</a:t>
            </a:r>
            <a:r>
              <a:rPr lang="nl-NL" sz="1100" dirty="0" err="1">
                <a:latin typeface="Lucida Console"/>
                <a:cs typeface="Arial"/>
              </a:rPr>
              <a:t>my_file.out</a:t>
            </a:r>
            <a:endParaRPr lang="nl-NL" sz="1100" dirty="0" err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ABFAA-7555-477F-816F-ADFDD4BFA2EA}"/>
              </a:ext>
            </a:extLst>
          </p:cNvPr>
          <p:cNvSpPr txBox="1"/>
          <p:nvPr/>
        </p:nvSpPr>
        <p:spPr>
          <a:xfrm>
            <a:off x="363809" y="4615210"/>
            <a:ext cx="6360375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>
                <a:ea typeface="+mn-lt"/>
                <a:cs typeface="+mn-lt"/>
                <a:hlinkClick r:id="rId2"/>
              </a:rPr>
              <a:t>https://docs.aws.amazon.com/codebuild/latest/userguide/build-spec-ref.html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AWS </a:t>
            </a:r>
            <a:r>
              <a:rPr lang="nl-NL" sz="2000" b="1" dirty="0" err="1"/>
              <a:t>CodeBuild</a:t>
            </a:r>
            <a:r>
              <a:rPr lang="nl-NL" sz="2000" b="1" dirty="0"/>
              <a:t> (</a:t>
            </a:r>
            <a:r>
              <a:rPr lang="nl-NL" sz="2000" b="1" dirty="0" err="1"/>
              <a:t>build</a:t>
            </a:r>
            <a:r>
              <a:rPr lang="nl-NL" sz="2000" b="1" dirty="0"/>
              <a:t> code)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endParaRPr lang="nl-NL" sz="1300" b="1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sz="1300" b="1" dirty="0" err="1">
                <a:latin typeface="Arial"/>
                <a:cs typeface="Arial"/>
              </a:rPr>
              <a:t>CodeBuild</a:t>
            </a:r>
            <a:r>
              <a:rPr lang="nl-NL" sz="1300" b="1" dirty="0">
                <a:latin typeface="Arial"/>
                <a:cs typeface="Arial"/>
              </a:rPr>
              <a:t> </a:t>
            </a:r>
            <a:r>
              <a:rPr lang="nl-NL" sz="1300" b="1" dirty="0" err="1">
                <a:latin typeface="Arial"/>
                <a:cs typeface="Arial"/>
              </a:rPr>
              <a:t>can</a:t>
            </a:r>
            <a:r>
              <a:rPr lang="nl-NL" sz="1300" b="1" dirty="0">
                <a:latin typeface="Arial"/>
                <a:cs typeface="Arial"/>
              </a:rPr>
              <a:t> </a:t>
            </a:r>
            <a:r>
              <a:rPr lang="nl-NL" sz="1300" b="1" dirty="0" err="1">
                <a:latin typeface="Arial"/>
                <a:cs typeface="Arial"/>
              </a:rPr>
              <a:t>be</a:t>
            </a:r>
            <a:r>
              <a:rPr lang="nl-NL" sz="1300" b="1" dirty="0">
                <a:latin typeface="Arial"/>
                <a:cs typeface="Arial"/>
              </a:rPr>
              <a:t> </a:t>
            </a:r>
            <a:r>
              <a:rPr lang="nl-NL" sz="1300" b="1" dirty="0" err="1">
                <a:latin typeface="Arial"/>
                <a:cs typeface="Arial"/>
              </a:rPr>
              <a:t>connected</a:t>
            </a:r>
            <a:r>
              <a:rPr lang="nl-NL" sz="1300" b="1" dirty="0">
                <a:latin typeface="Arial"/>
                <a:cs typeface="Arial"/>
              </a:rPr>
              <a:t> </a:t>
            </a:r>
            <a:r>
              <a:rPr lang="nl-NL" sz="1300" b="1" dirty="0" err="1">
                <a:latin typeface="Arial"/>
                <a:cs typeface="Arial"/>
              </a:rPr>
              <a:t>with</a:t>
            </a:r>
            <a:r>
              <a:rPr lang="nl-NL" sz="1300" b="1" dirty="0">
                <a:latin typeface="Arial"/>
                <a:cs typeface="Arial"/>
              </a:rPr>
              <a:t> </a:t>
            </a:r>
            <a:r>
              <a:rPr lang="nl-NL" sz="1300" b="1" dirty="0" err="1">
                <a:latin typeface="Arial"/>
                <a:cs typeface="Arial"/>
              </a:rPr>
              <a:t>CodeCommit</a:t>
            </a:r>
            <a:r>
              <a:rPr lang="nl-NL" sz="1300" b="1" dirty="0">
                <a:latin typeface="Arial"/>
                <a:cs typeface="Arial"/>
              </a:rPr>
              <a:t> </a:t>
            </a:r>
            <a:r>
              <a:rPr lang="nl-NL" sz="1300" b="1" dirty="0" err="1">
                <a:latin typeface="Arial"/>
                <a:cs typeface="Arial"/>
              </a:rPr>
              <a:t>and</a:t>
            </a:r>
            <a:r>
              <a:rPr lang="nl-NL" sz="1300" b="1" dirty="0">
                <a:latin typeface="Arial"/>
                <a:cs typeface="Arial"/>
              </a:rPr>
              <a:t> </a:t>
            </a:r>
            <a:r>
              <a:rPr lang="nl-NL" sz="1300" b="1" dirty="0" err="1">
                <a:latin typeface="Arial"/>
                <a:cs typeface="Arial"/>
              </a:rPr>
              <a:t>Github</a:t>
            </a:r>
            <a:endParaRPr lang="nl-NL" sz="1300" b="1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nl-NL" sz="1300" b="1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sz="1300" b="1" dirty="0">
                <a:latin typeface="Arial"/>
                <a:cs typeface="Arial"/>
              </a:rPr>
              <a:t>Environment variables </a:t>
            </a:r>
            <a:r>
              <a:rPr lang="nl-NL" sz="1300" b="1" dirty="0" err="1">
                <a:latin typeface="Arial"/>
                <a:cs typeface="Arial"/>
              </a:rPr>
              <a:t>possible</a:t>
            </a:r>
            <a:endParaRPr lang="nl-NL" sz="1100" dirty="0" err="1">
              <a:latin typeface="Lucida Console"/>
              <a:cs typeface="Arial"/>
            </a:endParaRPr>
          </a:p>
          <a:p>
            <a:endParaRPr lang="nl-NL" sz="1300" b="1"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26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AWS </a:t>
            </a:r>
            <a:r>
              <a:rPr lang="nl-NL" sz="2000" b="1" dirty="0" err="1"/>
              <a:t>CodeDeploy</a:t>
            </a:r>
            <a:r>
              <a:rPr lang="nl-NL" sz="2000" b="1" dirty="0"/>
              <a:t> (</a:t>
            </a:r>
            <a:r>
              <a:rPr lang="nl-NL" sz="2000" b="1" dirty="0" err="1"/>
              <a:t>enroll</a:t>
            </a:r>
            <a:r>
              <a:rPr lang="nl-NL" sz="2000" b="1" dirty="0"/>
              <a:t> software)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20005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Possible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for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Lambda</a:t>
            </a:r>
            <a:r>
              <a:rPr lang="nl-NL" sz="1300" b="1" dirty="0">
                <a:ea typeface="+mn-lt"/>
                <a:cs typeface="+mn-lt"/>
              </a:rPr>
              <a:t> (</a:t>
            </a:r>
            <a:r>
              <a:rPr lang="nl-NL" sz="1300" b="1" dirty="0" err="1">
                <a:ea typeface="+mn-lt"/>
                <a:cs typeface="+mn-lt"/>
              </a:rPr>
              <a:t>which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should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be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there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before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enrollment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by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CodeDeploy</a:t>
            </a:r>
            <a:r>
              <a:rPr lang="nl-NL" sz="1300" b="1" dirty="0">
                <a:ea typeface="+mn-lt"/>
                <a:cs typeface="+mn-lt"/>
              </a:rPr>
              <a:t>), </a:t>
            </a:r>
            <a:endParaRPr lang="en-US" dirty="0">
              <a:cs typeface="Arial"/>
            </a:endParaRPr>
          </a:p>
          <a:p>
            <a:r>
              <a:rPr lang="nl-NL" sz="1300" b="1" dirty="0">
                <a:cs typeface="Arial"/>
              </a:rPr>
              <a:t>      EC2 (virtual machines) 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 ECS (containers in AWS)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Uses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appspec.yml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comparable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with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buildspec.yml</a:t>
            </a:r>
            <a:r>
              <a:rPr lang="nl-NL" sz="1300" b="1" dirty="0">
                <a:cs typeface="Arial"/>
              </a:rPr>
              <a:t>) 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Both in-</a:t>
            </a:r>
            <a:r>
              <a:rPr lang="nl-NL" sz="1300" b="1" dirty="0" err="1">
                <a:cs typeface="Arial"/>
              </a:rPr>
              <a:t>place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enrollment</a:t>
            </a:r>
            <a:r>
              <a:rPr lang="nl-NL" sz="1300" b="1" dirty="0">
                <a:cs typeface="Arial"/>
              </a:rPr>
              <a:t> as blue/green </a:t>
            </a:r>
            <a:r>
              <a:rPr lang="nl-NL" sz="1300" b="1" dirty="0" err="1">
                <a:cs typeface="Arial"/>
              </a:rPr>
              <a:t>deployment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possible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Can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automatically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roll</a:t>
            </a:r>
            <a:r>
              <a:rPr lang="nl-NL" sz="1300" b="1" dirty="0">
                <a:cs typeface="Arial"/>
              </a:rPr>
              <a:t> back a release </a:t>
            </a: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deployment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fails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Hard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 combine </a:t>
            </a:r>
            <a:r>
              <a:rPr lang="nl-NL" sz="1300" b="1" dirty="0" err="1">
                <a:cs typeface="Arial"/>
              </a:rPr>
              <a:t>with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API Gateways -&gt; </a:t>
            </a:r>
            <a:r>
              <a:rPr lang="nl-NL" sz="1300" b="1" dirty="0" err="1">
                <a:cs typeface="Arial"/>
              </a:rPr>
              <a:t>therefore</a:t>
            </a:r>
            <a:r>
              <a:rPr lang="nl-NL" sz="1300" b="1" dirty="0">
                <a:cs typeface="Arial"/>
              </a:rPr>
              <a:t> out-of-scope </a:t>
            </a:r>
            <a:r>
              <a:rPr lang="nl-NL" sz="1300" b="1" dirty="0" err="1">
                <a:cs typeface="Arial"/>
              </a:rPr>
              <a:t>for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this</a:t>
            </a:r>
            <a:r>
              <a:rPr lang="nl-NL" sz="1300" b="1" dirty="0">
                <a:cs typeface="Arial"/>
              </a:rPr>
              <a:t> SIG</a:t>
            </a:r>
          </a:p>
        </p:txBody>
      </p:sp>
    </p:spTree>
    <p:extLst>
      <p:ext uri="{BB962C8B-B14F-4D97-AF65-F5344CB8AC3E}">
        <p14:creationId xmlns:p14="http://schemas.microsoft.com/office/powerpoint/2010/main" val="17791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AWS </a:t>
            </a:r>
            <a:r>
              <a:rPr lang="nl-NL" sz="2000" b="1" err="1"/>
              <a:t>CodePipeline</a:t>
            </a:r>
            <a:r>
              <a:rPr lang="nl-NL" sz="2000" b="1"/>
              <a:t> 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8004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Combines </a:t>
            </a: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CodeBuild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CodeDeploy</a:t>
            </a:r>
            <a:endParaRPr lang="en-US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Uses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hooks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, GitHub, </a:t>
            </a:r>
            <a:r>
              <a:rPr lang="nl-NL" sz="1300" b="1" dirty="0" err="1">
                <a:cs typeface="Arial"/>
              </a:rPr>
              <a:t>CodeBuild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CodeDeploy</a:t>
            </a:r>
            <a:endParaRPr lang="nl-NL" sz="1300" b="1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Combination of </a:t>
            </a: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CodeBuild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CodeDeploy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CodePipeline</a:t>
            </a:r>
            <a:r>
              <a:rPr lang="nl-NL" sz="1300" b="1" dirty="0">
                <a:cs typeface="Arial"/>
              </a:rPr>
              <a:t> is </a:t>
            </a:r>
            <a:r>
              <a:rPr lang="nl-NL" sz="1300" b="1" dirty="0" err="1">
                <a:cs typeface="Arial"/>
              </a:rPr>
              <a:t>very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simple</a:t>
            </a:r>
            <a:endParaRPr lang="en-US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It is </a:t>
            </a:r>
            <a:r>
              <a:rPr lang="nl-NL" sz="1300" b="1" dirty="0" err="1">
                <a:cs typeface="Arial"/>
              </a:rPr>
              <a:t>possible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waiting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for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approval</a:t>
            </a:r>
            <a:r>
              <a:rPr lang="nl-NL" sz="1300" b="1" dirty="0">
                <a:cs typeface="Arial"/>
              </a:rPr>
              <a:t> of a user (</a:t>
            </a:r>
            <a:r>
              <a:rPr lang="nl-NL" sz="1300" b="1" dirty="0" err="1">
                <a:cs typeface="Arial"/>
              </a:rPr>
              <a:t>not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this</a:t>
            </a:r>
            <a:r>
              <a:rPr lang="nl-NL" sz="1300" b="1" dirty="0">
                <a:cs typeface="Arial"/>
              </a:rPr>
              <a:t> SIG, is </a:t>
            </a:r>
            <a:r>
              <a:rPr lang="nl-NL" sz="1300" b="1" dirty="0" err="1">
                <a:cs typeface="Arial"/>
              </a:rPr>
              <a:t>not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that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difficult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 do)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6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SIG Play 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Ignore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next 2 </a:t>
            </a:r>
            <a:r>
              <a:rPr lang="nl-NL" sz="1300" b="1" dirty="0" err="1">
                <a:cs typeface="Arial"/>
              </a:rPr>
              <a:t>errors</a:t>
            </a:r>
            <a:r>
              <a:rPr lang="nl-NL" sz="1300" b="1" dirty="0">
                <a:cs typeface="Arial"/>
              </a:rPr>
              <a:t>/</a:t>
            </a:r>
            <a:r>
              <a:rPr lang="nl-NL" sz="1300" b="1" dirty="0" err="1">
                <a:cs typeface="Arial"/>
              </a:rPr>
              <a:t>warnings</a:t>
            </a:r>
            <a:r>
              <a:rPr lang="nl-NL" sz="1300" b="1" dirty="0">
                <a:cs typeface="Arial"/>
              </a:rPr>
              <a:t>: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Lambda</a:t>
            </a:r>
            <a:r>
              <a:rPr lang="nl-NL" sz="1300" b="1" dirty="0">
                <a:cs typeface="Arial"/>
              </a:rPr>
              <a:t>:                                                                  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76413-B4D9-4CE2-B944-51619EBB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31449"/>
            <a:ext cx="6116892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SIG Play 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ea typeface="+mn-lt"/>
                <a:cs typeface="+mn-lt"/>
              </a:rPr>
              <a:t>Ignore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the</a:t>
            </a:r>
            <a:r>
              <a:rPr lang="nl-NL" sz="1300" b="1" dirty="0">
                <a:ea typeface="+mn-lt"/>
                <a:cs typeface="+mn-lt"/>
              </a:rPr>
              <a:t> next 2 </a:t>
            </a:r>
            <a:r>
              <a:rPr lang="nl-NL" sz="1300" b="1" dirty="0" err="1">
                <a:ea typeface="+mn-lt"/>
                <a:cs typeface="+mn-lt"/>
              </a:rPr>
              <a:t>errors</a:t>
            </a:r>
            <a:r>
              <a:rPr lang="nl-NL" sz="1300" b="1" dirty="0">
                <a:ea typeface="+mn-lt"/>
                <a:cs typeface="+mn-lt"/>
              </a:rPr>
              <a:t>/</a:t>
            </a:r>
            <a:r>
              <a:rPr lang="nl-NL" sz="1300" b="1" dirty="0" err="1">
                <a:ea typeface="+mn-lt"/>
                <a:cs typeface="+mn-lt"/>
              </a:rPr>
              <a:t>warnings</a:t>
            </a:r>
            <a:r>
              <a:rPr lang="nl-NL" sz="1300" b="1" dirty="0">
                <a:cs typeface="Arial"/>
              </a:rPr>
              <a:t>: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Route 53:                                                                  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DD089-E99B-45F8-84BD-B5D15D00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48" y="1532536"/>
            <a:ext cx="8126360" cy="33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SIG Play 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2600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find</a:t>
            </a:r>
            <a:r>
              <a:rPr lang="nl-NL" sz="1300" b="1" dirty="0">
                <a:cs typeface="Arial"/>
              </a:rPr>
              <a:t> a </a:t>
            </a:r>
            <a:r>
              <a:rPr lang="nl-NL" sz="1300" b="1" dirty="0" err="1">
                <a:cs typeface="Arial"/>
              </a:rPr>
              <a:t>description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how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delete </a:t>
            </a:r>
            <a:r>
              <a:rPr lang="nl-NL" sz="1300" b="1" dirty="0" err="1">
                <a:cs typeface="Arial"/>
              </a:rPr>
              <a:t>objects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by</a:t>
            </a:r>
            <a:r>
              <a:rPr lang="nl-NL" sz="1300" b="1" dirty="0">
                <a:cs typeface="Arial"/>
              </a:rPr>
              <a:t> hand in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documentation</a:t>
            </a:r>
            <a:r>
              <a:rPr lang="nl-NL" sz="1300" b="1" dirty="0">
                <a:cs typeface="Arial"/>
              </a:rPr>
              <a:t> on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last page.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The </a:t>
            </a:r>
            <a:r>
              <a:rPr lang="nl-NL" sz="1300" b="1" dirty="0" err="1">
                <a:cs typeface="Arial"/>
              </a:rPr>
              <a:t>play</a:t>
            </a:r>
            <a:r>
              <a:rPr lang="nl-NL" sz="1300" b="1" dirty="0">
                <a:cs typeface="Arial"/>
              </a:rPr>
              <a:t> environment </a:t>
            </a:r>
            <a:r>
              <a:rPr lang="nl-NL" sz="1300" b="1" dirty="0" err="1">
                <a:cs typeface="Arial"/>
              </a:rPr>
              <a:t>can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used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until</a:t>
            </a:r>
            <a:r>
              <a:rPr lang="nl-NL" sz="1300" b="1" dirty="0">
                <a:cs typeface="Arial"/>
              </a:rPr>
              <a:t> next </a:t>
            </a:r>
            <a:r>
              <a:rPr lang="nl-NL" sz="1300" b="1" dirty="0" err="1">
                <a:cs typeface="Arial"/>
              </a:rPr>
              <a:t>Sunday</a:t>
            </a:r>
            <a:r>
              <a:rPr lang="nl-NL" sz="1300" b="1" dirty="0">
                <a:cs typeface="Arial"/>
              </a:rPr>
              <a:t> at 20:00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The virtual machine </a:t>
            </a:r>
            <a:r>
              <a:rPr lang="nl-NL" sz="1300" b="1" dirty="0" err="1">
                <a:cs typeface="Arial"/>
              </a:rPr>
              <a:t>might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stopped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stopped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every</a:t>
            </a:r>
            <a:r>
              <a:rPr lang="nl-NL" sz="1300" b="1" dirty="0">
                <a:cs typeface="Arial"/>
              </a:rPr>
              <a:t> evening at 0:00 CET),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might</a:t>
            </a:r>
            <a:r>
              <a:rPr lang="nl-NL" sz="1300" b="1" dirty="0">
                <a:cs typeface="Arial"/>
              </a:rPr>
              <a:t> have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start </a:t>
            </a:r>
            <a:r>
              <a:rPr lang="nl-NL" sz="1300" b="1" dirty="0" err="1">
                <a:cs typeface="Arial"/>
              </a:rPr>
              <a:t>it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manually</a:t>
            </a:r>
            <a:r>
              <a:rPr lang="nl-NL" sz="1300" b="1" dirty="0">
                <a:cs typeface="Arial"/>
              </a:rPr>
              <a:t> (demo)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this</a:t>
            </a:r>
            <a:r>
              <a:rPr lang="nl-NL" sz="1300" b="1" dirty="0">
                <a:cs typeface="Arial"/>
              </a:rPr>
              <a:t> is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case,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have </a:t>
            </a:r>
            <a:r>
              <a:rPr lang="nl-NL" sz="1300" b="1" dirty="0" err="1">
                <a:cs typeface="Arial"/>
              </a:rPr>
              <a:t>another</a:t>
            </a:r>
            <a:r>
              <a:rPr lang="nl-NL" sz="1300" b="1" dirty="0">
                <a:cs typeface="Arial"/>
              </a:rPr>
              <a:t> IP </a:t>
            </a:r>
            <a:r>
              <a:rPr lang="nl-NL" sz="1300" b="1" dirty="0" err="1">
                <a:cs typeface="Arial"/>
              </a:rPr>
              <a:t>addres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than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before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data on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VM is </a:t>
            </a:r>
            <a:r>
              <a:rPr lang="nl-NL" sz="1300" b="1" dirty="0" err="1">
                <a:cs typeface="Arial"/>
              </a:rPr>
              <a:t>however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same</a:t>
            </a:r>
            <a:r>
              <a:rPr lang="nl-NL" sz="1300" b="1" dirty="0">
                <a:cs typeface="Arial"/>
              </a:rPr>
              <a:t> as on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moment </a:t>
            </a:r>
            <a:r>
              <a:rPr lang="nl-NL" sz="1300" b="1" dirty="0" err="1">
                <a:cs typeface="Arial"/>
              </a:rPr>
              <a:t>that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logged</a:t>
            </a:r>
            <a:r>
              <a:rPr lang="nl-NL" sz="1300" b="1" dirty="0">
                <a:cs typeface="Arial"/>
              </a:rPr>
              <a:t> off. 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Questions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after</a:t>
            </a:r>
            <a:r>
              <a:rPr lang="nl-NL" sz="1300" b="1" dirty="0">
                <a:cs typeface="Arial"/>
              </a:rPr>
              <a:t> 21:30 </a:t>
            </a:r>
            <a:r>
              <a:rPr lang="nl-NL" sz="1300" b="1" dirty="0" err="1">
                <a:cs typeface="Arial"/>
              </a:rPr>
              <a:t>tonight</a:t>
            </a:r>
            <a:r>
              <a:rPr lang="nl-NL" sz="1300" b="1" dirty="0">
                <a:cs typeface="Arial"/>
              </a:rPr>
              <a:t> via </a:t>
            </a:r>
            <a:r>
              <a:rPr lang="nl-NL" sz="1300" b="1" dirty="0">
                <a:cs typeface="Arial"/>
                <a:hlinkClick r:id="rId2"/>
              </a:rPr>
              <a:t>frederique.retsema@amis.nl</a:t>
            </a:r>
            <a:endParaRPr lang="nl-NL" sz="1300" b="1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56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SIG Play environment in </a:t>
            </a:r>
            <a:r>
              <a:rPr lang="nl-NL" sz="2000" b="1" dirty="0" err="1"/>
              <a:t>your</a:t>
            </a:r>
            <a:r>
              <a:rPr lang="nl-NL" sz="2000" b="1" dirty="0"/>
              <a:t> </a:t>
            </a:r>
            <a:r>
              <a:rPr lang="nl-NL" sz="2000" b="1" dirty="0" err="1"/>
              <a:t>own</a:t>
            </a:r>
            <a:r>
              <a:rPr lang="nl-NL" sz="2000" b="1" dirty="0"/>
              <a:t> AWS account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932622"/>
            <a:ext cx="8166100" cy="160043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nl-NL" sz="1300" b="1" dirty="0" err="1">
                <a:ea typeface="+mn-lt"/>
                <a:cs typeface="+mn-lt"/>
              </a:rPr>
              <a:t>You</a:t>
            </a:r>
            <a:r>
              <a:rPr lang="nl-NL" sz="1300" b="1" dirty="0">
                <a:ea typeface="+mn-lt"/>
                <a:cs typeface="+mn-lt"/>
              </a:rPr>
              <a:t> do </a:t>
            </a:r>
            <a:r>
              <a:rPr lang="nl-NL" sz="1300" b="1" dirty="0" err="1">
                <a:ea typeface="+mn-lt"/>
                <a:cs typeface="+mn-lt"/>
              </a:rPr>
              <a:t>need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an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own</a:t>
            </a:r>
            <a:r>
              <a:rPr lang="nl-NL" sz="1300" b="1" dirty="0">
                <a:ea typeface="+mn-lt"/>
                <a:cs typeface="+mn-lt"/>
              </a:rPr>
              <a:t> Route53 (DNS-)domain</a:t>
            </a:r>
            <a:endParaRPr lang="en-US" sz="1300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 err="1">
                <a:cs typeface="Arial"/>
              </a:rPr>
              <a:t>Costs</a:t>
            </a:r>
            <a:r>
              <a:rPr lang="nl-NL" sz="1300" b="1" dirty="0">
                <a:cs typeface="Arial"/>
              </a:rPr>
              <a:t>: </a:t>
            </a:r>
            <a:r>
              <a:rPr lang="nl-NL" sz="1300" b="1" dirty="0" err="1">
                <a:cs typeface="Arial"/>
              </a:rPr>
              <a:t>please</a:t>
            </a:r>
            <a:r>
              <a:rPr lang="nl-NL" sz="1300" b="1" dirty="0">
                <a:cs typeface="Arial"/>
              </a:rPr>
              <a:t> mind: </a:t>
            </a: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 is </a:t>
            </a:r>
            <a:r>
              <a:rPr lang="nl-NL" sz="1300" b="1" dirty="0" err="1">
                <a:cs typeface="Arial"/>
              </a:rPr>
              <a:t>charged</a:t>
            </a:r>
            <a:r>
              <a:rPr lang="nl-NL" sz="1300" b="1" dirty="0">
                <a:cs typeface="Arial"/>
              </a:rPr>
              <a:t> per user per </a:t>
            </a:r>
            <a:r>
              <a:rPr lang="nl-NL" sz="1300" b="1" dirty="0" err="1">
                <a:cs typeface="Arial"/>
              </a:rPr>
              <a:t>month</a:t>
            </a:r>
            <a:r>
              <a:rPr lang="nl-NL" sz="1300" b="1" dirty="0">
                <a:cs typeface="Arial"/>
              </a:rPr>
              <a:t>. </a:t>
            </a:r>
            <a:r>
              <a:rPr lang="nl-NL" sz="1300" b="1" dirty="0" err="1">
                <a:cs typeface="Arial"/>
              </a:rPr>
              <a:t>FreeTier</a:t>
            </a:r>
            <a:r>
              <a:rPr lang="nl-NL" sz="1300" b="1" dirty="0">
                <a:cs typeface="Arial"/>
              </a:rPr>
              <a:t> has 5 free users per </a:t>
            </a:r>
            <a:r>
              <a:rPr lang="nl-NL" sz="1300" b="1" dirty="0" err="1">
                <a:cs typeface="Arial"/>
              </a:rPr>
              <a:t>month</a:t>
            </a:r>
            <a:r>
              <a:rPr lang="nl-NL" sz="1300" b="1" dirty="0">
                <a:cs typeface="Arial"/>
              </a:rPr>
              <a:t>. </a:t>
            </a: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objects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 later </a:t>
            </a:r>
            <a:r>
              <a:rPr lang="nl-NL" sz="1300" b="1" dirty="0" err="1">
                <a:cs typeface="Arial"/>
              </a:rPr>
              <a:t>create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them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again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use</a:t>
            </a:r>
            <a:r>
              <a:rPr lang="nl-NL" sz="1300" b="1" dirty="0">
                <a:cs typeface="Arial"/>
              </a:rPr>
              <a:t> a new user (even </a:t>
            </a: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this</a:t>
            </a:r>
            <a:r>
              <a:rPr lang="nl-NL" sz="1300" b="1" dirty="0">
                <a:cs typeface="Arial"/>
              </a:rPr>
              <a:t> new user has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same</a:t>
            </a:r>
            <a:r>
              <a:rPr lang="nl-NL" sz="1300" b="1" dirty="0">
                <a:cs typeface="Arial"/>
              </a:rPr>
              <a:t> name/</a:t>
            </a:r>
            <a:r>
              <a:rPr lang="nl-NL" sz="1300" b="1" dirty="0" err="1">
                <a:cs typeface="Arial"/>
              </a:rPr>
              <a:t>permissions</a:t>
            </a:r>
            <a:r>
              <a:rPr lang="nl-NL" sz="1300" b="1" dirty="0">
                <a:cs typeface="Arial"/>
              </a:rPr>
              <a:t>).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might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consider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not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destroying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environment </a:t>
            </a:r>
            <a:r>
              <a:rPr lang="nl-NL" sz="1300" b="1" dirty="0" err="1">
                <a:cs typeface="Arial"/>
              </a:rPr>
              <a:t>each</a:t>
            </a:r>
            <a:r>
              <a:rPr lang="nl-NL" sz="1300" b="1" dirty="0">
                <a:cs typeface="Arial"/>
              </a:rPr>
              <a:t> evening (</a:t>
            </a:r>
            <a:r>
              <a:rPr lang="nl-NL" sz="1300" b="1" dirty="0" err="1">
                <a:cs typeface="Arial"/>
              </a:rPr>
              <a:t>just</a:t>
            </a:r>
            <a:r>
              <a:rPr lang="nl-NL" sz="1300" b="1" dirty="0">
                <a:cs typeface="Arial"/>
              </a:rPr>
              <a:t> stop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 VM) </a:t>
            </a: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want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 continue in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morning</a:t>
            </a:r>
            <a:r>
              <a:rPr lang="nl-NL" sz="1300" b="1" dirty="0">
                <a:cs typeface="Arial"/>
              </a:rPr>
              <a:t>?</a:t>
            </a:r>
            <a:endParaRPr lang="nl-NL" dirty="0">
              <a:cs typeface="Arial" panose="020B0604020202020204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57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/>
              <a:t>SIG Play environment in </a:t>
            </a:r>
            <a:r>
              <a:rPr lang="nl-NL" sz="2000" b="1" dirty="0" err="1"/>
              <a:t>your</a:t>
            </a:r>
            <a:r>
              <a:rPr lang="nl-NL" sz="2000" b="1" dirty="0"/>
              <a:t> </a:t>
            </a:r>
            <a:r>
              <a:rPr lang="nl-NL" sz="2000" b="1" dirty="0" err="1"/>
              <a:t>own</a:t>
            </a:r>
            <a:r>
              <a:rPr lang="nl-NL" sz="2000" b="1" dirty="0"/>
              <a:t> AWS account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38010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Download </a:t>
            </a:r>
            <a:r>
              <a:rPr lang="nl-NL" sz="1300" dirty="0" err="1">
                <a:solidFill>
                  <a:schemeClr val="accent4"/>
                </a:solidFill>
                <a:ea typeface="+mn-lt"/>
                <a:cs typeface="+mn-lt"/>
              </a:rPr>
              <a:t>and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nl-NL" sz="1300" dirty="0" err="1">
                <a:solidFill>
                  <a:schemeClr val="accent4"/>
                </a:solidFill>
                <a:ea typeface="+mn-lt"/>
                <a:cs typeface="+mn-lt"/>
              </a:rPr>
              <a:t>install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nl-NL" sz="1300" dirty="0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, Virtual Box </a:t>
            </a:r>
            <a:r>
              <a:rPr lang="nl-NL" sz="1300" dirty="0" err="1">
                <a:solidFill>
                  <a:schemeClr val="accent4"/>
                </a:solidFill>
                <a:ea typeface="+mn-lt"/>
                <a:cs typeface="+mn-lt"/>
              </a:rPr>
              <a:t>and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 git</a:t>
            </a:r>
            <a:endParaRPr lang="en-US" sz="1300" dirty="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git </a:t>
            </a:r>
            <a:r>
              <a:rPr lang="nl-NL" sz="1300" b="1" dirty="0" err="1">
                <a:solidFill>
                  <a:schemeClr val="accent4"/>
                </a:solidFill>
                <a:ea typeface="+mn-lt"/>
                <a:cs typeface="+mn-lt"/>
              </a:rPr>
              <a:t>clone</a:t>
            </a: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https://github.com/FrederiqueRetsema/AMIS-Sig-AWS</a:t>
            </a:r>
            <a:r>
              <a:rPr lang="en-US" sz="1300" b="1" dirty="0">
                <a:solidFill>
                  <a:schemeClr val="accent4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-CICD</a:t>
            </a: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cd AMIS-</a:t>
            </a:r>
            <a:r>
              <a:rPr lang="nl-NL" sz="1300" b="1" dirty="0" err="1">
                <a:solidFill>
                  <a:schemeClr val="accent4"/>
                </a:solidFill>
                <a:ea typeface="+mn-lt"/>
                <a:cs typeface="+mn-lt"/>
              </a:rPr>
              <a:t>Sig</a:t>
            </a: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-AWS-CICD/</a:t>
            </a:r>
            <a:r>
              <a:rPr lang="nl-NL" sz="1300" b="1" dirty="0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                                       &lt;-- in </a:t>
            </a:r>
            <a:r>
              <a:rPr lang="nl-NL" sz="1300" dirty="0" err="1">
                <a:solidFill>
                  <a:schemeClr val="accent4"/>
                </a:solidFill>
                <a:ea typeface="+mn-lt"/>
                <a:cs typeface="+mn-lt"/>
              </a:rPr>
              <a:t>this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 directory: README.md </a:t>
            </a:r>
            <a:r>
              <a:rPr lang="nl-NL" sz="1300" dirty="0" err="1">
                <a:solidFill>
                  <a:schemeClr val="accent4"/>
                </a:solidFill>
                <a:ea typeface="+mn-lt"/>
                <a:cs typeface="+mn-lt"/>
              </a:rPr>
              <a:t>and</a:t>
            </a:r>
            <a:r>
              <a:rPr lang="nl-NL" sz="1300" dirty="0">
                <a:solidFill>
                  <a:schemeClr val="accent4"/>
                </a:solidFill>
                <a:ea typeface="+mn-lt"/>
                <a:cs typeface="+mn-lt"/>
              </a:rPr>
              <a:t> faq.pdf</a:t>
            </a: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 up</a:t>
            </a:r>
            <a:endParaRPr lang="en-US" sz="1300" dirty="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 err="1">
                <a:solidFill>
                  <a:schemeClr val="accent4"/>
                </a:solidFill>
                <a:ea typeface="+mn-lt"/>
                <a:cs typeface="+mn-lt"/>
              </a:rPr>
              <a:t>vagrant</a:t>
            </a: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nl-NL" sz="1300" b="1" dirty="0" err="1">
                <a:solidFill>
                  <a:schemeClr val="accent4"/>
                </a:solidFill>
                <a:ea typeface="+mn-lt"/>
                <a:cs typeface="+mn-lt"/>
              </a:rPr>
              <a:t>ssh</a:t>
            </a:r>
            <a:endParaRPr lang="nl-NL" sz="1300" dirty="0" err="1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>
                <a:solidFill>
                  <a:schemeClr val="accent4"/>
                </a:solidFill>
                <a:ea typeface="+mn-lt"/>
                <a:cs typeface="+mn-lt"/>
              </a:rPr>
              <a:t>./init-all.sh</a:t>
            </a:r>
            <a:endParaRPr lang="en-US" sz="1300" dirty="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cd ~</a:t>
            </a:r>
            <a:endParaRPr lang="en-US" sz="13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./destroy-all.sh</a:t>
            </a:r>
            <a:endParaRPr lang="en-US" sz="13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  <a:endParaRPr lang="en-US" sz="13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nl-NL" sz="1300" b="1" dirty="0" err="1">
                <a:solidFill>
                  <a:srgbClr val="FF0000"/>
                </a:solidFill>
                <a:ea typeface="+mn-lt"/>
                <a:cs typeface="+mn-lt"/>
              </a:rPr>
              <a:t>vagrant</a:t>
            </a: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 halt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         (</a:t>
            </a:r>
            <a:r>
              <a:rPr lang="nl-NL" sz="1300" dirty="0" err="1">
                <a:solidFill>
                  <a:srgbClr val="FF0000"/>
                </a:solidFill>
                <a:ea typeface="+mn-lt"/>
                <a:cs typeface="+mn-lt"/>
              </a:rPr>
              <a:t>to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 stop </a:t>
            </a:r>
            <a:r>
              <a:rPr lang="nl-NL" sz="1300" dirty="0" err="1">
                <a:solidFill>
                  <a:srgbClr val="FF0000"/>
                </a:solidFill>
                <a:ea typeface="+mn-lt"/>
                <a:cs typeface="+mn-lt"/>
              </a:rPr>
              <a:t>the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 VM on </a:t>
            </a:r>
            <a:r>
              <a:rPr lang="nl-NL" sz="1300" dirty="0" err="1">
                <a:solidFill>
                  <a:srgbClr val="FF0000"/>
                </a:solidFill>
                <a:ea typeface="+mn-lt"/>
                <a:cs typeface="+mn-lt"/>
              </a:rPr>
              <a:t>your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 laptop, or </a:t>
            </a:r>
            <a:r>
              <a:rPr lang="nl-NL" sz="1300" b="1" dirty="0" err="1">
                <a:solidFill>
                  <a:srgbClr val="FF0000"/>
                </a:solidFill>
                <a:ea typeface="+mn-lt"/>
                <a:cs typeface="+mn-lt"/>
              </a:rPr>
              <a:t>vagrant</a:t>
            </a: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nl-NL" sz="1300" b="1" dirty="0" err="1">
                <a:solidFill>
                  <a:srgbClr val="FF0000"/>
                </a:solidFill>
                <a:ea typeface="+mn-lt"/>
                <a:cs typeface="+mn-lt"/>
              </a:rPr>
              <a:t>destroy</a:t>
            </a: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nl-NL" sz="1300" dirty="0" err="1">
                <a:solidFill>
                  <a:srgbClr val="FF0000"/>
                </a:solidFill>
                <a:ea typeface="+mn-lt"/>
                <a:cs typeface="+mn-lt"/>
              </a:rPr>
              <a:t>to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 get </a:t>
            </a:r>
            <a:r>
              <a:rPr lang="nl-NL" sz="1300" dirty="0" err="1">
                <a:solidFill>
                  <a:srgbClr val="FF0000"/>
                </a:solidFill>
                <a:ea typeface="+mn-lt"/>
                <a:cs typeface="+mn-lt"/>
              </a:rPr>
              <a:t>rid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 of </a:t>
            </a:r>
            <a:r>
              <a:rPr lang="nl-NL" sz="1300" dirty="0" err="1">
                <a:solidFill>
                  <a:srgbClr val="FF0000"/>
                </a:solidFill>
                <a:ea typeface="+mn-lt"/>
                <a:cs typeface="+mn-lt"/>
              </a:rPr>
              <a:t>the</a:t>
            </a:r>
            <a:r>
              <a:rPr lang="nl-NL" sz="1300" dirty="0">
                <a:solidFill>
                  <a:srgbClr val="FF0000"/>
                </a:solidFill>
                <a:ea typeface="+mn-lt"/>
                <a:cs typeface="+mn-lt"/>
              </a:rPr>
              <a:t> VM)</a:t>
            </a:r>
            <a:endParaRPr lang="en-US" sz="13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6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69E3C-5A50-4837-9B60-D53304EB3CCC}"/>
              </a:ext>
            </a:extLst>
          </p:cNvPr>
          <p:cNvSpPr txBox="1"/>
          <p:nvPr/>
        </p:nvSpPr>
        <p:spPr>
          <a:xfrm>
            <a:off x="542787" y="983025"/>
            <a:ext cx="8166100" cy="52014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17:00 Presentation </a:t>
            </a:r>
            <a:r>
              <a:rPr lang="nl-NL" sz="1300" b="1" dirty="0" err="1">
                <a:cs typeface="Arial"/>
              </a:rPr>
              <a:t>about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this</a:t>
            </a:r>
            <a:r>
              <a:rPr lang="nl-NL" sz="1300" b="1" dirty="0">
                <a:cs typeface="Arial"/>
              </a:rPr>
              <a:t> SIG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What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objects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created</a:t>
            </a:r>
            <a:r>
              <a:rPr lang="nl-NL" sz="1300" b="1" dirty="0">
                <a:cs typeface="Arial"/>
              </a:rPr>
              <a:t>?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local</a:t>
            </a:r>
            <a:r>
              <a:rPr lang="nl-NL" sz="1300" b="1" dirty="0">
                <a:cs typeface="Arial"/>
              </a:rPr>
              <a:t> (demo)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cloud</a:t>
            </a:r>
            <a:r>
              <a:rPr lang="nl-NL" sz="1300" b="1" dirty="0">
                <a:cs typeface="Arial"/>
              </a:rPr>
              <a:t> (1 </a:t>
            </a:r>
            <a:r>
              <a:rPr lang="nl-NL" sz="1300" b="1" dirty="0" err="1">
                <a:cs typeface="Arial"/>
              </a:rPr>
              <a:t>version</a:t>
            </a:r>
            <a:r>
              <a:rPr lang="nl-NL" sz="1300" b="1" dirty="0">
                <a:cs typeface="Arial"/>
              </a:rPr>
              <a:t> at a time)</a:t>
            </a:r>
          </a:p>
          <a:p>
            <a:pPr marL="628650" indent="-285750">
              <a:buFont typeface="Arial"/>
              <a:buChar char="•"/>
            </a:pPr>
            <a:r>
              <a:rPr lang="nl-NL" sz="1300" b="1" dirty="0" err="1">
                <a:ea typeface="+mn-lt"/>
                <a:cs typeface="+mn-lt"/>
              </a:rPr>
              <a:t>Terraform</a:t>
            </a:r>
            <a:r>
              <a:rPr lang="nl-NL" sz="1300" b="1" dirty="0">
                <a:ea typeface="+mn-lt"/>
                <a:cs typeface="+mn-lt"/>
              </a:rPr>
              <a:t> in </a:t>
            </a:r>
            <a:r>
              <a:rPr lang="nl-NL" sz="1300" b="1" dirty="0" err="1">
                <a:ea typeface="+mn-lt"/>
                <a:cs typeface="+mn-lt"/>
              </a:rPr>
              <a:t>the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cloud</a:t>
            </a:r>
            <a:r>
              <a:rPr lang="nl-NL" sz="1300" b="1" dirty="0">
                <a:ea typeface="+mn-lt"/>
                <a:cs typeface="+mn-lt"/>
              </a:rPr>
              <a:t> (multiple </a:t>
            </a:r>
            <a:r>
              <a:rPr lang="nl-NL" sz="1300" b="1" dirty="0" err="1">
                <a:ea typeface="+mn-lt"/>
                <a:cs typeface="+mn-lt"/>
              </a:rPr>
              <a:t>versions</a:t>
            </a:r>
            <a:r>
              <a:rPr lang="nl-NL" sz="1300" b="1" dirty="0">
                <a:ea typeface="+mn-lt"/>
                <a:cs typeface="+mn-lt"/>
              </a:rPr>
              <a:t> at </a:t>
            </a:r>
            <a:r>
              <a:rPr lang="nl-NL" sz="1300" b="1" dirty="0" err="1">
                <a:ea typeface="+mn-lt"/>
                <a:cs typeface="+mn-lt"/>
              </a:rPr>
              <a:t>the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same</a:t>
            </a:r>
            <a:r>
              <a:rPr lang="nl-NL" sz="1300" b="1" dirty="0">
                <a:ea typeface="+mn-lt"/>
                <a:cs typeface="+mn-lt"/>
              </a:rPr>
              <a:t> time)</a:t>
            </a:r>
            <a:endParaRPr lang="nl-NL" sz="1300" dirty="0">
              <a:ea typeface="+mn-lt"/>
              <a:cs typeface="+mn-lt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incl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CodeGuru</a:t>
            </a:r>
            <a:r>
              <a:rPr lang="nl-NL" sz="1300" b="1" dirty="0">
                <a:cs typeface="Arial"/>
              </a:rPr>
              <a:t>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CodeBuild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CodeDeploy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CodePipeline</a:t>
            </a:r>
            <a:endParaRPr lang="nl-NL" sz="1300" b="1">
              <a:cs typeface="Arial"/>
            </a:endParaRPr>
          </a:p>
          <a:p>
            <a:pPr marL="628650" indent="-285750">
              <a:buFont typeface="Arial"/>
              <a:buChar char="•"/>
            </a:pPr>
            <a:r>
              <a:rPr lang="nl-NL" sz="1300" b="1" dirty="0" err="1">
                <a:ea typeface="+mn-lt"/>
                <a:cs typeface="+mn-lt"/>
              </a:rPr>
              <a:t>Own</a:t>
            </a:r>
            <a:r>
              <a:rPr lang="nl-NL" sz="1300" b="1" dirty="0">
                <a:ea typeface="+mn-lt"/>
                <a:cs typeface="+mn-lt"/>
              </a:rPr>
              <a:t> VM, </a:t>
            </a:r>
            <a:r>
              <a:rPr lang="nl-NL" sz="1300" b="1" dirty="0" err="1">
                <a:ea typeface="+mn-lt"/>
                <a:cs typeface="+mn-lt"/>
              </a:rPr>
              <a:t>connection</a:t>
            </a:r>
            <a:r>
              <a:rPr lang="nl-NL" sz="1300" b="1" dirty="0">
                <a:ea typeface="+mn-lt"/>
                <a:cs typeface="+mn-lt"/>
              </a:rPr>
              <a:t> details</a:t>
            </a: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17:45 Workshop (support </a:t>
            </a:r>
            <a:r>
              <a:rPr lang="nl-NL" sz="1300" b="1" dirty="0" err="1">
                <a:cs typeface="Arial"/>
              </a:rPr>
              <a:t>until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about</a:t>
            </a:r>
            <a:r>
              <a:rPr lang="nl-NL" sz="1300" b="1" dirty="0">
                <a:cs typeface="Arial"/>
              </a:rPr>
              <a:t> 21:30)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local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CodeCommit</a:t>
            </a:r>
            <a:r>
              <a:rPr lang="nl-NL" sz="1300" b="1" dirty="0">
                <a:cs typeface="Arial"/>
              </a:rPr>
              <a:t> (incl. </a:t>
            </a:r>
            <a:r>
              <a:rPr lang="nl-NL" sz="1300" b="1" dirty="0" err="1">
                <a:cs typeface="Arial"/>
              </a:rPr>
              <a:t>CodeGuru</a:t>
            </a:r>
            <a:r>
              <a:rPr lang="nl-NL" sz="1300" b="1" dirty="0">
                <a:cs typeface="Arial"/>
              </a:rPr>
              <a:t>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What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objects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created</a:t>
            </a:r>
            <a:r>
              <a:rPr lang="nl-NL" sz="1300" b="1" dirty="0">
                <a:cs typeface="Arial"/>
              </a:rPr>
              <a:t>?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cloud</a:t>
            </a:r>
            <a:r>
              <a:rPr lang="nl-NL" sz="1300" b="1" dirty="0">
                <a:cs typeface="Arial"/>
              </a:rPr>
              <a:t> (1 </a:t>
            </a:r>
            <a:r>
              <a:rPr lang="nl-NL" sz="1300" b="1" dirty="0" err="1">
                <a:cs typeface="Arial"/>
              </a:rPr>
              <a:t>version</a:t>
            </a:r>
            <a:r>
              <a:rPr lang="nl-NL" sz="1300" b="1" dirty="0">
                <a:cs typeface="Arial"/>
              </a:rPr>
              <a:t> at a time)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CodeBuild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err="1">
                <a:cs typeface="Arial"/>
              </a:rPr>
              <a:t>CodePipeline</a:t>
            </a: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cloud</a:t>
            </a:r>
            <a:r>
              <a:rPr lang="nl-NL" sz="1300" b="1" dirty="0">
                <a:cs typeface="Arial"/>
              </a:rPr>
              <a:t> (multiple </a:t>
            </a:r>
            <a:r>
              <a:rPr lang="nl-NL" sz="1300" b="1" dirty="0" err="1">
                <a:cs typeface="Arial"/>
              </a:rPr>
              <a:t>versions</a:t>
            </a:r>
            <a:r>
              <a:rPr lang="nl-NL" sz="1300" b="1" dirty="0">
                <a:cs typeface="Arial"/>
              </a:rPr>
              <a:t> at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same</a:t>
            </a:r>
            <a:r>
              <a:rPr lang="nl-NL" sz="1300" b="1" dirty="0">
                <a:cs typeface="Arial"/>
              </a:rPr>
              <a:t> time)</a:t>
            </a: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628650" lvl="1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Need</a:t>
            </a:r>
            <a:r>
              <a:rPr lang="nl-NL" sz="2000" b="1" dirty="0"/>
              <a:t> help </a:t>
            </a:r>
            <a:r>
              <a:rPr lang="nl-NL" sz="2000" b="1" dirty="0" err="1"/>
              <a:t>after</a:t>
            </a:r>
            <a:r>
              <a:rPr lang="nl-NL" sz="2000" b="1" dirty="0"/>
              <a:t> 21:30 </a:t>
            </a:r>
            <a:r>
              <a:rPr lang="nl-NL" sz="2000" b="1" dirty="0" err="1"/>
              <a:t>this</a:t>
            </a:r>
            <a:r>
              <a:rPr lang="nl-NL" sz="2000" b="1" dirty="0"/>
              <a:t> evening?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33702" y="766970"/>
            <a:ext cx="81661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nl-NL" sz="1800" b="1">
              <a:solidFill>
                <a:schemeClr val="accent4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8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nl-NL" sz="18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nl-NL" sz="1800" b="1">
              <a:ea typeface="+mn-lt"/>
              <a:cs typeface="+mn-lt"/>
            </a:endParaRPr>
          </a:p>
          <a:p>
            <a:r>
              <a:rPr lang="nl-NL" sz="1800" b="1">
                <a:ea typeface="+mn-lt"/>
                <a:cs typeface="+mn-lt"/>
              </a:rPr>
              <a:t>                               E-mail:   </a:t>
            </a:r>
            <a:r>
              <a:rPr lang="nl-NL" sz="1800" b="1" u="sng">
                <a:ea typeface="+mn-lt"/>
                <a:cs typeface="+mn-lt"/>
                <a:hlinkClick r:id="rId2"/>
              </a:rPr>
              <a:t>frederique.retsema@amis.nl</a:t>
            </a:r>
            <a:endParaRPr lang="en-US" sz="1800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nl-NL" sz="1800" b="1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32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/>
              <a:t>Wat gaan we uitrollen?</a:t>
            </a:r>
            <a:endParaRPr lang="en-US"/>
          </a:p>
        </p:txBody>
      </p:sp>
      <p:pic>
        <p:nvPicPr>
          <p:cNvPr id="2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FE8A0C-D833-499A-97E0-D56A119B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5" y="685238"/>
            <a:ext cx="5720529" cy="42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Terraform</a:t>
            </a:r>
            <a:r>
              <a:rPr lang="nl-NL" sz="2000" b="1" dirty="0"/>
              <a:t> </a:t>
            </a:r>
            <a:r>
              <a:rPr lang="nl-NL" sz="2000" b="1" dirty="0" err="1"/>
              <a:t>local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542787" y="983025"/>
            <a:ext cx="8166100" cy="40010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Commands</a:t>
            </a:r>
            <a:r>
              <a:rPr lang="nl-NL" sz="1300" b="1" dirty="0">
                <a:cs typeface="Arial"/>
              </a:rPr>
              <a:t>: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init</a:t>
            </a:r>
            <a:r>
              <a:rPr lang="nl-NL" sz="1300" b="1" dirty="0">
                <a:cs typeface="Arial"/>
              </a:rPr>
              <a:t>                                                       -&gt; get </a:t>
            </a:r>
            <a:r>
              <a:rPr lang="nl-NL" sz="1300" b="1" dirty="0" err="1">
                <a:cs typeface="Arial"/>
              </a:rPr>
              <a:t>libraries</a:t>
            </a:r>
            <a:endParaRPr lang="nl-NL" sz="1300" b="1" dirty="0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plan  -out </a:t>
            </a:r>
            <a:r>
              <a:rPr lang="nl-NL" sz="1300" b="1" dirty="0" err="1">
                <a:cs typeface="Arial"/>
              </a:rPr>
              <a:t>terraform.tfplans</a:t>
            </a:r>
            <a:r>
              <a:rPr lang="nl-NL" sz="1300" b="1" dirty="0">
                <a:cs typeface="Arial"/>
              </a:rPr>
              <a:t>              -&gt; show </a:t>
            </a:r>
            <a:r>
              <a:rPr lang="nl-NL" sz="1300" b="1" dirty="0" err="1">
                <a:cs typeface="Arial"/>
              </a:rPr>
              <a:t>what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changed</a:t>
            </a:r>
            <a:endParaRPr lang="nl-NL" sz="1300" b="1" dirty="0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apply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terraform.tfplans</a:t>
            </a:r>
            <a:r>
              <a:rPr lang="nl-NL" sz="1300" b="1" dirty="0">
                <a:cs typeface="Arial"/>
              </a:rPr>
              <a:t>                     -&gt; </a:t>
            </a:r>
            <a:r>
              <a:rPr lang="nl-NL" sz="1300" b="1" dirty="0" err="1">
                <a:cs typeface="Arial"/>
              </a:rPr>
              <a:t>apply</a:t>
            </a:r>
            <a:r>
              <a:rPr lang="nl-NL" sz="1300" b="1" dirty="0">
                <a:cs typeface="Arial"/>
              </a:rPr>
              <a:t> changes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</a:t>
            </a:r>
            <a:r>
              <a:rPr lang="nl-NL" sz="1300" b="1" dirty="0">
                <a:cs typeface="Arial"/>
              </a:rPr>
              <a:t>                                               -&gt; </a:t>
            </a:r>
            <a:r>
              <a:rPr lang="nl-NL" sz="1300" b="1" dirty="0" err="1">
                <a:cs typeface="Arial"/>
              </a:rPr>
              <a:t>destroy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objects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after</a:t>
            </a:r>
            <a:r>
              <a:rPr lang="nl-NL" sz="1300" b="1" dirty="0">
                <a:cs typeface="Arial"/>
              </a:rPr>
              <a:t> question)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Within</a:t>
            </a:r>
            <a:r>
              <a:rPr lang="nl-NL" sz="1300" b="1" dirty="0">
                <a:cs typeface="Arial"/>
              </a:rPr>
              <a:t> CI/CD </a:t>
            </a:r>
            <a:r>
              <a:rPr lang="nl-NL" sz="1300" b="1" dirty="0" err="1">
                <a:cs typeface="Arial"/>
              </a:rPr>
              <a:t>it</a:t>
            </a:r>
            <a:r>
              <a:rPr lang="nl-NL" sz="1300" b="1" dirty="0">
                <a:cs typeface="Arial"/>
              </a:rPr>
              <a:t> is </a:t>
            </a:r>
            <a:r>
              <a:rPr lang="nl-NL" sz="1300" b="1" dirty="0" err="1">
                <a:cs typeface="Arial"/>
              </a:rPr>
              <a:t>useless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show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changes 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ask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confirm</a:t>
            </a:r>
            <a:r>
              <a:rPr lang="nl-NL" sz="1300" b="1" dirty="0"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300" b="1" dirty="0">
                <a:ea typeface="+mn-lt"/>
                <a:cs typeface="+mn-lt"/>
              </a:rPr>
              <a:t>      </a:t>
            </a:r>
            <a:r>
              <a:rPr lang="nl-NL" sz="1300" b="1" dirty="0" err="1">
                <a:ea typeface="+mn-lt"/>
                <a:cs typeface="+mn-lt"/>
              </a:rPr>
              <a:t>terraform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init</a:t>
            </a:r>
            <a:r>
              <a:rPr lang="nl-NL" sz="1300" b="1" dirty="0">
                <a:ea typeface="+mn-lt"/>
                <a:cs typeface="+mn-lt"/>
              </a:rPr>
              <a:t>                                                       -&gt; get </a:t>
            </a:r>
            <a:r>
              <a:rPr lang="nl-NL" sz="1300" b="1" dirty="0" err="1">
                <a:ea typeface="+mn-lt"/>
                <a:cs typeface="+mn-lt"/>
              </a:rPr>
              <a:t>libraries</a:t>
            </a:r>
            <a:endParaRPr lang="nl-NL" sz="1300">
              <a:ea typeface="+mn-lt"/>
              <a:cs typeface="+mn-lt"/>
            </a:endParaRPr>
          </a:p>
          <a:p>
            <a:r>
              <a:rPr lang="nl-NL" sz="1300" b="1" dirty="0">
                <a:ea typeface="+mn-lt"/>
                <a:cs typeface="+mn-lt"/>
              </a:rPr>
              <a:t>      </a:t>
            </a:r>
            <a:r>
              <a:rPr lang="nl-NL" sz="1300" b="1" dirty="0" err="1">
                <a:ea typeface="+mn-lt"/>
                <a:cs typeface="+mn-lt"/>
              </a:rPr>
              <a:t>terraform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apply</a:t>
            </a:r>
            <a:r>
              <a:rPr lang="nl-NL" sz="1300" b="1" dirty="0">
                <a:ea typeface="+mn-lt"/>
                <a:cs typeface="+mn-lt"/>
              </a:rPr>
              <a:t> -auto-</a:t>
            </a:r>
            <a:r>
              <a:rPr lang="nl-NL" sz="1300" b="1" dirty="0" err="1">
                <a:ea typeface="+mn-lt"/>
                <a:cs typeface="+mn-lt"/>
              </a:rPr>
              <a:t>approve</a:t>
            </a:r>
            <a:endParaRPr lang="nl-NL" sz="1300" b="1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</a:t>
            </a:r>
            <a:r>
              <a:rPr lang="nl-NL" sz="1300" b="1" dirty="0">
                <a:cs typeface="Arial"/>
              </a:rPr>
              <a:t> -auto-</a:t>
            </a:r>
            <a:r>
              <a:rPr lang="nl-NL" sz="1300" b="1" dirty="0" err="1">
                <a:cs typeface="Arial"/>
              </a:rPr>
              <a:t>approve</a:t>
            </a:r>
            <a:r>
              <a:rPr lang="nl-NL" sz="1300" b="1" dirty="0">
                <a:cs typeface="Arial"/>
              </a:rPr>
              <a:t>  </a:t>
            </a: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I </a:t>
            </a:r>
            <a:r>
              <a:rPr lang="nl-NL" sz="1300" b="1" dirty="0" err="1">
                <a:cs typeface="Arial"/>
              </a:rPr>
              <a:t>don't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use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following</a:t>
            </a:r>
            <a:r>
              <a:rPr lang="nl-NL" sz="1300" b="1" dirty="0">
                <a:cs typeface="Arial"/>
              </a:rPr>
              <a:t> "best </a:t>
            </a:r>
            <a:r>
              <a:rPr lang="nl-NL" sz="1300" b="1" dirty="0" err="1">
                <a:cs typeface="Arial"/>
              </a:rPr>
              <a:t>practices</a:t>
            </a:r>
            <a:r>
              <a:rPr lang="nl-NL" sz="1300" b="1" dirty="0">
                <a:cs typeface="Arial"/>
              </a:rPr>
              <a:t>" </a:t>
            </a:r>
            <a:r>
              <a:rPr lang="nl-NL" sz="1300" b="1" dirty="0" err="1">
                <a:cs typeface="Arial"/>
              </a:rPr>
              <a:t>from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Hashicorp</a:t>
            </a:r>
            <a:r>
              <a:rPr lang="nl-NL" sz="1300" b="1" dirty="0">
                <a:cs typeface="Arial"/>
              </a:rPr>
              <a:t>: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No </a:t>
            </a:r>
            <a:r>
              <a:rPr lang="nl-NL" sz="1300" b="1" dirty="0" err="1">
                <a:cs typeface="Arial"/>
              </a:rPr>
              <a:t>fixed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version</a:t>
            </a:r>
            <a:r>
              <a:rPr lang="nl-NL" sz="1300" b="1" dirty="0">
                <a:cs typeface="Arial"/>
              </a:rPr>
              <a:t> of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 AWS </a:t>
            </a:r>
            <a:r>
              <a:rPr lang="nl-NL" sz="1300" b="1" dirty="0" err="1">
                <a:cs typeface="Arial"/>
              </a:rPr>
              <a:t>library</a:t>
            </a:r>
            <a:r>
              <a:rPr lang="nl-NL" sz="1300" b="1" dirty="0">
                <a:cs typeface="Arial"/>
              </a:rPr>
              <a:t>               -&gt; I </a:t>
            </a:r>
            <a:r>
              <a:rPr lang="nl-NL" sz="1300" b="1" dirty="0" err="1">
                <a:cs typeface="Arial"/>
              </a:rPr>
              <a:t>prefer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always</a:t>
            </a:r>
            <a:r>
              <a:rPr lang="nl-NL" sz="1300" b="1" dirty="0">
                <a:cs typeface="Arial"/>
              </a:rPr>
              <a:t> get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newest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vulnerabilities</a:t>
            </a:r>
            <a:r>
              <a:rPr lang="nl-NL" sz="1300" b="1" dirty="0">
                <a:cs typeface="Arial"/>
              </a:rPr>
              <a:t>)</a:t>
            </a:r>
          </a:p>
          <a:p>
            <a:pPr marL="628650" lvl="1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All</a:t>
            </a:r>
            <a:r>
              <a:rPr lang="nl-NL" sz="1300" b="1" dirty="0">
                <a:cs typeface="Arial"/>
              </a:rPr>
              <a:t> in 1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file                                        -&gt; </a:t>
            </a:r>
            <a:r>
              <a:rPr lang="nl-NL" sz="1300" b="1" dirty="0" err="1">
                <a:cs typeface="Arial"/>
              </a:rPr>
              <a:t>easyer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there</a:t>
            </a:r>
            <a:r>
              <a:rPr lang="nl-NL" sz="1300" b="1" dirty="0">
                <a:cs typeface="Arial"/>
              </a:rPr>
              <a:t> are </a:t>
            </a:r>
            <a:r>
              <a:rPr lang="nl-NL" sz="1300" b="1" dirty="0" err="1">
                <a:cs typeface="Arial"/>
              </a:rPr>
              <a:t>dependencies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8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Terraform</a:t>
            </a:r>
            <a:r>
              <a:rPr lang="nl-NL" sz="2000" b="1" dirty="0"/>
              <a:t> </a:t>
            </a:r>
            <a:r>
              <a:rPr lang="nl-NL" sz="2000" b="1" dirty="0" err="1"/>
              <a:t>local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542787" y="983025"/>
            <a:ext cx="8166100" cy="48013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Commands</a:t>
            </a:r>
            <a:r>
              <a:rPr lang="nl-NL" sz="1300" b="1" dirty="0">
                <a:cs typeface="Arial"/>
              </a:rPr>
              <a:t>: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 dirty="0">
                <a:cs typeface="Arial"/>
              </a:rPr>
              <a:t>     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init</a:t>
            </a:r>
            <a:r>
              <a:rPr lang="nl-NL" sz="1300" b="1" dirty="0">
                <a:cs typeface="Arial"/>
              </a:rPr>
              <a:t>         </a:t>
            </a:r>
            <a:endParaRPr lang="nl-NL" sz="1300" b="1">
              <a:ea typeface="+mn-lt"/>
              <a:cs typeface="+mn-lt"/>
            </a:endParaRPr>
          </a:p>
          <a:p>
            <a:r>
              <a:rPr lang="nl-NL" sz="1300" b="1" dirty="0">
                <a:cs typeface="Arial"/>
              </a:rPr>
              <a:t>      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apply</a:t>
            </a:r>
            <a:r>
              <a:rPr lang="nl-NL" sz="1300" b="1" dirty="0">
                <a:cs typeface="Arial"/>
              </a:rPr>
              <a:t> -auto-</a:t>
            </a:r>
            <a:r>
              <a:rPr lang="nl-NL" sz="1300" b="1" dirty="0" err="1">
                <a:cs typeface="Arial"/>
              </a:rPr>
              <a:t>approve</a:t>
            </a:r>
            <a:endParaRPr lang="nl-NL" sz="1300" err="1">
              <a:ea typeface="+mn-lt"/>
              <a:cs typeface="+mn-lt"/>
            </a:endParaRPr>
          </a:p>
          <a:p>
            <a:endParaRPr lang="nl-NL" sz="1300" b="1">
              <a:ea typeface="+mn-lt"/>
              <a:cs typeface="+mn-lt"/>
            </a:endParaRPr>
          </a:p>
          <a:p>
            <a:endParaRPr lang="nl-NL" sz="1300" b="1">
              <a:ea typeface="+mn-lt"/>
              <a:cs typeface="+mn-lt"/>
            </a:endParaRPr>
          </a:p>
          <a:p>
            <a:r>
              <a:rPr lang="nl-NL" sz="1300" b="1" dirty="0">
                <a:ea typeface="+mn-lt"/>
                <a:cs typeface="+mn-lt"/>
              </a:rPr>
              <a:t>      </a:t>
            </a:r>
            <a:r>
              <a:rPr lang="nl-NL" sz="1300" b="1" dirty="0" err="1">
                <a:ea typeface="+mn-lt"/>
                <a:cs typeface="+mn-lt"/>
              </a:rPr>
              <a:t>terraform</a:t>
            </a: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 err="1">
                <a:ea typeface="+mn-lt"/>
                <a:cs typeface="+mn-lt"/>
              </a:rPr>
              <a:t>destroy</a:t>
            </a:r>
            <a:r>
              <a:rPr lang="nl-NL" sz="1300" b="1" dirty="0">
                <a:ea typeface="+mn-lt"/>
                <a:cs typeface="+mn-lt"/>
              </a:rPr>
              <a:t> -auto-</a:t>
            </a:r>
            <a:r>
              <a:rPr lang="nl-NL" sz="1300" b="1" dirty="0" err="1">
                <a:ea typeface="+mn-lt"/>
                <a:cs typeface="+mn-lt"/>
              </a:rPr>
              <a:t>approve</a:t>
            </a:r>
            <a:endParaRPr lang="nl-NL" sz="1300" err="1">
              <a:ea typeface="+mn-lt"/>
              <a:cs typeface="+mn-lt"/>
            </a:endParaRPr>
          </a:p>
          <a:p>
            <a:endParaRPr lang="nl-NL" sz="1300">
              <a:ea typeface="+mn-lt"/>
              <a:cs typeface="+mn-lt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Local</a:t>
            </a:r>
            <a:r>
              <a:rPr lang="nl-NL" sz="1300" b="1" dirty="0">
                <a:cs typeface="Arial"/>
              </a:rPr>
              <a:t>: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keep track in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directory </a:t>
            </a:r>
            <a:r>
              <a:rPr lang="nl-NL" sz="1300" b="1" dirty="0" err="1">
                <a:cs typeface="Arial"/>
              </a:rPr>
              <a:t>where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files (*.</a:t>
            </a:r>
            <a:r>
              <a:rPr lang="nl-NL" sz="1300" b="1" dirty="0" err="1">
                <a:cs typeface="Arial"/>
              </a:rPr>
              <a:t>tf</a:t>
            </a:r>
            <a:r>
              <a:rPr lang="nl-NL" sz="1300" b="1" dirty="0">
                <a:cs typeface="Arial"/>
              </a:rPr>
              <a:t>) are</a:t>
            </a:r>
            <a:endParaRPr lang="nl-NL" dirty="0">
              <a:cs typeface="Arial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 </a:t>
            </a:r>
            <a:r>
              <a:rPr lang="nl-NL" sz="1300" b="1" dirty="0">
                <a:solidFill>
                  <a:srgbClr val="FF0000"/>
                </a:solidFill>
                <a:cs typeface="Arial"/>
              </a:rPr>
              <a:t>.</a:t>
            </a:r>
            <a:r>
              <a:rPr lang="nl-NL" sz="1300" b="1" dirty="0" err="1">
                <a:solidFill>
                  <a:srgbClr val="FF0000"/>
                </a:solidFill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directory                   -&gt; </a:t>
            </a:r>
            <a:r>
              <a:rPr lang="nl-NL" sz="1300" b="1" dirty="0" err="1">
                <a:cs typeface="Arial"/>
              </a:rPr>
              <a:t>f.e</a:t>
            </a:r>
            <a:r>
              <a:rPr lang="nl-NL" sz="1300" b="1" dirty="0">
                <a:cs typeface="Arial"/>
              </a:rPr>
              <a:t>.: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AWS </a:t>
            </a:r>
            <a:r>
              <a:rPr lang="nl-NL" sz="1300" b="1" dirty="0" err="1">
                <a:cs typeface="Arial"/>
              </a:rPr>
              <a:t>library</a:t>
            </a:r>
            <a:endParaRPr lang="nl-NL" sz="1300" b="1" dirty="0">
              <a:cs typeface="Arial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solidFill>
                  <a:srgbClr val="FF0000"/>
                </a:solidFill>
                <a:cs typeface="Arial"/>
              </a:rPr>
              <a:t>terraform.tfstate</a:t>
            </a:r>
            <a:r>
              <a:rPr lang="nl-NL" sz="1300" b="1" dirty="0">
                <a:cs typeface="Arial"/>
              </a:rPr>
              <a:t> file                  -&gt; </a:t>
            </a:r>
            <a:r>
              <a:rPr lang="nl-NL" sz="1300" b="1" dirty="0" err="1">
                <a:cs typeface="Arial"/>
              </a:rPr>
              <a:t>which</a:t>
            </a:r>
            <a:r>
              <a:rPr lang="nl-NL" sz="1300" b="1" dirty="0">
                <a:cs typeface="Arial"/>
              </a:rPr>
              <a:t> objecten are </a:t>
            </a:r>
            <a:r>
              <a:rPr lang="nl-NL" sz="1300" b="1" dirty="0" err="1">
                <a:cs typeface="Arial"/>
              </a:rPr>
              <a:t>enrolled</a:t>
            </a:r>
            <a:r>
              <a:rPr lang="nl-NL" sz="1300" b="1" dirty="0">
                <a:cs typeface="Arial"/>
              </a:rPr>
              <a:t> (name, </a:t>
            </a:r>
            <a:r>
              <a:rPr lang="nl-NL" sz="1300" b="1" dirty="0" err="1">
                <a:cs typeface="Arial"/>
              </a:rPr>
              <a:t>id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etc</a:t>
            </a:r>
            <a:r>
              <a:rPr lang="nl-NL" sz="1300" b="1" dirty="0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>
                <a:ea typeface="+mn-lt"/>
                <a:cs typeface="+mn-lt"/>
              </a:rPr>
              <a:t> </a:t>
            </a:r>
            <a:r>
              <a:rPr lang="nl-NL" sz="1300" b="1" dirty="0">
                <a:solidFill>
                  <a:srgbClr val="FF0000"/>
                </a:solidFill>
                <a:ea typeface="+mn-lt"/>
                <a:cs typeface="+mn-lt"/>
              </a:rPr>
              <a:t>.terraform.tfstate.lock.info</a:t>
            </a:r>
            <a:r>
              <a:rPr lang="nl-NL" sz="1300" b="1" dirty="0">
                <a:ea typeface="+mn-lt"/>
                <a:cs typeface="+mn-lt"/>
              </a:rPr>
              <a:t> file -&gt; </a:t>
            </a:r>
            <a:r>
              <a:rPr lang="nl-NL" sz="1300" b="1" dirty="0" err="1">
                <a:ea typeface="+mn-lt"/>
                <a:cs typeface="+mn-lt"/>
              </a:rPr>
              <a:t>lock</a:t>
            </a:r>
            <a:r>
              <a:rPr lang="nl-NL" sz="1300" b="1" dirty="0">
                <a:ea typeface="+mn-lt"/>
                <a:cs typeface="+mn-lt"/>
              </a:rPr>
              <a:t> file </a:t>
            </a:r>
            <a:r>
              <a:rPr lang="nl-NL" sz="1300" b="1" dirty="0" err="1">
                <a:ea typeface="+mn-lt"/>
                <a:cs typeface="+mn-lt"/>
              </a:rPr>
              <a:t>with</a:t>
            </a:r>
            <a:r>
              <a:rPr lang="nl-NL" sz="1300" b="1" dirty="0">
                <a:ea typeface="+mn-lt"/>
                <a:cs typeface="+mn-lt"/>
              </a:rPr>
              <a:t> information </a:t>
            </a:r>
            <a:r>
              <a:rPr lang="nl-NL" sz="1300" b="1" dirty="0" err="1">
                <a:ea typeface="+mn-lt"/>
                <a:cs typeface="+mn-lt"/>
              </a:rPr>
              <a:t>which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command</a:t>
            </a:r>
            <a:r>
              <a:rPr lang="nl-NL" sz="1300" b="1" dirty="0">
                <a:ea typeface="+mn-lt"/>
                <a:cs typeface="+mn-lt"/>
              </a:rPr>
              <a:t> is </a:t>
            </a:r>
            <a:r>
              <a:rPr lang="nl-NL" sz="1300" b="1" dirty="0" err="1">
                <a:ea typeface="+mn-lt"/>
                <a:cs typeface="+mn-lt"/>
              </a:rPr>
              <a:t>started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by</a:t>
            </a:r>
            <a:r>
              <a:rPr lang="nl-NL" sz="1300" b="1" dirty="0">
                <a:ea typeface="+mn-lt"/>
                <a:cs typeface="+mn-lt"/>
              </a:rPr>
              <a:t> </a:t>
            </a:r>
            <a:r>
              <a:rPr lang="nl-NL" sz="1300" b="1" dirty="0" err="1">
                <a:ea typeface="+mn-lt"/>
                <a:cs typeface="+mn-lt"/>
              </a:rPr>
              <a:t>whom</a:t>
            </a:r>
            <a:endParaRPr lang="nl-NL" sz="1300" b="1" dirty="0" err="1">
              <a:cs typeface="Arial"/>
            </a:endParaRPr>
          </a:p>
          <a:p>
            <a:r>
              <a:rPr lang="nl-NL" sz="1300" b="1" dirty="0">
                <a:cs typeface="Arial"/>
              </a:rPr>
              <a:t>                                                               (...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also</a:t>
            </a:r>
            <a:r>
              <a:rPr lang="nl-NL" sz="1300" b="1" dirty="0">
                <a:cs typeface="Arial"/>
              </a:rPr>
              <a:t> in </a:t>
            </a:r>
            <a:r>
              <a:rPr lang="nl-NL" sz="1300" b="1" dirty="0" err="1">
                <a:cs typeface="Arial"/>
              </a:rPr>
              <a:t>other</a:t>
            </a:r>
            <a:r>
              <a:rPr lang="nl-NL" sz="1300" b="1" dirty="0">
                <a:cs typeface="Arial"/>
              </a:rPr>
              <a:t> files...)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7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Terraform</a:t>
            </a:r>
            <a:r>
              <a:rPr lang="nl-NL" sz="2000" b="1" dirty="0"/>
              <a:t> in </a:t>
            </a:r>
            <a:r>
              <a:rPr lang="nl-NL" sz="2000" b="1" dirty="0" err="1"/>
              <a:t>the</a:t>
            </a:r>
            <a:r>
              <a:rPr lang="nl-NL" sz="2000" b="1" dirty="0"/>
              <a:t> </a:t>
            </a:r>
            <a:r>
              <a:rPr lang="nl-NL" sz="2000" b="1" dirty="0" err="1"/>
              <a:t>cloud</a:t>
            </a:r>
            <a:r>
              <a:rPr lang="nl-NL" sz="2000" b="1" dirty="0"/>
              <a:t> (</a:t>
            </a:r>
            <a:r>
              <a:rPr lang="nl-NL" sz="2000" b="1" dirty="0" err="1"/>
              <a:t>one</a:t>
            </a:r>
            <a:r>
              <a:rPr lang="nl-NL" sz="2000" b="1" dirty="0"/>
              <a:t> </a:t>
            </a:r>
            <a:r>
              <a:rPr lang="nl-NL" sz="2000" b="1" dirty="0" err="1"/>
              <a:t>version</a:t>
            </a:r>
            <a:r>
              <a:rPr lang="nl-NL" sz="2000" b="1" dirty="0"/>
              <a:t> at a time)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542787" y="983025"/>
            <a:ext cx="8166100" cy="46166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>
                <a:cs typeface="Arial"/>
              </a:rPr>
              <a:t>Commando's:</a:t>
            </a:r>
          </a:p>
          <a:p>
            <a:endParaRPr lang="nl-NL" sz="1300" b="1">
              <a:cs typeface="Arial"/>
            </a:endParaRPr>
          </a:p>
          <a:p>
            <a:r>
              <a:rPr lang="nl-NL" sz="1300" b="1">
                <a:cs typeface="Arial"/>
              </a:rPr>
              <a:t>     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init</a:t>
            </a:r>
            <a:r>
              <a:rPr lang="nl-NL" sz="1300" b="1">
                <a:cs typeface="Arial"/>
              </a:rPr>
              <a:t>                                                            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 </a:t>
            </a:r>
            <a:r>
              <a:rPr lang="nl-NL" sz="1300" b="1" err="1">
                <a:cs typeface="Arial"/>
              </a:rPr>
              <a:t>init</a:t>
            </a:r>
            <a:endParaRPr lang="nl-NL" sz="1300" b="1" err="1">
              <a:ea typeface="+mn-lt"/>
              <a:cs typeface="+mn-lt"/>
            </a:endParaRPr>
          </a:p>
          <a:p>
            <a:r>
              <a:rPr lang="nl-NL" sz="1300" b="1">
                <a:cs typeface="Arial"/>
              </a:rPr>
              <a:t>      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apply</a:t>
            </a:r>
            <a:r>
              <a:rPr lang="nl-NL" sz="1300" b="1">
                <a:cs typeface="Arial"/>
              </a:rPr>
              <a:t> -auto-</a:t>
            </a:r>
            <a:r>
              <a:rPr lang="nl-NL" sz="1300" b="1" err="1">
                <a:cs typeface="Arial"/>
              </a:rPr>
              <a:t>approve</a:t>
            </a:r>
            <a:r>
              <a:rPr lang="nl-NL" sz="1300" b="1">
                <a:cs typeface="Arial"/>
              </a:rPr>
              <a:t>                               </a:t>
            </a:r>
            <a:r>
              <a:rPr lang="nl-NL" sz="1300" b="1" err="1">
                <a:cs typeface="Arial"/>
              </a:rPr>
              <a:t>terraform</a:t>
            </a:r>
            <a:r>
              <a:rPr lang="nl-NL" sz="1300" b="1">
                <a:cs typeface="Arial"/>
              </a:rPr>
              <a:t> </a:t>
            </a:r>
            <a:r>
              <a:rPr lang="nl-NL" sz="1300" b="1" err="1">
                <a:cs typeface="Arial"/>
              </a:rPr>
              <a:t>destroy</a:t>
            </a:r>
            <a:r>
              <a:rPr lang="nl-NL" sz="1300" b="1">
                <a:cs typeface="Arial"/>
              </a:rPr>
              <a:t> -auto-</a:t>
            </a:r>
            <a:r>
              <a:rPr lang="nl-NL" sz="1300" b="1" err="1">
                <a:cs typeface="Arial"/>
              </a:rPr>
              <a:t>approve</a:t>
            </a:r>
            <a:endParaRPr lang="nl-NL" sz="1300" err="1">
              <a:ea typeface="+mn-lt"/>
              <a:cs typeface="+mn-lt"/>
            </a:endParaRPr>
          </a:p>
          <a:p>
            <a:endParaRPr lang="nl-NL" sz="1300">
              <a:ea typeface="+mn-lt"/>
              <a:cs typeface="+mn-lt"/>
            </a:endParaRPr>
          </a:p>
          <a:p>
            <a:endParaRPr lang="nl-NL" sz="1300">
              <a:ea typeface="+mn-lt"/>
              <a:cs typeface="+mn-lt"/>
            </a:endParaRPr>
          </a:p>
          <a:p>
            <a:r>
              <a:rPr lang="nl-NL" sz="1300" err="1">
                <a:latin typeface="Lucida Console"/>
                <a:cs typeface="Arial"/>
              </a:rPr>
              <a:t>terraform</a:t>
            </a:r>
            <a:r>
              <a:rPr lang="nl-NL" sz="1300">
                <a:latin typeface="Lucida Console"/>
                <a:cs typeface="Arial"/>
              </a:rPr>
              <a:t> {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backend “s3” {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encrypt</a:t>
            </a:r>
            <a:r>
              <a:rPr lang="nl-NL" sz="1300">
                <a:latin typeface="Lucida Console"/>
                <a:cs typeface="Arial"/>
              </a:rPr>
              <a:t> = </a:t>
            </a:r>
            <a:r>
              <a:rPr lang="nl-NL" sz="1300" err="1">
                <a:latin typeface="Lucida Console"/>
                <a:cs typeface="Arial"/>
              </a:rPr>
              <a:t>true</a:t>
            </a:r>
            <a:endParaRPr lang="nl-NL" err="1"/>
          </a:p>
          <a:p>
            <a:r>
              <a:rPr lang="nl-NL" sz="1300">
                <a:latin typeface="Lucida Console"/>
                <a:cs typeface="Arial"/>
              </a:rPr>
              <a:t>        bucket = “amis-sig-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euw1</a:t>
            </a:r>
            <a:r>
              <a:rPr lang="nl-NL" sz="1300">
                <a:latin typeface="Lucida Console"/>
                <a:cs typeface="Arial"/>
              </a:rPr>
              <a:t>-bucket”             &lt;-- </a:t>
            </a:r>
            <a:r>
              <a:rPr lang="nl-NL" sz="1300" b="1" err="1">
                <a:latin typeface="Lucida Console"/>
                <a:cs typeface="Arial"/>
              </a:rPr>
              <a:t>terraform.tfstate</a:t>
            </a:r>
            <a:r>
              <a:rPr lang="nl-NL" sz="1300" b="1">
                <a:latin typeface="Lucida Console"/>
                <a:cs typeface="Arial"/>
              </a:rPr>
              <a:t> </a:t>
            </a:r>
            <a:r>
              <a:rPr lang="nl-NL" sz="1300">
                <a:latin typeface="Lucida Console"/>
                <a:cs typeface="Arial"/>
              </a:rPr>
              <a:t>bucket</a:t>
            </a:r>
            <a:endParaRPr lang="nl-NL" b="1" err="1">
              <a:cs typeface="Arial" panose="020B0604020202020204"/>
            </a:endParaRPr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key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 err="1">
                <a:latin typeface="Lucida Console"/>
                <a:cs typeface="Arial"/>
              </a:rPr>
              <a:t>terraform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>
                <a:latin typeface="Lucida Console"/>
                <a:cs typeface="Arial"/>
              </a:rPr>
              <a:t>/</a:t>
            </a:r>
            <a:r>
              <a:rPr lang="nl-NL" sz="1300" err="1">
                <a:latin typeface="Lucida Console"/>
                <a:cs typeface="Arial"/>
              </a:rPr>
              <a:t>terraform.tfstate</a:t>
            </a:r>
            <a:r>
              <a:rPr lang="nl-NL" sz="1300">
                <a:latin typeface="Lucida Console"/>
                <a:cs typeface="Arial"/>
              </a:rPr>
              <a:t>”   &lt;-- "directory" + file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dynamodb_table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>
                <a:latin typeface="Lucida Console"/>
                <a:cs typeface="Arial"/>
              </a:rPr>
              <a:t>_state_locking”      &lt;-- </a:t>
            </a:r>
            <a:r>
              <a:rPr lang="nl-NL" sz="1300" err="1">
                <a:latin typeface="Lucida Console"/>
                <a:cs typeface="Arial"/>
              </a:rPr>
              <a:t>locking</a:t>
            </a:r>
            <a:endParaRPr lang="nl-NL" err="1"/>
          </a:p>
          <a:p>
            <a:r>
              <a:rPr lang="nl-NL" sz="1300">
                <a:latin typeface="Lucida Console"/>
                <a:cs typeface="Arial"/>
              </a:rPr>
              <a:t>        </a:t>
            </a:r>
            <a:r>
              <a:rPr lang="nl-NL" sz="1300" err="1">
                <a:latin typeface="Lucida Console"/>
                <a:cs typeface="Arial"/>
              </a:rPr>
              <a:t>region</a:t>
            </a:r>
            <a:r>
              <a:rPr lang="nl-NL" sz="1300">
                <a:latin typeface="Lucida Console"/>
                <a:cs typeface="Arial"/>
              </a:rPr>
              <a:t> = “</a:t>
            </a:r>
            <a:r>
              <a:rPr lang="nl-NL" sz="1300">
                <a:solidFill>
                  <a:srgbClr val="FF0000"/>
                </a:solidFill>
                <a:latin typeface="Lucida Console"/>
                <a:cs typeface="Arial"/>
              </a:rPr>
              <a:t>eu-west-1</a:t>
            </a:r>
            <a:r>
              <a:rPr lang="nl-NL" sz="1300">
                <a:latin typeface="Lucida Console"/>
                <a:cs typeface="Arial"/>
              </a:rPr>
              <a:t>”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    }</a:t>
            </a:r>
            <a:endParaRPr lang="nl-NL"/>
          </a:p>
          <a:p>
            <a:r>
              <a:rPr lang="nl-NL" sz="1300">
                <a:latin typeface="Lucida Console"/>
                <a:cs typeface="Arial"/>
              </a:rPr>
              <a:t>}</a:t>
            </a:r>
            <a:endParaRPr lang="nl-NL"/>
          </a:p>
          <a:p>
            <a:br>
              <a:rPr lang="en-US"/>
            </a:br>
            <a:endParaRPr lang="en-US"/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0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Terraform</a:t>
            </a:r>
            <a:r>
              <a:rPr lang="nl-NL" sz="2000" b="1" dirty="0"/>
              <a:t> (multiple </a:t>
            </a:r>
            <a:r>
              <a:rPr lang="nl-NL" sz="2000" b="1" dirty="0" err="1"/>
              <a:t>versions</a:t>
            </a:r>
            <a:r>
              <a:rPr lang="nl-NL" sz="2000" b="1" dirty="0"/>
              <a:t> at a time)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22726"/>
            <a:ext cx="816610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Useful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 want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 run multiple </a:t>
            </a:r>
            <a:r>
              <a:rPr lang="nl-NL" sz="1300" b="1" dirty="0" err="1">
                <a:cs typeface="Arial"/>
              </a:rPr>
              <a:t>versions</a:t>
            </a:r>
            <a:r>
              <a:rPr lang="nl-NL" sz="1300" b="1" dirty="0">
                <a:cs typeface="Arial"/>
              </a:rPr>
              <a:t> of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API gateway 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Lambdas</a:t>
            </a:r>
            <a:r>
              <a:rPr lang="nl-NL" sz="1300" b="1" dirty="0">
                <a:cs typeface="Arial"/>
              </a:rPr>
              <a:t> in parallel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migrate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gradually</a:t>
            </a:r>
            <a:r>
              <a:rPr lang="nl-NL" sz="1300" b="1" dirty="0">
                <a:cs typeface="Arial"/>
              </a:rPr>
              <a:t>:</a:t>
            </a:r>
          </a:p>
        </p:txBody>
      </p:sp>
      <p:pic>
        <p:nvPicPr>
          <p:cNvPr id="4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090902-F158-422D-BD0C-C6AD91D6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6" y="1337204"/>
            <a:ext cx="4374740" cy="3639744"/>
          </a:xfrm>
          <a:prstGeom prst="rect">
            <a:avLst/>
          </a:prstGeom>
        </p:spPr>
      </p:pic>
      <p:pic>
        <p:nvPicPr>
          <p:cNvPr id="6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95C9FF-42C1-450D-B023-326C2751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15" y="1403110"/>
            <a:ext cx="4079772" cy="35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Terraform</a:t>
            </a:r>
            <a:r>
              <a:rPr lang="nl-NL" sz="2000" b="1" dirty="0"/>
              <a:t> (multiple </a:t>
            </a:r>
            <a:r>
              <a:rPr lang="nl-NL" sz="2000" b="1" dirty="0" err="1"/>
              <a:t>versions</a:t>
            </a:r>
            <a:r>
              <a:rPr lang="nl-NL" sz="2000" b="1" dirty="0"/>
              <a:t> at a time)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22726"/>
            <a:ext cx="8166100" cy="50244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Variabelen </a:t>
            </a:r>
            <a:r>
              <a:rPr lang="nl-NL" sz="1300" b="1" dirty="0" err="1">
                <a:cs typeface="Arial"/>
              </a:rPr>
              <a:t>not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allowed</a:t>
            </a:r>
            <a:r>
              <a:rPr lang="nl-NL" sz="1300" b="1" dirty="0">
                <a:cs typeface="Arial"/>
              </a:rPr>
              <a:t> in </a:t>
            </a:r>
            <a:r>
              <a:rPr lang="nl-NL" sz="1300" b="1" dirty="0" err="1">
                <a:cs typeface="Arial"/>
              </a:rPr>
              <a:t>this</a:t>
            </a:r>
            <a:r>
              <a:rPr lang="nl-NL" sz="1300" b="1" dirty="0">
                <a:cs typeface="Arial"/>
              </a:rPr>
              <a:t> part of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terraform</a:t>
            </a:r>
            <a:r>
              <a:rPr lang="nl-NL" sz="1300" b="1" dirty="0">
                <a:cs typeface="Arial"/>
              </a:rPr>
              <a:t> code: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1300" dirty="0" err="1">
                <a:latin typeface="Lucida Console"/>
                <a:cs typeface="Arial"/>
              </a:rPr>
              <a:t>terraform</a:t>
            </a:r>
            <a:r>
              <a:rPr lang="nl-NL" sz="1300" dirty="0">
                <a:latin typeface="Lucida Console"/>
                <a:cs typeface="Arial"/>
              </a:rPr>
              <a:t> {</a:t>
            </a:r>
            <a:endParaRPr lang="nl-NL" dirty="0"/>
          </a:p>
          <a:p>
            <a:r>
              <a:rPr lang="nl-NL" sz="1300" dirty="0">
                <a:latin typeface="Lucida Console"/>
                <a:cs typeface="Arial"/>
              </a:rPr>
              <a:t>  backend “s3” {</a:t>
            </a:r>
            <a:endParaRPr lang="nl-NL" dirty="0"/>
          </a:p>
          <a:p>
            <a:r>
              <a:rPr lang="nl-NL" sz="1300" dirty="0">
                <a:latin typeface="Lucida Console"/>
                <a:cs typeface="Arial"/>
              </a:rPr>
              <a:t>    </a:t>
            </a:r>
            <a:r>
              <a:rPr lang="nl-NL" sz="1300" dirty="0" err="1">
                <a:latin typeface="Lucida Console"/>
                <a:cs typeface="Arial"/>
              </a:rPr>
              <a:t>encrypt</a:t>
            </a:r>
            <a:r>
              <a:rPr lang="nl-NL" sz="1300" dirty="0">
                <a:latin typeface="Lucida Console"/>
                <a:cs typeface="Arial"/>
              </a:rPr>
              <a:t> = </a:t>
            </a:r>
            <a:r>
              <a:rPr lang="nl-NL" sz="1300" dirty="0" err="1">
                <a:latin typeface="Lucida Console"/>
                <a:cs typeface="Arial"/>
              </a:rPr>
              <a:t>true</a:t>
            </a:r>
            <a:endParaRPr lang="nl-NL" dirty="0" err="1"/>
          </a:p>
          <a:p>
            <a:r>
              <a:rPr lang="nl-NL" sz="1300" dirty="0">
                <a:latin typeface="Lucida Console"/>
                <a:cs typeface="Arial"/>
              </a:rPr>
              <a:t>    bucket = “amis-sig-</a:t>
            </a:r>
            <a:r>
              <a:rPr lang="nl-NL" sz="1300" dirty="0">
                <a:solidFill>
                  <a:srgbClr val="FF0000"/>
                </a:solidFill>
                <a:latin typeface="Lucida Console"/>
                <a:cs typeface="Arial"/>
              </a:rPr>
              <a:t>euw1</a:t>
            </a:r>
            <a:r>
              <a:rPr lang="nl-NL" sz="1300" dirty="0">
                <a:latin typeface="Lucida Console"/>
                <a:cs typeface="Arial"/>
              </a:rPr>
              <a:t>-bucket”</a:t>
            </a:r>
            <a:endParaRPr lang="nl-NL" dirty="0"/>
          </a:p>
          <a:p>
            <a:r>
              <a:rPr lang="nl-NL" sz="1300" dirty="0">
                <a:latin typeface="Lucida Console"/>
                <a:cs typeface="Arial"/>
              </a:rPr>
              <a:t>    </a:t>
            </a:r>
            <a:r>
              <a:rPr lang="nl-NL" sz="1300" dirty="0" err="1">
                <a:latin typeface="Lucida Console"/>
                <a:cs typeface="Arial"/>
              </a:rPr>
              <a:t>key</a:t>
            </a:r>
            <a:r>
              <a:rPr lang="nl-NL" sz="1300" dirty="0">
                <a:latin typeface="Lucida Console"/>
                <a:cs typeface="Arial"/>
              </a:rPr>
              <a:t> = “</a:t>
            </a:r>
            <a:r>
              <a:rPr lang="nl-NL" sz="1300" dirty="0" err="1">
                <a:latin typeface="Lucida Console"/>
                <a:cs typeface="Arial"/>
              </a:rPr>
              <a:t>terraform</a:t>
            </a:r>
            <a:r>
              <a:rPr lang="nl-NL" sz="1300" dirty="0">
                <a:latin typeface="Lucida Console"/>
                <a:cs typeface="Arial"/>
              </a:rPr>
              <a:t>/</a:t>
            </a:r>
            <a:r>
              <a:rPr lang="nl-NL" sz="1300" dirty="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 dirty="0">
                <a:latin typeface="Lucida Console"/>
                <a:cs typeface="Arial"/>
              </a:rPr>
              <a:t>/</a:t>
            </a:r>
            <a:r>
              <a:rPr lang="nl-NL" sz="1300" b="1" dirty="0">
                <a:solidFill>
                  <a:srgbClr val="7030A0"/>
                </a:solidFill>
                <a:latin typeface="Lucida Console"/>
                <a:cs typeface="Arial"/>
              </a:rPr>
              <a:t>${</a:t>
            </a:r>
            <a:r>
              <a:rPr lang="nl-NL" sz="1300" b="1" dirty="0" err="1">
                <a:solidFill>
                  <a:srgbClr val="7030A0"/>
                </a:solidFill>
                <a:latin typeface="Lucida Console"/>
                <a:cs typeface="Arial"/>
              </a:rPr>
              <a:t>var.sig_version</a:t>
            </a:r>
            <a:r>
              <a:rPr lang="nl-NL" sz="1300" b="1" dirty="0">
                <a:solidFill>
                  <a:srgbClr val="7030A0"/>
                </a:solidFill>
                <a:latin typeface="Lucida Console"/>
                <a:cs typeface="Arial"/>
              </a:rPr>
              <a:t>}</a:t>
            </a:r>
            <a:r>
              <a:rPr lang="nl-NL" sz="1300" dirty="0">
                <a:latin typeface="Lucida Console"/>
                <a:cs typeface="Arial"/>
              </a:rPr>
              <a:t>/</a:t>
            </a:r>
            <a:r>
              <a:rPr lang="nl-NL" sz="1300" dirty="0" err="1">
                <a:latin typeface="Lucida Console"/>
                <a:cs typeface="Arial"/>
              </a:rPr>
              <a:t>terraform.tfstate</a:t>
            </a:r>
            <a:r>
              <a:rPr lang="nl-NL" sz="1300" dirty="0">
                <a:latin typeface="Lucida Console"/>
                <a:cs typeface="Arial"/>
              </a:rPr>
              <a:t>” </a:t>
            </a:r>
            <a:r>
              <a:rPr lang="nl-NL" sz="1300" b="1" dirty="0">
                <a:solidFill>
                  <a:srgbClr val="7030A0"/>
                </a:solidFill>
                <a:latin typeface="Lucida Console"/>
                <a:cs typeface="Arial"/>
              </a:rPr>
              <a:t>&lt;- mag niet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sz="1300" dirty="0">
                <a:latin typeface="Lucida Console"/>
                <a:cs typeface="Arial"/>
              </a:rPr>
              <a:t>    </a:t>
            </a:r>
            <a:r>
              <a:rPr lang="nl-NL" sz="1300" dirty="0" err="1">
                <a:latin typeface="Lucida Console"/>
                <a:cs typeface="Arial"/>
              </a:rPr>
              <a:t>dynamodb_table</a:t>
            </a:r>
            <a:r>
              <a:rPr lang="nl-NL" sz="1300" dirty="0">
                <a:latin typeface="Lucida Console"/>
                <a:cs typeface="Arial"/>
              </a:rPr>
              <a:t> = “</a:t>
            </a:r>
            <a:r>
              <a:rPr lang="nl-NL" sz="1300" dirty="0">
                <a:solidFill>
                  <a:srgbClr val="FF0000"/>
                </a:solidFill>
                <a:latin typeface="Lucida Console"/>
                <a:cs typeface="Arial"/>
              </a:rPr>
              <a:t>AMIS1</a:t>
            </a:r>
            <a:r>
              <a:rPr lang="nl-NL" sz="1300" dirty="0">
                <a:latin typeface="Lucida Console"/>
                <a:cs typeface="Arial"/>
              </a:rPr>
              <a:t>_state_locking”</a:t>
            </a:r>
            <a:endParaRPr lang="nl-NL" dirty="0"/>
          </a:p>
          <a:p>
            <a:r>
              <a:rPr lang="nl-NL" sz="1300" dirty="0">
                <a:latin typeface="Lucida Console"/>
                <a:cs typeface="Arial"/>
              </a:rPr>
              <a:t>    </a:t>
            </a:r>
            <a:r>
              <a:rPr lang="nl-NL" sz="1300" dirty="0" err="1">
                <a:latin typeface="Lucida Console"/>
                <a:cs typeface="Arial"/>
              </a:rPr>
              <a:t>region</a:t>
            </a:r>
            <a:r>
              <a:rPr lang="nl-NL" sz="1300" dirty="0">
                <a:latin typeface="Lucida Console"/>
                <a:cs typeface="Arial"/>
              </a:rPr>
              <a:t> = “</a:t>
            </a:r>
            <a:r>
              <a:rPr lang="nl-NL" sz="1300" dirty="0">
                <a:solidFill>
                  <a:srgbClr val="FF0000"/>
                </a:solidFill>
                <a:latin typeface="Lucida Console"/>
                <a:cs typeface="Arial"/>
              </a:rPr>
              <a:t>eu-west-1</a:t>
            </a:r>
            <a:r>
              <a:rPr lang="nl-NL" sz="1300" dirty="0">
                <a:latin typeface="Lucida Console"/>
                <a:cs typeface="Arial"/>
              </a:rPr>
              <a:t>”</a:t>
            </a:r>
            <a:endParaRPr lang="nl-NL" dirty="0"/>
          </a:p>
          <a:p>
            <a:r>
              <a:rPr lang="nl-NL" sz="1300" dirty="0">
                <a:latin typeface="Lucida Console"/>
                <a:cs typeface="Arial"/>
              </a:rPr>
              <a:t>  }</a:t>
            </a:r>
            <a:endParaRPr lang="nl-NL" dirty="0"/>
          </a:p>
          <a:p>
            <a:r>
              <a:rPr lang="nl-NL" sz="1300" dirty="0">
                <a:latin typeface="Lucida Console"/>
                <a:cs typeface="Arial"/>
              </a:rPr>
              <a:t>}</a:t>
            </a:r>
            <a:endParaRPr lang="nl-NL" dirty="0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300" b="1" dirty="0">
                <a:cs typeface="Arial"/>
              </a:rPr>
              <a:t>Solution:</a:t>
            </a:r>
          </a:p>
          <a:p>
            <a:pPr marL="285750" indent="-285750">
              <a:buFont typeface="Arial"/>
              <a:buChar char="•"/>
            </a:pPr>
            <a:endParaRPr lang="en-US" sz="1300" b="1">
              <a:cs typeface="Arial"/>
            </a:endParaRPr>
          </a:p>
          <a:p>
            <a:r>
              <a:rPr lang="en-US" sz="1300" b="1" dirty="0">
                <a:cs typeface="Arial"/>
              </a:rPr>
              <a:t>terraform </a:t>
            </a:r>
            <a:r>
              <a:rPr lang="en-US" sz="1300" b="1" dirty="0" err="1">
                <a:cs typeface="Arial"/>
              </a:rPr>
              <a:t>init</a:t>
            </a:r>
            <a:r>
              <a:rPr lang="en-US" sz="1300" b="1" dirty="0">
                <a:cs typeface="Arial"/>
              </a:rPr>
              <a:t> </a:t>
            </a:r>
            <a:r>
              <a:rPr lang="en-US" sz="1300" b="1" dirty="0">
                <a:solidFill>
                  <a:srgbClr val="7030A0"/>
                </a:solidFill>
                <a:cs typeface="Arial"/>
              </a:rPr>
              <a:t>-</a:t>
            </a:r>
            <a:r>
              <a:rPr lang="nl-NL" sz="1300" b="1" dirty="0">
                <a:solidFill>
                  <a:srgbClr val="7030A0"/>
                </a:solidFill>
                <a:ea typeface="+mn-lt"/>
                <a:cs typeface="+mn-lt"/>
              </a:rPr>
              <a:t>backend-</a:t>
            </a:r>
            <a:r>
              <a:rPr lang="nl-NL" sz="1300" b="1" dirty="0" err="1">
                <a:solidFill>
                  <a:srgbClr val="7030A0"/>
                </a:solidFill>
                <a:ea typeface="+mn-lt"/>
                <a:cs typeface="+mn-lt"/>
              </a:rPr>
              <a:t>config</a:t>
            </a:r>
            <a:r>
              <a:rPr lang="nl-NL" sz="1300" b="1" dirty="0">
                <a:solidFill>
                  <a:srgbClr val="7030A0"/>
                </a:solidFill>
                <a:ea typeface="+mn-lt"/>
                <a:cs typeface="+mn-lt"/>
              </a:rPr>
              <a:t>=terraform_s3_directory.cfg</a:t>
            </a:r>
            <a:endParaRPr lang="en-US" sz="1300" b="1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00" b="1" dirty="0">
                <a:cs typeface="Arial"/>
              </a:rPr>
              <a:t>Content terraform_s3_directory.cfg:</a:t>
            </a:r>
          </a:p>
          <a:p>
            <a:pPr marL="285750" indent="-285750">
              <a:buFont typeface="Arial"/>
              <a:buChar char="•"/>
            </a:pPr>
            <a:endParaRPr lang="en-US" sz="1300" b="1">
              <a:cs typeface="Arial"/>
            </a:endParaRPr>
          </a:p>
          <a:p>
            <a:r>
              <a:rPr lang="en-US" sz="1300" dirty="0">
                <a:latin typeface="Lucida Console"/>
                <a:cs typeface="Arial"/>
              </a:rPr>
              <a:t>key="terraform/AMIS1/</a:t>
            </a:r>
            <a:r>
              <a:rPr lang="en-US" sz="1300" b="1" dirty="0">
                <a:solidFill>
                  <a:srgbClr val="7030A0"/>
                </a:solidFill>
                <a:latin typeface="Lucida Console"/>
                <a:cs typeface="Arial"/>
              </a:rPr>
              <a:t>v2</a:t>
            </a:r>
            <a:r>
              <a:rPr lang="en-US" sz="1300" dirty="0">
                <a:latin typeface="Lucida Console"/>
                <a:cs typeface="Arial"/>
              </a:rPr>
              <a:t>/</a:t>
            </a:r>
            <a:r>
              <a:rPr lang="en-US" sz="1300" dirty="0" err="1">
                <a:latin typeface="Lucida Console"/>
                <a:cs typeface="Arial"/>
              </a:rPr>
              <a:t>terraform.tfstate</a:t>
            </a:r>
            <a:r>
              <a:rPr lang="en-US" sz="1300" dirty="0">
                <a:latin typeface="Lucida Console"/>
                <a:cs typeface="Arial"/>
              </a:rPr>
              <a:t>"</a:t>
            </a:r>
            <a:endParaRPr lang="en-US" dirty="0" err="1"/>
          </a:p>
          <a:p>
            <a:br>
              <a:rPr lang="en-US" dirty="0"/>
            </a:br>
            <a:endParaRPr lang="en-US"/>
          </a:p>
          <a:p>
            <a:br>
              <a:rPr lang="en-US" sz="1300" b="1" dirty="0">
                <a:cs typeface="Arial"/>
              </a:rPr>
            </a:br>
            <a:endParaRPr lang="en-US" sz="1300" b="1">
              <a:cs typeface="Arial"/>
            </a:endParaRPr>
          </a:p>
          <a:p>
            <a:endParaRPr lang="nl-NL" sz="13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3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A1253-E945-4F3C-AA13-F15174E942D1}"/>
              </a:ext>
            </a:extLst>
          </p:cNvPr>
          <p:cNvSpPr txBox="1"/>
          <p:nvPr/>
        </p:nvSpPr>
        <p:spPr>
          <a:xfrm>
            <a:off x="2343150" y="279400"/>
            <a:ext cx="65913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nl-NL" sz="2000" b="1" dirty="0" err="1"/>
              <a:t>Terraform</a:t>
            </a:r>
            <a:r>
              <a:rPr lang="nl-NL" sz="2000" b="1" dirty="0"/>
              <a:t> (multiple </a:t>
            </a:r>
            <a:r>
              <a:rPr lang="nl-NL" sz="2000" b="1" dirty="0" err="1"/>
              <a:t>versions</a:t>
            </a:r>
            <a:r>
              <a:rPr lang="nl-NL" sz="2000" b="1" dirty="0"/>
              <a:t> at </a:t>
            </a:r>
            <a:r>
              <a:rPr lang="nl-NL" sz="2000" b="1" dirty="0" err="1"/>
              <a:t>the</a:t>
            </a:r>
            <a:r>
              <a:rPr lang="nl-NL" sz="2000" b="1" dirty="0"/>
              <a:t> </a:t>
            </a:r>
            <a:r>
              <a:rPr lang="nl-NL" sz="2000" b="1" dirty="0" err="1"/>
              <a:t>same</a:t>
            </a:r>
            <a:r>
              <a:rPr lang="nl-NL" sz="2000" b="1" dirty="0"/>
              <a:t> time)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225A3-FC1B-4D48-9A73-EDD54DF315CE}"/>
              </a:ext>
            </a:extLst>
          </p:cNvPr>
          <p:cNvSpPr txBox="1"/>
          <p:nvPr/>
        </p:nvSpPr>
        <p:spPr>
          <a:xfrm>
            <a:off x="361580" y="808787"/>
            <a:ext cx="8166100" cy="40703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When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old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version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should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destroyed</a:t>
            </a:r>
            <a:r>
              <a:rPr lang="nl-NL" sz="1300" b="1" dirty="0">
                <a:cs typeface="Arial"/>
              </a:rPr>
              <a:t>, </a:t>
            </a:r>
            <a:r>
              <a:rPr lang="nl-NL" sz="1300" b="1" dirty="0" err="1">
                <a:cs typeface="Arial"/>
              </a:rPr>
              <a:t>you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don't</a:t>
            </a:r>
            <a:r>
              <a:rPr lang="nl-NL" sz="1300" b="1" dirty="0">
                <a:cs typeface="Arial"/>
              </a:rPr>
              <a:t> want </a:t>
            </a:r>
            <a:r>
              <a:rPr lang="nl-NL" sz="1300" b="1" dirty="0" err="1">
                <a:cs typeface="Arial"/>
              </a:rPr>
              <a:t>to</a:t>
            </a:r>
            <a:r>
              <a:rPr lang="nl-NL" sz="1300" b="1" dirty="0">
                <a:cs typeface="Arial"/>
              </a:rPr>
              <a:t> change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repo</a:t>
            </a:r>
            <a:r>
              <a:rPr lang="nl-NL" sz="1300" b="1" dirty="0">
                <a:cs typeface="Arial"/>
              </a:rPr>
              <a:t> of </a:t>
            </a:r>
            <a:r>
              <a:rPr lang="nl-NL" sz="1300" b="1" dirty="0" err="1">
                <a:cs typeface="Arial"/>
              </a:rPr>
              <a:t>the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newer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version</a:t>
            </a:r>
            <a:r>
              <a:rPr lang="nl-NL" sz="1300" b="1" dirty="0">
                <a:cs typeface="Arial"/>
              </a:rPr>
              <a:t> (</a:t>
            </a:r>
            <a:r>
              <a:rPr lang="nl-NL" sz="1300" b="1" dirty="0" err="1">
                <a:cs typeface="Arial"/>
              </a:rPr>
              <a:t>switching</a:t>
            </a:r>
            <a:r>
              <a:rPr lang="nl-NL" sz="1300" b="1" dirty="0">
                <a:cs typeface="Arial"/>
              </a:rPr>
              <a:t> back 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forth</a:t>
            </a:r>
            <a:r>
              <a:rPr lang="nl-NL" sz="1300" b="1" dirty="0">
                <a:cs typeface="Arial"/>
              </a:rPr>
              <a:t> is error </a:t>
            </a:r>
            <a:r>
              <a:rPr lang="nl-NL" sz="1300" b="1" dirty="0" err="1">
                <a:cs typeface="Arial"/>
              </a:rPr>
              <a:t>prone</a:t>
            </a:r>
            <a:r>
              <a:rPr lang="nl-NL" sz="1300" b="1" dirty="0"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One</a:t>
            </a:r>
            <a:r>
              <a:rPr lang="nl-NL" sz="1300" b="1" dirty="0">
                <a:cs typeface="Arial"/>
              </a:rPr>
              <a:t> </a:t>
            </a:r>
            <a:r>
              <a:rPr lang="nl-NL" sz="1300" b="1" dirty="0" err="1">
                <a:cs typeface="Arial"/>
              </a:rPr>
              <a:t>repo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for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creation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and</a:t>
            </a:r>
            <a:r>
              <a:rPr lang="nl-NL" sz="1300" b="1" dirty="0">
                <a:cs typeface="Arial"/>
              </a:rPr>
              <a:t> changes in code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300" b="1" dirty="0" err="1">
                <a:cs typeface="Arial"/>
              </a:rPr>
              <a:t>Another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repo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for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destroying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old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objects</a:t>
            </a:r>
            <a:r>
              <a:rPr lang="nl-NL" sz="1300" b="1" dirty="0">
                <a:cs typeface="Arial"/>
              </a:rPr>
              <a:t> (</a:t>
            </a:r>
            <a:r>
              <a:rPr lang="nl-NL" sz="1300" b="1" dirty="0" err="1">
                <a:cs typeface="Arial"/>
              </a:rPr>
              <a:t>version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number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will</a:t>
            </a:r>
            <a:r>
              <a:rPr lang="nl-NL" sz="1300" b="1" dirty="0">
                <a:cs typeface="Arial"/>
              </a:rPr>
              <a:t> </a:t>
            </a:r>
            <a:r>
              <a:rPr lang="nl-NL" sz="1300" b="1" dirty="0" err="1">
                <a:cs typeface="Arial"/>
              </a:rPr>
              <a:t>be</a:t>
            </a:r>
            <a:r>
              <a:rPr lang="nl-NL" sz="1300" b="1" dirty="0">
                <a:cs typeface="Arial"/>
              </a:rPr>
              <a:t> different):</a:t>
            </a:r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r>
              <a:rPr lang="nl-NL" sz="800" dirty="0">
                <a:latin typeface="Lucida Console"/>
                <a:cs typeface="Arial"/>
              </a:rPr>
              <a:t>#################################################################</a:t>
            </a:r>
            <a:endParaRPr lang="en-US" sz="800" dirty="0"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# VARIABLES</a:t>
            </a:r>
            <a:endParaRPr lang="en-US" sz="800" dirty="0"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#################################################################</a:t>
            </a:r>
            <a:endParaRPr lang="en-US" sz="800" dirty="0"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variable "</a:t>
            </a:r>
            <a:r>
              <a:rPr lang="en-US" sz="800" dirty="0" err="1">
                <a:latin typeface="Lucida Console"/>
                <a:cs typeface="Arial"/>
              </a:rPr>
              <a:t>aws_region</a:t>
            </a:r>
            <a:r>
              <a:rPr lang="en-US" sz="800" dirty="0">
                <a:latin typeface="Lucida Console"/>
                <a:cs typeface="Arial"/>
              </a:rPr>
              <a:t>" { default = "eu-west-1"}</a:t>
            </a:r>
            <a:endParaRPr lang="en-US" dirty="0"/>
          </a:p>
          <a:p>
            <a:r>
              <a:rPr lang="en-US" sz="800" dirty="0">
                <a:latin typeface="Lucida Console"/>
                <a:cs typeface="Arial"/>
              </a:rPr>
              <a:t>variable "</a:t>
            </a:r>
            <a:r>
              <a:rPr lang="en-US" sz="800" dirty="0" err="1">
                <a:latin typeface="Lucida Console"/>
                <a:cs typeface="Arial"/>
              </a:rPr>
              <a:t>aws_region_abbr</a:t>
            </a:r>
            <a:r>
              <a:rPr lang="en-US" sz="800" dirty="0">
                <a:latin typeface="Lucida Console"/>
                <a:cs typeface="Arial"/>
              </a:rPr>
              <a:t>" { default = "euw1"}</a:t>
            </a:r>
            <a:endParaRPr lang="en-US" dirty="0"/>
          </a:p>
          <a:p>
            <a:endParaRPr lang="en-US"/>
          </a:p>
          <a:p>
            <a:r>
              <a:rPr lang="en-US" sz="800" dirty="0">
                <a:latin typeface="Lucida Console"/>
                <a:cs typeface="Arial"/>
              </a:rPr>
              <a:t>[…</a:t>
            </a:r>
            <a:r>
              <a:rPr lang="en-US" sz="800" dirty="0" err="1">
                <a:latin typeface="Lucida Console"/>
                <a:cs typeface="Arial"/>
              </a:rPr>
              <a:t>ook</a:t>
            </a:r>
            <a:r>
              <a:rPr lang="en-US" sz="800" dirty="0">
                <a:latin typeface="Lucida Console"/>
                <a:cs typeface="Arial"/>
              </a:rPr>
              <a:t> </a:t>
            </a:r>
            <a:r>
              <a:rPr lang="en-US" sz="800" dirty="0" err="1">
                <a:latin typeface="Lucida Console"/>
                <a:cs typeface="Arial"/>
              </a:rPr>
              <a:t>alle</a:t>
            </a:r>
            <a:r>
              <a:rPr lang="en-US" sz="800" dirty="0">
                <a:latin typeface="Lucida Console"/>
                <a:cs typeface="Arial"/>
              </a:rPr>
              <a:t> </a:t>
            </a:r>
            <a:r>
              <a:rPr lang="en-US" sz="800" dirty="0" err="1">
                <a:latin typeface="Lucida Console"/>
                <a:cs typeface="Arial"/>
              </a:rPr>
              <a:t>overige</a:t>
            </a:r>
            <a:r>
              <a:rPr lang="en-US" sz="800" dirty="0">
                <a:latin typeface="Lucida Console"/>
                <a:cs typeface="Arial"/>
              </a:rPr>
              <a:t> </a:t>
            </a:r>
            <a:r>
              <a:rPr lang="en-US" sz="800" dirty="0" err="1">
                <a:latin typeface="Lucida Console"/>
                <a:cs typeface="Arial"/>
              </a:rPr>
              <a:t>variabelen</a:t>
            </a:r>
            <a:r>
              <a:rPr lang="en-US" sz="800" dirty="0">
                <a:latin typeface="Lucida Console"/>
                <a:cs typeface="Arial"/>
              </a:rPr>
              <a:t> </a:t>
            </a:r>
            <a:r>
              <a:rPr lang="en-US" sz="800" dirty="0" err="1">
                <a:latin typeface="Lucida Console"/>
                <a:cs typeface="Arial"/>
              </a:rPr>
              <a:t>overnemen</a:t>
            </a:r>
            <a:r>
              <a:rPr lang="en-US" sz="800" dirty="0">
                <a:latin typeface="Lucida Console"/>
                <a:cs typeface="Arial"/>
              </a:rPr>
              <a:t>...]</a:t>
            </a:r>
            <a:endParaRPr lang="en-US" dirty="0">
              <a:latin typeface="Arial" panose="020B0604020202020204"/>
              <a:cs typeface="Arial"/>
            </a:endParaRPr>
          </a:p>
          <a:p>
            <a:endParaRPr lang="en-US" sz="800">
              <a:latin typeface="Lucida Console"/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#################################################################</a:t>
            </a:r>
            <a:endParaRPr lang="en-US" sz="800" dirty="0"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# PROVIDERS</a:t>
            </a:r>
            <a:endParaRPr lang="en-US" sz="800" dirty="0"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#################################################################</a:t>
            </a:r>
          </a:p>
          <a:p>
            <a:r>
              <a:rPr lang="en-US" sz="800" dirty="0">
                <a:latin typeface="Lucida Console"/>
                <a:cs typeface="Arial"/>
              </a:rPr>
              <a:t>provider "</a:t>
            </a:r>
            <a:r>
              <a:rPr lang="en-US" sz="800" dirty="0" err="1">
                <a:latin typeface="Lucida Console"/>
                <a:cs typeface="Arial"/>
              </a:rPr>
              <a:t>aws</a:t>
            </a:r>
            <a:r>
              <a:rPr lang="en-US" sz="800" dirty="0">
                <a:latin typeface="Lucida Console"/>
                <a:cs typeface="Arial"/>
              </a:rPr>
              <a:t>" {</a:t>
            </a:r>
          </a:p>
          <a:p>
            <a:r>
              <a:rPr lang="en-US" sz="800" dirty="0">
                <a:latin typeface="Lucida Console"/>
                <a:cs typeface="Arial"/>
              </a:rPr>
              <a:t># </a:t>
            </a:r>
            <a:r>
              <a:rPr lang="en-US" sz="800" dirty="0" err="1">
                <a:latin typeface="Lucida Console"/>
                <a:cs typeface="Arial"/>
              </a:rPr>
              <a:t>access_key</a:t>
            </a:r>
            <a:r>
              <a:rPr lang="en-US" sz="800" dirty="0">
                <a:latin typeface="Lucida Console"/>
                <a:cs typeface="Arial"/>
              </a:rPr>
              <a:t> = </a:t>
            </a:r>
            <a:r>
              <a:rPr lang="en-US" sz="800" dirty="0" err="1">
                <a:latin typeface="Lucida Console"/>
                <a:cs typeface="Arial"/>
              </a:rPr>
              <a:t>var.aws_access_key</a:t>
            </a:r>
            <a:endParaRPr lang="en-US" sz="800" dirty="0">
              <a:latin typeface="Lucida Console"/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# </a:t>
            </a:r>
            <a:r>
              <a:rPr lang="en-US" sz="800" dirty="0" err="1">
                <a:latin typeface="Lucida Console"/>
                <a:cs typeface="Arial"/>
              </a:rPr>
              <a:t>secret_key</a:t>
            </a:r>
            <a:r>
              <a:rPr lang="en-US" sz="800" dirty="0">
                <a:latin typeface="Lucida Console"/>
                <a:cs typeface="Arial"/>
              </a:rPr>
              <a:t> = </a:t>
            </a:r>
            <a:r>
              <a:rPr lang="en-US" sz="800" dirty="0" err="1">
                <a:latin typeface="Lucida Console"/>
                <a:cs typeface="Arial"/>
              </a:rPr>
              <a:t>var.aws_secret_key</a:t>
            </a:r>
            <a:endParaRPr lang="en-US" sz="800" dirty="0">
              <a:latin typeface="Lucida Console"/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region = </a:t>
            </a:r>
            <a:r>
              <a:rPr lang="en-US" sz="800" dirty="0" err="1">
                <a:latin typeface="Lucida Console"/>
                <a:cs typeface="Arial"/>
              </a:rPr>
              <a:t>var.aws_region</a:t>
            </a:r>
            <a:endParaRPr lang="en-US" sz="800" dirty="0">
              <a:latin typeface="Lucida Console"/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}</a:t>
            </a:r>
          </a:p>
          <a:p>
            <a:endParaRPr lang="en-US" sz="800">
              <a:latin typeface="Lucida Console"/>
              <a:cs typeface="Arial"/>
            </a:endParaRPr>
          </a:p>
          <a:p>
            <a:r>
              <a:rPr lang="en-US" sz="800" dirty="0">
                <a:latin typeface="Lucida Console"/>
                <a:cs typeface="Arial"/>
              </a:rPr>
              <a:t>[...</a:t>
            </a:r>
            <a:r>
              <a:rPr lang="en-US" sz="800" dirty="0" err="1">
                <a:latin typeface="Lucida Console"/>
                <a:cs typeface="Arial"/>
              </a:rPr>
              <a:t>ook</a:t>
            </a:r>
            <a:r>
              <a:rPr lang="en-US" sz="800" dirty="0">
                <a:latin typeface="Lucida Console"/>
                <a:cs typeface="Arial"/>
              </a:rPr>
              <a:t> </a:t>
            </a:r>
            <a:r>
              <a:rPr lang="en-US" sz="800" dirty="0" err="1">
                <a:latin typeface="Lucida Console"/>
                <a:cs typeface="Arial"/>
              </a:rPr>
              <a:t>alle</a:t>
            </a:r>
            <a:r>
              <a:rPr lang="en-US" sz="800" dirty="0">
                <a:latin typeface="Lucida Console"/>
                <a:cs typeface="Arial"/>
              </a:rPr>
              <a:t> </a:t>
            </a:r>
            <a:r>
              <a:rPr lang="en-US" sz="800" dirty="0" err="1">
                <a:latin typeface="Lucida Console"/>
                <a:cs typeface="Arial"/>
              </a:rPr>
              <a:t>overige</a:t>
            </a:r>
            <a:r>
              <a:rPr lang="en-US" sz="800" dirty="0">
                <a:latin typeface="Lucida Console"/>
                <a:cs typeface="Arial"/>
              </a:rPr>
              <a:t> </a:t>
            </a:r>
            <a:r>
              <a:rPr lang="en-US" sz="800" dirty="0" err="1">
                <a:latin typeface="Lucida Console"/>
                <a:cs typeface="Arial"/>
              </a:rPr>
              <a:t>gegevens</a:t>
            </a:r>
            <a:r>
              <a:rPr lang="en-US" sz="800" dirty="0">
                <a:latin typeface="Lucida Console"/>
                <a:cs typeface="Arial"/>
              </a:rPr>
              <a:t> van providers </a:t>
            </a:r>
            <a:r>
              <a:rPr lang="en-US" sz="800" dirty="0" err="1">
                <a:latin typeface="Lucida Console"/>
                <a:cs typeface="Arial"/>
              </a:rPr>
              <a:t>overnemen</a:t>
            </a:r>
            <a:r>
              <a:rPr lang="en-US" sz="800" dirty="0">
                <a:latin typeface="Lucida Console"/>
                <a:cs typeface="Arial"/>
              </a:rPr>
              <a:t>...]</a:t>
            </a:r>
          </a:p>
          <a:p>
            <a:r>
              <a:rPr lang="en-US" sz="800" dirty="0">
                <a:latin typeface="Lucida Console"/>
                <a:cs typeface="Arial"/>
              </a:rPr>
              <a:t>[...resources en output </a:t>
            </a:r>
            <a:r>
              <a:rPr lang="en-US" sz="800" dirty="0" err="1">
                <a:latin typeface="Lucida Console"/>
                <a:cs typeface="Arial"/>
              </a:rPr>
              <a:t>verwijderen</a:t>
            </a:r>
            <a:r>
              <a:rPr lang="en-US" sz="800" dirty="0">
                <a:latin typeface="Lucida Console"/>
                <a:cs typeface="Arial"/>
              </a:rPr>
              <a:t>...]</a:t>
            </a:r>
          </a:p>
          <a:p>
            <a:endParaRPr lang="en-US" sz="800">
              <a:latin typeface="Lucida Console"/>
              <a:cs typeface="Arial"/>
            </a:endParaRPr>
          </a:p>
          <a:p>
            <a:endParaRPr lang="nl-NL" sz="800" b="1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23602-A172-45F8-9553-F81C01A81ABD}"/>
              </a:ext>
            </a:extLst>
          </p:cNvPr>
          <p:cNvSpPr txBox="1"/>
          <p:nvPr/>
        </p:nvSpPr>
        <p:spPr>
          <a:xfrm>
            <a:off x="361580" y="4642018"/>
            <a:ext cx="8166100" cy="5232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1300" b="1" dirty="0">
                <a:cs typeface="Arial"/>
              </a:rPr>
              <a:t>Demo (</a:t>
            </a:r>
            <a:r>
              <a:rPr lang="nl-NL" sz="1300" b="1" dirty="0" err="1">
                <a:cs typeface="Arial"/>
              </a:rPr>
              <a:t>local</a:t>
            </a:r>
            <a:r>
              <a:rPr lang="nl-NL" sz="1300" b="1" dirty="0">
                <a:cs typeface="Arial"/>
              </a:rPr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nl-NL" sz="1300" b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8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94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9D7776CE-EE4B-1547-B452-ED6D2EA4D806}" vid="{DA2EB58B-78BF-4D48-94C8-5C51693014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48DAC9355DB4C8A6CE524C4502DD5" ma:contentTypeVersion="0" ma:contentTypeDescription="Create a new document." ma:contentTypeScope="" ma:versionID="f69f68fc0f32fd2e5f86fd9a81ad16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C1312-C274-4D55-ADEC-AC7E4715BA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DEF19-B74A-4B67-B72D-7B68A0793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F432B9-DC63-4C0F-B65B-1054612367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Application>Microsoft Office PowerPoint</Application>
  <PresentationFormat>On-screen Show (16:9)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Office-thema</vt:lpstr>
      <vt:lpstr>Presentation: CI/CD with terraform in AWS  Frederique Retsema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Fundamenteel denken over gender</dc:title>
  <dc:subject/>
  <dc:creator>frederique.retsema@amis.nl</dc:creator>
  <cp:keywords/>
  <dc:description/>
  <cp:revision>294</cp:revision>
  <dcterms:created xsi:type="dcterms:W3CDTF">2017-09-01T06:54:49Z</dcterms:created>
  <dcterms:modified xsi:type="dcterms:W3CDTF">2020-07-05T12:27:29Z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0x0101009B048DAC9355DB4C8A6CE524C4502DD5</vt:lpwstr>
  </property>
</Properties>
</file>