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CASHFLOW TRACKER AND MONEY MANAGEMENT TOOL.</a:t>
            </a:r>
            <a:endParaRPr lang="en-US" dirty="0"/>
          </a:p>
        </p:txBody>
      </p:sp>
      <p:sp>
        <p:nvSpPr>
          <p:cNvPr id="3" name="Subtitle 2"/>
          <p:cNvSpPr>
            <a:spLocks noGrp="1"/>
          </p:cNvSpPr>
          <p:nvPr>
            <p:ph type="subTitle" idx="1"/>
          </p:nvPr>
        </p:nvSpPr>
        <p:spPr/>
        <p:txBody>
          <a:bodyPr>
            <a:normAutofit lnSpcReduction="10000"/>
          </a:bodyPr>
          <a:lstStyle/>
          <a:p>
            <a:r>
              <a:rPr lang="en-US" dirty="0" smtClean="0"/>
              <a:t>FRED NGURO KINYANJUI</a:t>
            </a:r>
          </a:p>
          <a:p>
            <a:r>
              <a:rPr lang="en-US" dirty="0" smtClean="0"/>
              <a:t>C025-01-2443/2020</a:t>
            </a:r>
          </a:p>
          <a:p>
            <a:r>
              <a:rPr lang="en-US" dirty="0" smtClean="0"/>
              <a:t>3/31/2024</a:t>
            </a:r>
            <a:endParaRPr lang="en-US" dirty="0"/>
          </a:p>
        </p:txBody>
      </p:sp>
    </p:spTree>
    <p:extLst>
      <p:ext uri="{BB962C8B-B14F-4D97-AF65-F5344CB8AC3E}">
        <p14:creationId xmlns:p14="http://schemas.microsoft.com/office/powerpoint/2010/main" val="328375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YNAB, developed in 2004, focuses on giving every dollar a job, embracing true expenses, rolling with the punches, and aging money. It offers users a user-friendly interface available on both web and mobile platforms, with features like bank account linking for automatic transaction imports and manual transaction entry. YNAB implements the agile methodology but may face challenges in long-term product roadmap planning.</a:t>
            </a:r>
          </a:p>
        </p:txBody>
      </p:sp>
    </p:spTree>
    <p:extLst>
      <p:ext uri="{BB962C8B-B14F-4D97-AF65-F5344CB8AC3E}">
        <p14:creationId xmlns:p14="http://schemas.microsoft.com/office/powerpoint/2010/main" val="242562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Personal Capital, founded in 2009, provides financial planning, money management, and investment tracking services. It encourages users to link their financial accounts to gain insights into their spending patterns, investment performance, and retirement planning. Personal Capital also offers tax optimization tools and educational content for financial empowerment. However, challenges include subscription fees for premium features and potential limitations in integrating accounts from smaller banks or credit unions.</a:t>
            </a:r>
          </a:p>
        </p:txBody>
      </p:sp>
    </p:spTree>
    <p:extLst>
      <p:ext uri="{BB962C8B-B14F-4D97-AF65-F5344CB8AC3E}">
        <p14:creationId xmlns:p14="http://schemas.microsoft.com/office/powerpoint/2010/main" val="41479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a:t>Mint, launched in 2006 and acquired by Intuit in 2009, offers budgeting, expense tracking, and goal setting features. It allows users to link their bank accounts and credit cards to monitor transactions and categorize expenses automatically. Mint also provides credit score monitoring and bill reminder services. Despite its functionalities, Mint raises security concerns with the sharing of sensitive financial information and may inaccurately categorize data.</a:t>
            </a:r>
          </a:p>
        </p:txBody>
      </p:sp>
    </p:spTree>
    <p:extLst>
      <p:ext uri="{BB962C8B-B14F-4D97-AF65-F5344CB8AC3E}">
        <p14:creationId xmlns:p14="http://schemas.microsoft.com/office/powerpoint/2010/main" val="6628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lstStyle/>
          <a:p>
            <a:r>
              <a:rPr lang="en-US" dirty="0"/>
              <a:t>The design phase will focus on creating a user-friendly interface and planning core features while also designing the data architecture. Development stage will involve selecting appropriate technology stack, for the front end and backend development. For the proposed project, I will use java for the development of the project. Testing stage includes unit testing, functional testing and performance testing to ensure the application meets objectives. Deployment includes platform-specific deployment and maintenance.</a:t>
            </a:r>
          </a:p>
        </p:txBody>
      </p:sp>
    </p:spTree>
    <p:extLst>
      <p:ext uri="{BB962C8B-B14F-4D97-AF65-F5344CB8AC3E}">
        <p14:creationId xmlns:p14="http://schemas.microsoft.com/office/powerpoint/2010/main" val="201137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The project's implementation approach involves employing the System Development Methodology, which encompasses planning, analysis, design, implementation, testing, and maintenance of software systems. Agile methodology is chosen due to its incremental and iterative nature, suitable for quick responses to changes. Fact-finding techniques such as interviews, questionnaires, and research are utilized to gather, document, and analyze problems or processes. Interviews engage subjects to gather responses, while questionnaires are useful for data collection from a large number of individuals. Research involves collecting, analyzing, and synthesizing information from various sources to gain insights and solve questions.</a:t>
            </a:r>
          </a:p>
        </p:txBody>
      </p:sp>
    </p:spTree>
    <p:extLst>
      <p:ext uri="{BB962C8B-B14F-4D97-AF65-F5344CB8AC3E}">
        <p14:creationId xmlns:p14="http://schemas.microsoft.com/office/powerpoint/2010/main" val="282598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sp>
        <p:nvSpPr>
          <p:cNvPr id="3" name="Content Placeholder 2"/>
          <p:cNvSpPr>
            <a:spLocks noGrp="1"/>
          </p:cNvSpPr>
          <p:nvPr>
            <p:ph idx="1"/>
          </p:nvPr>
        </p:nvSpPr>
        <p:spPr/>
        <p:txBody>
          <a:bodyPr/>
          <a:lstStyle/>
          <a:p>
            <a:r>
              <a:rPr lang="en-US" dirty="0"/>
              <a:t>The software design process includes planning, requirement analysis, design, building, and testing stages. Planning involves estimating the workload, setting specific goals and objectives, and making work estimates in iterations. Requirement analysis documents the system's needs and expectations, clarifying features and functionalities. Design defines the user interface, frameworks, libraries, and programming languages. Building involves writing code and converting design documentation into software, with Java chosen as the language. Testing evaluates the software thoroughly to fix defects and ensure it meets specified objectives. System analysis investigates current systems, identifies improvements, and develops a concept for the new system.</a:t>
            </a:r>
          </a:p>
        </p:txBody>
      </p:sp>
    </p:spTree>
    <p:extLst>
      <p:ext uri="{BB962C8B-B14F-4D97-AF65-F5344CB8AC3E}">
        <p14:creationId xmlns:p14="http://schemas.microsoft.com/office/powerpoint/2010/main" val="204115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ANALYSIS</a:t>
            </a:r>
            <a:endParaRPr lang="en-US" dirty="0"/>
          </a:p>
        </p:txBody>
      </p:sp>
      <p:sp>
        <p:nvSpPr>
          <p:cNvPr id="3" name="Content Placeholder 2"/>
          <p:cNvSpPr>
            <a:spLocks noGrp="1"/>
          </p:cNvSpPr>
          <p:nvPr>
            <p:ph idx="1"/>
          </p:nvPr>
        </p:nvSpPr>
        <p:spPr/>
        <p:txBody>
          <a:bodyPr/>
          <a:lstStyle/>
          <a:p>
            <a:r>
              <a:rPr lang="en-US" dirty="0"/>
              <a:t>Data analysis involves inspecting, transforming, and modeling data to discover useful information for decision-making. Structured interviews gather insights from students, the target users of the </a:t>
            </a:r>
            <a:r>
              <a:rPr lang="en-US" dirty="0" err="1"/>
              <a:t>Cashflow</a:t>
            </a:r>
            <a:r>
              <a:rPr lang="en-US" dirty="0"/>
              <a:t> Tracker application. Additionally, </a:t>
            </a:r>
            <a:r>
              <a:rPr lang="en-US" dirty="0" err="1"/>
              <a:t>Kaggle</a:t>
            </a:r>
            <a:r>
              <a:rPr lang="en-US" dirty="0"/>
              <a:t> datasets are utilized to train and test the expense prediction model. Requirement analysis captures all possible system requirements and documents them. Functional requirements describe core functionalities like inputting income and expenses, creating budgets, generating reports, and receiving alerts. Non-functional requirements ensure system usability and effectiveness, covering aspects such as performance, reliability, usability, and compatibility. System analysis focuses on understanding and defining information systems to analyze system components effectively.</a:t>
            </a:r>
          </a:p>
        </p:txBody>
      </p:sp>
    </p:spTree>
    <p:extLst>
      <p:ext uri="{BB962C8B-B14F-4D97-AF65-F5344CB8AC3E}">
        <p14:creationId xmlns:p14="http://schemas.microsoft.com/office/powerpoint/2010/main" val="38884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a:t>
            </a:r>
            <a:r>
              <a:rPr lang="en-US" dirty="0" smtClean="0"/>
              <a:t>conclusion, the </a:t>
            </a:r>
            <a:r>
              <a:rPr lang="en-US" dirty="0"/>
              <a:t>proposed money management application addresses these challenges by providing tools for tracking income, expenses, and budgeting. Such an application is crucial for students to mitigate financial stress, improve academic performance, and foster lifelong financial literacy. Looking ahead, the implementation of this application holds promise for enhancing students' financial well-being and academic success. Recommendations include continuous monitoring, user feedback incorporation, and partnerships with financial institutions to provide tailored financial education. Overall, the application signifies a vital step towards empowering university students in Kenya to navigate their finances responsibly.</a:t>
            </a:r>
          </a:p>
        </p:txBody>
      </p:sp>
    </p:spTree>
    <p:extLst>
      <p:ext uri="{BB962C8B-B14F-4D97-AF65-F5344CB8AC3E}">
        <p14:creationId xmlns:p14="http://schemas.microsoft.com/office/powerpoint/2010/main" val="303821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err="1" smtClean="0"/>
              <a:t>SOxford</a:t>
            </a:r>
            <a:r>
              <a:rPr lang="en-US" dirty="0" smtClean="0"/>
              <a:t> </a:t>
            </a:r>
            <a:r>
              <a:rPr lang="en-US" dirty="0" err="1"/>
              <a:t>Analytica</a:t>
            </a:r>
            <a:r>
              <a:rPr lang="en-US" dirty="0"/>
              <a:t>. (2023). Kenya finance bill reflects fiscal consolidation drive. Emerald Expert Briefings, (</a:t>
            </a:r>
            <a:r>
              <a:rPr lang="en-US" dirty="0" err="1"/>
              <a:t>oxan-db</a:t>
            </a:r>
            <a:r>
              <a:rPr lang="en-US" dirty="0"/>
              <a:t>).</a:t>
            </a:r>
          </a:p>
          <a:p>
            <a:pPr lvl="0"/>
            <a:r>
              <a:rPr lang="en-US" dirty="0"/>
              <a:t>Ruth, O. N., Julie, M. N., Rachel, K., </a:t>
            </a:r>
            <a:r>
              <a:rPr lang="en-US" dirty="0" err="1"/>
              <a:t>Kiboiy</a:t>
            </a:r>
            <a:r>
              <a:rPr lang="en-US" dirty="0"/>
              <a:t>, K. L., </a:t>
            </a:r>
            <a:r>
              <a:rPr lang="en-US" dirty="0" err="1"/>
              <a:t>Wangui</a:t>
            </a:r>
            <a:r>
              <a:rPr lang="en-US" dirty="0"/>
              <a:t>, P. M., &amp; </a:t>
            </a:r>
            <a:r>
              <a:rPr lang="en-US" dirty="0" err="1"/>
              <a:t>Omuse</a:t>
            </a:r>
            <a:r>
              <a:rPr lang="en-US" dirty="0"/>
              <a:t>, E. D. (2023). Food Insecurity among University Students in Kenya: An Analysis of Associated Factors.</a:t>
            </a:r>
          </a:p>
          <a:p>
            <a:pPr lvl="0"/>
            <a:r>
              <a:rPr lang="en-US" dirty="0"/>
              <a:t>Jorgensen, B. (2007). Financial Literacy of College Students: Parental and Peer Influences (Master's thesis). Retrieved from: http://scholar.lib.vt.edu/theses/available/etd-10162007-143627/unrestricted/Thesis_BJ2.pdf </a:t>
            </a:r>
          </a:p>
          <a:p>
            <a:pPr lvl="0"/>
            <a:r>
              <a:rPr lang="en-US" dirty="0" err="1"/>
              <a:t>Norvilitis</a:t>
            </a:r>
            <a:r>
              <a:rPr lang="en-US" dirty="0"/>
              <a:t>, J. M., </a:t>
            </a:r>
            <a:r>
              <a:rPr lang="en-US" dirty="0" err="1"/>
              <a:t>Merwin</a:t>
            </a:r>
            <a:r>
              <a:rPr lang="en-US" dirty="0"/>
              <a:t>, M. M., </a:t>
            </a:r>
            <a:r>
              <a:rPr lang="en-US" dirty="0" err="1"/>
              <a:t>Osberg</a:t>
            </a:r>
            <a:r>
              <a:rPr lang="en-US" dirty="0"/>
              <a:t>, T. M., </a:t>
            </a:r>
            <a:r>
              <a:rPr lang="en-US" dirty="0" err="1"/>
              <a:t>Roehling</a:t>
            </a:r>
            <a:r>
              <a:rPr lang="en-US" dirty="0"/>
              <a:t>, P. V., Young, P., &amp; Kamas, M. M. (2006). Personality factors, money attitudes, financial knowledge, and credit-card debt in college students. Journal of Applied Social Psychology, 36(6), 1395-1413. [25</a:t>
            </a:r>
            <a:r>
              <a:rPr lang="en-US" dirty="0" smtClean="0"/>
              <a:t>].</a:t>
            </a:r>
            <a:endParaRPr lang="en-US" dirty="0"/>
          </a:p>
        </p:txBody>
      </p:sp>
    </p:spTree>
    <p:extLst>
      <p:ext uri="{BB962C8B-B14F-4D97-AF65-F5344CB8AC3E}">
        <p14:creationId xmlns:p14="http://schemas.microsoft.com/office/powerpoint/2010/main" val="405422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err="1"/>
              <a:t>Bajtelsmit</a:t>
            </a:r>
            <a:r>
              <a:rPr lang="en-US" dirty="0"/>
              <a:t>, V., &amp; </a:t>
            </a:r>
            <a:r>
              <a:rPr lang="en-US" dirty="0" err="1"/>
              <a:t>Bernasek</a:t>
            </a:r>
            <a:r>
              <a:rPr lang="en-US" dirty="0"/>
              <a:t>, A. (1996). Why do women invest differently than men? Financial Counselling and Planning, 7, 1-10. Retrieved January 15, 2012, from http://www.biz.colostate.edu/faculty/vickieb/cv_bajtelsmit_Aug04_withpres.DOC </a:t>
            </a:r>
          </a:p>
          <a:p>
            <a:pPr lvl="0"/>
            <a:r>
              <a:rPr lang="en-US" dirty="0"/>
              <a:t>Beal, D. J., &amp; </a:t>
            </a:r>
            <a:r>
              <a:rPr lang="en-US" dirty="0" err="1"/>
              <a:t>Delpachitra</a:t>
            </a:r>
            <a:r>
              <a:rPr lang="en-US" dirty="0"/>
              <a:t>, S. B. (2003). Financial Literacy among Australian University Students. Economic Papers, 22(1), 65-78 </a:t>
            </a:r>
          </a:p>
          <a:p>
            <a:pPr lvl="0"/>
            <a:r>
              <a:rPr lang="en-US" dirty="0" err="1"/>
              <a:t>Bernheim</a:t>
            </a:r>
            <a:r>
              <a:rPr lang="en-US" dirty="0"/>
              <a:t>, D. (1998). Financial Illiteracy, Education, and Retirement Saving. In O. S. Mitchell, &amp; S. </a:t>
            </a:r>
            <a:r>
              <a:rPr lang="en-US" dirty="0" err="1"/>
              <a:t>Schieber</a:t>
            </a:r>
            <a:r>
              <a:rPr lang="en-US" dirty="0"/>
              <a:t> (Eds.), Living with defined contribution pensions (pp. 38-68). Philadelphia: University of Pennsylvania Press. </a:t>
            </a:r>
          </a:p>
          <a:p>
            <a:pPr lvl="0"/>
            <a:r>
              <a:rPr lang="en-US" dirty="0"/>
              <a:t>Chen, H., &amp; Volpe, R. P. (1998). An analysis of personal financial literacy among college students. Financial Services Review, 7, 107-128</a:t>
            </a:r>
            <a:r>
              <a:rPr lang="en-US" dirty="0" smtClean="0"/>
              <a:t>.</a:t>
            </a:r>
          </a:p>
          <a:p>
            <a:pPr lvl="0"/>
            <a:r>
              <a:rPr lang="en-US" dirty="0"/>
              <a:t>Chen, H., &amp; Volpe, R. P. (2002). Gender differences in personal financial literacy among college students. Financial Services Review, 11(3), 289-307. Retrieved August 11, 2013, from www2.stetson.edu/fsr/abstracts2/Vol11_A18.pdf </a:t>
            </a:r>
          </a:p>
          <a:p>
            <a:pPr lvl="0"/>
            <a:r>
              <a:rPr lang="en-US" dirty="0"/>
              <a:t>Cole, S., Sampson, T., &amp; Zia, B. (2008). Money or knowledge? What drives the demand for financial services in developing countries? Harvard Business School Working Paper, 9, 117. Retrieved February 12, 2012, from www.hbs.edu/research/pdf/09-117.pdf </a:t>
            </a:r>
          </a:p>
          <a:p>
            <a:pPr marL="0" lvl="0" indent="0">
              <a:buNone/>
            </a:pPr>
            <a:r>
              <a:rPr lang="en-US" dirty="0" smtClean="0"/>
              <a:t> </a:t>
            </a:r>
            <a:endParaRPr lang="en-US" dirty="0"/>
          </a:p>
          <a:p>
            <a:endParaRPr lang="en-US" dirty="0"/>
          </a:p>
        </p:txBody>
      </p:sp>
    </p:spTree>
    <p:extLst>
      <p:ext uri="{BB962C8B-B14F-4D97-AF65-F5344CB8AC3E}">
        <p14:creationId xmlns:p14="http://schemas.microsoft.com/office/powerpoint/2010/main" val="185126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 Financial stress among university students often arises when they exhaust their income, including savings, to cover various expenses such as rent, food, transportation, and academic materials like textbooks or tuition fees.</a:t>
            </a:r>
          </a:p>
          <a:p>
            <a:r>
              <a:rPr lang="en-US" dirty="0" smtClean="0"/>
              <a:t>    </a:t>
            </a:r>
            <a:r>
              <a:rPr lang="en-US" dirty="0"/>
              <a:t>The situation is compounded when students lack additional sources of income, such as part-time jobs or financial aid, to supplement their expenses, leading to increased financial strain.</a:t>
            </a:r>
          </a:p>
          <a:p>
            <a:r>
              <a:rPr lang="en-US" dirty="0" smtClean="0"/>
              <a:t>    </a:t>
            </a:r>
            <a:r>
              <a:rPr lang="en-US" dirty="0"/>
              <a:t>Accomplishing financial goals, such as purchasing a laptop or paying tuition fees, may bring temporary relief, but ongoing living expenses continue to demand financial management strategies.</a:t>
            </a:r>
          </a:p>
          <a:p>
            <a:r>
              <a:rPr lang="en-US" dirty="0" smtClean="0"/>
              <a:t>    </a:t>
            </a:r>
            <a:r>
              <a:rPr lang="en-US" dirty="0"/>
              <a:t>Despite efforts to inject more funds into education through initiatives like the finance bill, gaps persist, particularly with rising tuition fees, making higher education less accessible to many students due to the increased financial burden.</a:t>
            </a:r>
          </a:p>
          <a:p>
            <a:r>
              <a:rPr lang="en-US" dirty="0" smtClean="0"/>
              <a:t>    </a:t>
            </a:r>
            <a:r>
              <a:rPr lang="en-US" dirty="0"/>
              <a:t>To address these challenges, there's a proposal to develop a dedicated application that allows students to input their income data and track daily expenses.</a:t>
            </a:r>
          </a:p>
          <a:p>
            <a:r>
              <a:rPr lang="en-US" dirty="0" smtClean="0"/>
              <a:t>    </a:t>
            </a:r>
            <a:r>
              <a:rPr lang="en-US" dirty="0"/>
              <a:t>This application aims to raise awareness of spending </a:t>
            </a:r>
            <a:r>
              <a:rPr lang="en-US" dirty="0" smtClean="0"/>
              <a:t>patterns, </a:t>
            </a:r>
            <a:r>
              <a:rPr lang="en-US" dirty="0"/>
              <a:t>enabling </a:t>
            </a:r>
            <a:r>
              <a:rPr lang="en-US" dirty="0" smtClean="0"/>
              <a:t>everyone them </a:t>
            </a:r>
            <a:r>
              <a:rPr lang="en-US" dirty="0"/>
              <a:t>to make informed decisions to stay within their budgetary limits.</a:t>
            </a:r>
          </a:p>
          <a:p>
            <a:r>
              <a:rPr lang="en-US" dirty="0" smtClean="0"/>
              <a:t>    </a:t>
            </a:r>
            <a:r>
              <a:rPr lang="en-US" dirty="0"/>
              <a:t>Additionally, the proposed system will provide forecasting capabilities, allowing students to anticipate future expenses and plan accordingly.</a:t>
            </a:r>
          </a:p>
          <a:p>
            <a:r>
              <a:rPr lang="en-US" dirty="0" smtClean="0"/>
              <a:t>    </a:t>
            </a:r>
            <a:r>
              <a:rPr lang="en-US" dirty="0"/>
              <a:t>By offering insights on managing income and encouraging savings, the application seeks to equip students with essential financial management skills.</a:t>
            </a:r>
          </a:p>
          <a:p>
            <a:r>
              <a:rPr lang="en-US" dirty="0" smtClean="0"/>
              <a:t>    </a:t>
            </a:r>
            <a:r>
              <a:rPr lang="en-US" dirty="0"/>
              <a:t>Ultimately, the goal is to alleviate financial stress among students, enhance financial literacy, and consequently improve academic performance.</a:t>
            </a:r>
          </a:p>
          <a:p>
            <a:r>
              <a:rPr lang="en-US" dirty="0" smtClean="0"/>
              <a:t>    </a:t>
            </a:r>
            <a:r>
              <a:rPr lang="en-US" dirty="0"/>
              <a:t>Agile methodology is proposed for the implementation of this project due to its iterative and interactive nature, facilitating continuous development and adaptation to evolving requirements and feedback.</a:t>
            </a:r>
          </a:p>
        </p:txBody>
      </p:sp>
    </p:spTree>
    <p:extLst>
      <p:ext uri="{BB962C8B-B14F-4D97-AF65-F5344CB8AC3E}">
        <p14:creationId xmlns:p14="http://schemas.microsoft.com/office/powerpoint/2010/main" val="412368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9401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These challenges include rent, food, utilities, transportation, and academic materials, which contribute to increasing financial strain.</a:t>
            </a:r>
          </a:p>
          <a:p>
            <a:endParaRPr lang="en-US" dirty="0"/>
          </a:p>
          <a:p>
            <a:r>
              <a:rPr lang="en-US" dirty="0"/>
              <a:t>Despite consistent or stagnant income levels, the rising costs of living exacerbate financial </a:t>
            </a:r>
            <a:r>
              <a:rPr lang="en-US" dirty="0" smtClean="0"/>
              <a:t>stress. </a:t>
            </a:r>
            <a:r>
              <a:rPr lang="en-US" dirty="0"/>
              <a:t>This discrepancy between income and expenses often leads to borrowing money or seeking part-time jobs, adding to the already stressful academic workload.</a:t>
            </a:r>
          </a:p>
          <a:p>
            <a:endParaRPr lang="en-US" dirty="0"/>
          </a:p>
          <a:p>
            <a:r>
              <a:rPr lang="en-US" dirty="0"/>
              <a:t>Financial stress can have detrimental effects on students' academic performance and mental well-being, potentially leading to deferred years or dropping out of university altogether. This underscores the urgent need for effective financial management solutions tailored to students' needs.</a:t>
            </a:r>
          </a:p>
          <a:p>
            <a:endParaRPr lang="en-US" dirty="0"/>
          </a:p>
          <a:p>
            <a:r>
              <a:rPr lang="en-US" dirty="0"/>
              <a:t>The proposed solution aims to address these challenges by providing a platform for students to track their finances meticulously. By monitoring income and expenses, students can make informed decisions and prioritize essential expenditures, thereby reducing financial stress and improving overall financial well-being.</a:t>
            </a:r>
          </a:p>
          <a:p>
            <a:endParaRPr lang="en-US" dirty="0"/>
          </a:p>
          <a:p>
            <a:r>
              <a:rPr lang="en-US" dirty="0"/>
              <a:t>Additionally, the project emphasizes the importance of feedback loops, allowing students to reflect on their spending habits over time. By encouraging self-awareness and responsible financial behavior, the platform aims to empower students to achieve their academic and financial goals more effectively.</a:t>
            </a:r>
          </a:p>
        </p:txBody>
      </p:sp>
    </p:spTree>
    <p:extLst>
      <p:ext uri="{BB962C8B-B14F-4D97-AF65-F5344CB8AC3E}">
        <p14:creationId xmlns:p14="http://schemas.microsoft.com/office/powerpoint/2010/main" val="348954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 GENERAL OBJECTIVES</a:t>
            </a:r>
            <a:endParaRPr lang="en-US" dirty="0"/>
          </a:p>
        </p:txBody>
      </p:sp>
      <p:sp>
        <p:nvSpPr>
          <p:cNvPr id="3" name="Content Placeholder 2"/>
          <p:cNvSpPr>
            <a:spLocks noGrp="1"/>
          </p:cNvSpPr>
          <p:nvPr>
            <p:ph idx="1"/>
          </p:nvPr>
        </p:nvSpPr>
        <p:spPr/>
        <p:txBody>
          <a:bodyPr/>
          <a:lstStyle/>
          <a:p>
            <a:r>
              <a:rPr lang="en-US" dirty="0"/>
              <a:t>The overall objective of this system will be to design, create and deploy a user-friendly application that will enable students keep a track of their current income, current expenses and future expenses. </a:t>
            </a:r>
          </a:p>
        </p:txBody>
      </p:sp>
    </p:spTree>
    <p:extLst>
      <p:ext uri="{BB962C8B-B14F-4D97-AF65-F5344CB8AC3E}">
        <p14:creationId xmlns:p14="http://schemas.microsoft.com/office/powerpoint/2010/main" val="218538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 SPECIFIC OBJECTIVES</a:t>
            </a:r>
            <a:endParaRPr lang="en-US" dirty="0"/>
          </a:p>
        </p:txBody>
      </p:sp>
      <p:sp>
        <p:nvSpPr>
          <p:cNvPr id="3" name="Content Placeholder 2"/>
          <p:cNvSpPr>
            <a:spLocks noGrp="1"/>
          </p:cNvSpPr>
          <p:nvPr>
            <p:ph idx="1"/>
          </p:nvPr>
        </p:nvSpPr>
        <p:spPr/>
        <p:txBody>
          <a:bodyPr/>
          <a:lstStyle/>
          <a:p>
            <a:r>
              <a:rPr lang="en-US" dirty="0" smtClean="0"/>
              <a:t>To </a:t>
            </a:r>
            <a:r>
              <a:rPr lang="en-US" dirty="0"/>
              <a:t>update the current income and expense data of the student.</a:t>
            </a:r>
          </a:p>
          <a:p>
            <a:r>
              <a:rPr lang="en-US" dirty="0" smtClean="0"/>
              <a:t>To </a:t>
            </a:r>
            <a:r>
              <a:rPr lang="en-US" dirty="0"/>
              <a:t>update on the future expense of the student in order to help in future expense planning.</a:t>
            </a:r>
          </a:p>
          <a:p>
            <a:r>
              <a:rPr lang="en-US" dirty="0" smtClean="0"/>
              <a:t>To </a:t>
            </a:r>
            <a:r>
              <a:rPr lang="en-US" dirty="0"/>
              <a:t>display income reports and expense reports to the students in order to allow them to have an understanding of where their cash flows to.  </a:t>
            </a:r>
          </a:p>
          <a:p>
            <a:r>
              <a:rPr lang="en-US" dirty="0" smtClean="0"/>
              <a:t>To </a:t>
            </a:r>
            <a:r>
              <a:rPr lang="en-US" dirty="0"/>
              <a:t>make predictions, based on the student’s financial habit, on the future expenditure of the student.</a:t>
            </a:r>
          </a:p>
          <a:p>
            <a:r>
              <a:rPr lang="en-US" dirty="0" smtClean="0"/>
              <a:t>To </a:t>
            </a:r>
            <a:r>
              <a:rPr lang="en-US" dirty="0"/>
              <a:t>provide financial recommendations to students to help them make informed decisions about their finances.</a:t>
            </a:r>
          </a:p>
          <a:p>
            <a:endParaRPr lang="en-US" dirty="0"/>
          </a:p>
        </p:txBody>
      </p:sp>
    </p:spTree>
    <p:extLst>
      <p:ext uri="{BB962C8B-B14F-4D97-AF65-F5344CB8AC3E}">
        <p14:creationId xmlns:p14="http://schemas.microsoft.com/office/powerpoint/2010/main" val="403400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 The study underscores the significance of addressing financial behavior challenges among university students, particularly in Kenya, where financial literacy levels are not as high as expected.</a:t>
            </a:r>
          </a:p>
          <a:p>
            <a:r>
              <a:rPr lang="en-US" dirty="0" smtClean="0"/>
              <a:t>A </a:t>
            </a:r>
            <a:r>
              <a:rPr lang="en-US" dirty="0"/>
              <a:t>study conducted among </a:t>
            </a:r>
            <a:r>
              <a:rPr lang="en-US" dirty="0" err="1"/>
              <a:t>Egerton</a:t>
            </a:r>
            <a:r>
              <a:rPr lang="en-US" dirty="0"/>
              <a:t> University students revealed a lack of financial literacy among undergraduate students, highlighting the need for intervention to improve their financial management skills.</a:t>
            </a:r>
          </a:p>
          <a:p>
            <a:r>
              <a:rPr lang="en-US" dirty="0" smtClean="0"/>
              <a:t> </a:t>
            </a:r>
            <a:r>
              <a:rPr lang="en-US" dirty="0"/>
              <a:t>Students often struggle with impulse buying behaviors, leading to financial strain and accumulating debt, particularly after receiving their first income.</a:t>
            </a:r>
          </a:p>
          <a:p>
            <a:r>
              <a:rPr lang="en-US" dirty="0" smtClean="0"/>
              <a:t> </a:t>
            </a:r>
            <a:r>
              <a:rPr lang="en-US" dirty="0"/>
              <a:t>There is a tendency among students to prioritize day-to-day expenses over long-term financial goals, leaving them unprepared for emergencies such as medical expenses, which may force them to rely on family or friends for financial assistance.</a:t>
            </a:r>
          </a:p>
          <a:p>
            <a:r>
              <a:rPr lang="en-US" dirty="0" smtClean="0"/>
              <a:t> </a:t>
            </a:r>
            <a:r>
              <a:rPr lang="en-US" dirty="0"/>
              <a:t>Many students exhibit a preference for spending rather than saving money, indicating a need for education and guidance on effective financial planning and saving strategies.</a:t>
            </a:r>
          </a:p>
          <a:p>
            <a:r>
              <a:rPr lang="en-US" dirty="0" smtClean="0"/>
              <a:t> </a:t>
            </a:r>
            <a:r>
              <a:rPr lang="en-US" dirty="0"/>
              <a:t>The lack of access to reliable sources of financial advice contributes to the challenges faced by students in managing their finances effectively.</a:t>
            </a:r>
          </a:p>
          <a:p>
            <a:r>
              <a:rPr lang="en-US" dirty="0" smtClean="0"/>
              <a:t>Financial </a:t>
            </a:r>
            <a:r>
              <a:rPr lang="en-US" dirty="0"/>
              <a:t>knowledge is identified as a crucial factor influencing students' academic performance, mental well-being, and post-graduation employment prospects. Developing good financial habits positively impacts various aspects of students' lives, including academic success and financial satisfaction.</a:t>
            </a:r>
          </a:p>
          <a:p>
            <a:r>
              <a:rPr lang="en-US" dirty="0" smtClean="0"/>
              <a:t> </a:t>
            </a:r>
            <a:r>
              <a:rPr lang="en-US" dirty="0"/>
              <a:t>The findings highlight the importance of implementing systems or tools aimed at improving financial literacy and providing students with the necessary resources to make informed financial decisions, ultimately reducing financial stress and promoting overall well-being.</a:t>
            </a:r>
          </a:p>
        </p:txBody>
      </p:sp>
    </p:spTree>
    <p:extLst>
      <p:ext uri="{BB962C8B-B14F-4D97-AF65-F5344CB8AC3E}">
        <p14:creationId xmlns:p14="http://schemas.microsoft.com/office/powerpoint/2010/main" val="139040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 FUNCTIONAL REQUIREMENTS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allow users key in their daily income and expenses.</a:t>
            </a:r>
          </a:p>
          <a:p>
            <a:r>
              <a:rPr lang="en-US" dirty="0" smtClean="0"/>
              <a:t>To </a:t>
            </a:r>
            <a:r>
              <a:rPr lang="en-US" dirty="0"/>
              <a:t>allow the student create a budget for planning purposes.</a:t>
            </a:r>
          </a:p>
          <a:p>
            <a:r>
              <a:rPr lang="en-US" dirty="0" smtClean="0"/>
              <a:t>Generate </a:t>
            </a:r>
            <a:r>
              <a:rPr lang="en-US" dirty="0"/>
              <a:t>income reports and expense reports to the students.</a:t>
            </a:r>
          </a:p>
          <a:p>
            <a:r>
              <a:rPr lang="en-US" dirty="0" smtClean="0"/>
              <a:t>To </a:t>
            </a:r>
            <a:r>
              <a:rPr lang="en-US" dirty="0"/>
              <a:t>alert students when 80% threshold of their budget is exceeded.</a:t>
            </a:r>
          </a:p>
          <a:p>
            <a:r>
              <a:rPr lang="en-US" dirty="0" smtClean="0"/>
              <a:t>Link </a:t>
            </a:r>
            <a:r>
              <a:rPr lang="en-US" dirty="0"/>
              <a:t>with sources that provide financial recommendations to students</a:t>
            </a:r>
          </a:p>
          <a:p>
            <a:endParaRPr lang="en-US" dirty="0"/>
          </a:p>
          <a:p>
            <a:endParaRPr lang="en-US" dirty="0"/>
          </a:p>
        </p:txBody>
      </p:sp>
    </p:spTree>
    <p:extLst>
      <p:ext uri="{BB962C8B-B14F-4D97-AF65-F5344CB8AC3E}">
        <p14:creationId xmlns:p14="http://schemas.microsoft.com/office/powerpoint/2010/main" val="204579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SCOPE – NON-FUNCTIONAL REQUIREMENTS</a:t>
            </a:r>
            <a:endParaRPr lang="en-US" dirty="0"/>
          </a:p>
        </p:txBody>
      </p:sp>
      <p:sp>
        <p:nvSpPr>
          <p:cNvPr id="3" name="Content Placeholder 2"/>
          <p:cNvSpPr>
            <a:spLocks noGrp="1"/>
          </p:cNvSpPr>
          <p:nvPr>
            <p:ph idx="1"/>
          </p:nvPr>
        </p:nvSpPr>
        <p:spPr/>
        <p:txBody>
          <a:bodyPr/>
          <a:lstStyle/>
          <a:p>
            <a:r>
              <a:rPr lang="en-US" dirty="0" smtClean="0"/>
              <a:t>Performance </a:t>
            </a:r>
            <a:r>
              <a:rPr lang="en-US" dirty="0"/>
              <a:t>-The application responds quickly to user interactions.</a:t>
            </a:r>
          </a:p>
          <a:p>
            <a:r>
              <a:rPr lang="en-US" dirty="0" smtClean="0"/>
              <a:t>Reliability </a:t>
            </a:r>
            <a:r>
              <a:rPr lang="en-US" dirty="0"/>
              <a:t>– The application reliably stores and retrieves financial data from the database. The generation of reports is also robust without crashing.</a:t>
            </a:r>
          </a:p>
          <a:p>
            <a:r>
              <a:rPr lang="en-US" dirty="0" smtClean="0"/>
              <a:t>Usability </a:t>
            </a:r>
            <a:r>
              <a:rPr lang="en-US" dirty="0"/>
              <a:t>– The interface should be easy to use.</a:t>
            </a:r>
          </a:p>
          <a:p>
            <a:r>
              <a:rPr lang="en-US" dirty="0" smtClean="0"/>
              <a:t>Compatibility </a:t>
            </a:r>
            <a:r>
              <a:rPr lang="en-US" dirty="0"/>
              <a:t>– The application should be compatible with a range of android devices.</a:t>
            </a:r>
          </a:p>
          <a:p>
            <a:endParaRPr lang="en-US" dirty="0"/>
          </a:p>
        </p:txBody>
      </p:sp>
    </p:spTree>
    <p:extLst>
      <p:ext uri="{BB962C8B-B14F-4D97-AF65-F5344CB8AC3E}">
        <p14:creationId xmlns:p14="http://schemas.microsoft.com/office/powerpoint/2010/main" val="146659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smtClean="0"/>
              <a:t>Existing money management applications such as You Need A Budget (YNAB), Personal Capital, and Mint offer solutions for users to track their expenses, manage budgets, and achieve financial goals. These applications aim to provide users with a comprehensive view of their financial status and help them make informed decisions about their money. However, despite their functionalities and effectiveness, there are gaps in addressing financial education and literacy among users.</a:t>
            </a:r>
            <a:endParaRPr lang="en-US" dirty="0"/>
          </a:p>
        </p:txBody>
      </p:sp>
    </p:spTree>
    <p:extLst>
      <p:ext uri="{BB962C8B-B14F-4D97-AF65-F5344CB8AC3E}">
        <p14:creationId xmlns:p14="http://schemas.microsoft.com/office/powerpoint/2010/main" val="33176618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71</TotalTime>
  <Words>2268</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CASHFLOW TRACKER AND MONEY MANAGEMENT TOOL.</vt:lpstr>
      <vt:lpstr>INTRODUCTION</vt:lpstr>
      <vt:lpstr>PROBLEM STATEMENTS</vt:lpstr>
      <vt:lpstr>OBJECTIVES – GENERAL OBJECTIVES</vt:lpstr>
      <vt:lpstr>OBJECTIVES – SPECIFIC OBJECTIVES</vt:lpstr>
      <vt:lpstr>JUSTIFICATION</vt:lpstr>
      <vt:lpstr>SCOPE – FUNCTIONAL REQUIREMENTS</vt:lpstr>
      <vt:lpstr>SCOPE – NON-FUNCTIONAL REQUIREMENTS</vt:lpstr>
      <vt:lpstr>LITERATURE REVIEW</vt:lpstr>
      <vt:lpstr>LITERATURE REVIEW</vt:lpstr>
      <vt:lpstr>LITERATURE REVIEW</vt:lpstr>
      <vt:lpstr>LITERATURE REVIEW</vt:lpstr>
      <vt:lpstr>PROPOSED METHODOLOGY</vt:lpstr>
      <vt:lpstr>METHODOLOGY</vt:lpstr>
      <vt:lpstr>SOFTWARE DESIGN</vt:lpstr>
      <vt:lpstr>DATA COLLECTION AND ANALYSIS</vt:lpstr>
      <vt:lpstr>CONCLUSION</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2024-03-31T17:53:33Z</dcterms:created>
  <dcterms:modified xsi:type="dcterms:W3CDTF">2024-04-01T08:36:08Z</dcterms:modified>
</cp:coreProperties>
</file>