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handoutMasterIdLst>
    <p:handoutMasterId r:id="rId17"/>
  </p:handoutMasterIdLst>
  <p:sldIdLst>
    <p:sldId id="256" r:id="rId5"/>
    <p:sldId id="280" r:id="rId6"/>
    <p:sldId id="270" r:id="rId7"/>
    <p:sldId id="271" r:id="rId8"/>
    <p:sldId id="272" r:id="rId9"/>
    <p:sldId id="273" r:id="rId10"/>
    <p:sldId id="274" r:id="rId11"/>
    <p:sldId id="275" r:id="rId12"/>
    <p:sldId id="276" r:id="rId13"/>
    <p:sldId id="277"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3/29/2024</a:t>
            </a:fld>
            <a:endParaRPr lang="en-US" dirty="0"/>
          </a:p>
        </p:txBody>
      </p:sp>
      <p:sp>
        <p:nvSpPr>
          <p:cNvPr id="4" name="Footer Placeholder 3">
            <a:extLst>
              <a:ext uri="{FF2B5EF4-FFF2-40B4-BE49-F238E27FC236}">
                <a16:creationId xmlns=""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11</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3D30D32A-359B-41BB-9746-2CF3A21EEFFC}"/>
              </a:ext>
            </a:extLst>
          </p:cNvPr>
          <p:cNvSpPr>
            <a:spLocks noGrp="1"/>
          </p:cNvSpPr>
          <p:nvPr>
            <p:ph type="ctrTitle"/>
          </p:nvPr>
        </p:nvSpPr>
        <p:spPr>
          <a:xfrm>
            <a:off x="1154955" y="238717"/>
            <a:ext cx="8825658" cy="4538663"/>
          </a:xfrm>
        </p:spPr>
        <p:txBody>
          <a:bodyPr>
            <a:normAutofit/>
          </a:bodyPr>
          <a:lstStyle/>
          <a:p>
            <a:r>
              <a:rPr lang="en-US" dirty="0" smtClean="0"/>
              <a:t>FRED NGURO KINYANJUI</a:t>
            </a:r>
            <a:endParaRPr lang="en-US" dirty="0"/>
          </a:p>
        </p:txBody>
      </p:sp>
      <p:sp>
        <p:nvSpPr>
          <p:cNvPr id="3" name="Subtitle 2">
            <a:extLst>
              <a:ext uri="{FF2B5EF4-FFF2-40B4-BE49-F238E27FC236}">
                <a16:creationId xmlns="" xmlns:a16="http://schemas.microsoft.com/office/drawing/2014/main" id="{B4CA222A-88BC-48F4-9AE8-2115B7D1E6DC}"/>
              </a:ext>
            </a:extLst>
          </p:cNvPr>
          <p:cNvSpPr>
            <a:spLocks noGrp="1"/>
          </p:cNvSpPr>
          <p:nvPr>
            <p:ph type="subTitle" idx="1"/>
          </p:nvPr>
        </p:nvSpPr>
        <p:spPr>
          <a:xfrm>
            <a:off x="1154955" y="4777380"/>
            <a:ext cx="8825658" cy="861420"/>
          </a:xfrm>
        </p:spPr>
        <p:txBody>
          <a:bodyPr>
            <a:normAutofit/>
          </a:bodyPr>
          <a:lstStyle/>
          <a:p>
            <a:r>
              <a:rPr lang="en-US" dirty="0" smtClean="0"/>
              <a:t>C025-01-2443/2020</a:t>
            </a:r>
          </a:p>
          <a:p>
            <a:endParaRPr lang="en-US" dirty="0"/>
          </a:p>
        </p:txBody>
      </p:sp>
      <p:sp>
        <p:nvSpPr>
          <p:cNvPr id="20" name="Rectangle 19">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conclusion, African festivals not only celebrate cultural heritage but also serve as platforms for leveraging Information Technology to promote tourism, preserve traditions, enhance organizational efficiency, and stimulate economic growth. Embracing IT solutions can further amplify the impact and reach of these festivals, ensuring their continued relevance and vitality in the modern world.</a:t>
            </a:r>
          </a:p>
        </p:txBody>
      </p:sp>
    </p:spTree>
    <p:extLst>
      <p:ext uri="{BB962C8B-B14F-4D97-AF65-F5344CB8AC3E}">
        <p14:creationId xmlns:p14="http://schemas.microsoft.com/office/powerpoint/2010/main" val="80591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le 11">
            <a:extLst>
              <a:ext uri="{FF2B5EF4-FFF2-40B4-BE49-F238E27FC236}">
                <a16:creationId xmlns=""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en-US" dirty="0"/>
              <a:t>Thank You!</a:t>
            </a:r>
            <a:endParaRPr lang="ru-RU" dirty="0"/>
          </a:p>
        </p:txBody>
      </p:sp>
      <p:sp>
        <p:nvSpPr>
          <p:cNvPr id="13" name="Subtitle 12">
            <a:extLst>
              <a:ext uri="{FF2B5EF4-FFF2-40B4-BE49-F238E27FC236}">
                <a16:creationId xmlns="" xmlns:a16="http://schemas.microsoft.com/office/drawing/2014/main" id="{336E726C-3DE4-41AA-88A0-C92B0C34163D}"/>
              </a:ext>
            </a:extLst>
          </p:cNvPr>
          <p:cNvSpPr>
            <a:spLocks noGrp="1"/>
          </p:cNvSpPr>
          <p:nvPr>
            <p:ph type="subTitle" idx="1"/>
          </p:nvPr>
        </p:nvSpPr>
        <p:spPr>
          <a:xfrm>
            <a:off x="1154955" y="4777380"/>
            <a:ext cx="8825658" cy="861420"/>
          </a:xfrm>
        </p:spPr>
        <p:txBody>
          <a:bodyPr>
            <a:normAutofit/>
          </a:bodyPr>
          <a:lstStyle/>
          <a:p>
            <a:r>
              <a:rPr lang="en-US" dirty="0" smtClean="0"/>
              <a:t>fredkinyanjui22@gmail.com</a:t>
            </a:r>
            <a:endParaRPr lang="ru-RU" dirty="0"/>
          </a:p>
        </p:txBody>
      </p:sp>
      <p:sp>
        <p:nvSpPr>
          <p:cNvPr id="57" name="Rectangle 56">
            <a:extLst>
              <a:ext uri="{FF2B5EF4-FFF2-40B4-BE49-F238E27FC236}">
                <a16:creationId xmlns=""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898" y="1567143"/>
            <a:ext cx="9404723" cy="4305020"/>
          </a:xfrm>
        </p:spPr>
        <p:txBody>
          <a:bodyPr/>
          <a:lstStyle/>
          <a:p>
            <a:r>
              <a:rPr lang="en-US"/>
              <a:t>The </a:t>
            </a:r>
            <a:r>
              <a:rPr lang="en-US" smtClean="0"/>
              <a:t>Significance </a:t>
            </a:r>
            <a:r>
              <a:rPr lang="en-US" dirty="0"/>
              <a:t>of African Festivals in the Context of Information Technology</a:t>
            </a:r>
          </a:p>
        </p:txBody>
      </p:sp>
    </p:spTree>
    <p:extLst>
      <p:ext uri="{BB962C8B-B14F-4D97-AF65-F5344CB8AC3E}">
        <p14:creationId xmlns:p14="http://schemas.microsoft.com/office/powerpoint/2010/main" val="365370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African </a:t>
            </a:r>
            <a:r>
              <a:rPr lang="en-US" dirty="0"/>
              <a:t>festivals are vibrant expressions of the continent’s rich cultural heritage.</a:t>
            </a:r>
          </a:p>
          <a:p>
            <a:r>
              <a:rPr lang="en-US" dirty="0" smtClean="0"/>
              <a:t>These </a:t>
            </a:r>
            <a:r>
              <a:rPr lang="en-US" dirty="0"/>
              <a:t>festivals serve as vital pillars of community cohesion and identity.</a:t>
            </a:r>
          </a:p>
          <a:p>
            <a:r>
              <a:rPr lang="en-US" dirty="0" smtClean="0"/>
              <a:t>African </a:t>
            </a:r>
            <a:r>
              <a:rPr lang="en-US" dirty="0"/>
              <a:t>festivals reflect and shape gender dynamics within societies.</a:t>
            </a:r>
          </a:p>
          <a:p>
            <a:r>
              <a:rPr lang="en-US" dirty="0" smtClean="0"/>
              <a:t>Information </a:t>
            </a:r>
            <a:r>
              <a:rPr lang="en-US" dirty="0"/>
              <a:t>Technology can be harnessed to promote inclusivity in these traditions.</a:t>
            </a:r>
          </a:p>
        </p:txBody>
      </p:sp>
    </p:spTree>
    <p:extLst>
      <p:ext uri="{BB962C8B-B14F-4D97-AF65-F5344CB8AC3E}">
        <p14:creationId xmlns:p14="http://schemas.microsoft.com/office/powerpoint/2010/main" val="371866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Heritage</a:t>
            </a:r>
            <a:endParaRPr lang="en-US" dirty="0"/>
          </a:p>
        </p:txBody>
      </p:sp>
      <p:sp>
        <p:nvSpPr>
          <p:cNvPr id="3" name="Content Placeholder 2"/>
          <p:cNvSpPr>
            <a:spLocks noGrp="1"/>
          </p:cNvSpPr>
          <p:nvPr>
            <p:ph idx="1"/>
          </p:nvPr>
        </p:nvSpPr>
        <p:spPr/>
        <p:txBody>
          <a:bodyPr/>
          <a:lstStyle/>
          <a:p>
            <a:r>
              <a:rPr lang="en-US" dirty="0" smtClean="0"/>
              <a:t>African </a:t>
            </a:r>
            <a:r>
              <a:rPr lang="en-US" dirty="0"/>
              <a:t>festivals reflect deep-rooted norms, values, and beliefs, serving as vital platforms for preserving ancestral traditions.</a:t>
            </a:r>
          </a:p>
          <a:p>
            <a:r>
              <a:rPr lang="en-US" dirty="0" smtClean="0"/>
              <a:t>These </a:t>
            </a:r>
            <a:r>
              <a:rPr lang="en-US" dirty="0"/>
              <a:t>festivals transmit cultural heritage to future generations, ensuring that age-old practices endure.</a:t>
            </a:r>
          </a:p>
          <a:p>
            <a:r>
              <a:rPr lang="en-US" dirty="0" smtClean="0"/>
              <a:t>Information </a:t>
            </a:r>
            <a:r>
              <a:rPr lang="en-US" dirty="0"/>
              <a:t>Technology offers opportunities for digital documentation and preservation of festival experiences.</a:t>
            </a:r>
          </a:p>
          <a:p>
            <a:r>
              <a:rPr lang="en-US" dirty="0" smtClean="0"/>
              <a:t>Digital </a:t>
            </a:r>
            <a:r>
              <a:rPr lang="en-US" dirty="0"/>
              <a:t>platforms enable worldwide immersion in African cultures, transcending geographical boundaries and fostering cross-cultural understanding.</a:t>
            </a:r>
          </a:p>
        </p:txBody>
      </p:sp>
    </p:spTree>
    <p:extLst>
      <p:ext uri="{BB962C8B-B14F-4D97-AF65-F5344CB8AC3E}">
        <p14:creationId xmlns:p14="http://schemas.microsoft.com/office/powerpoint/2010/main" val="221217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Traditions</a:t>
            </a:r>
            <a:endParaRPr lang="en-US" dirty="0"/>
          </a:p>
        </p:txBody>
      </p:sp>
      <p:sp>
        <p:nvSpPr>
          <p:cNvPr id="3" name="Content Placeholder 2"/>
          <p:cNvSpPr>
            <a:spLocks noGrp="1"/>
          </p:cNvSpPr>
          <p:nvPr>
            <p:ph idx="1"/>
          </p:nvPr>
        </p:nvSpPr>
        <p:spPr/>
        <p:txBody>
          <a:bodyPr/>
          <a:lstStyle/>
          <a:p>
            <a:r>
              <a:rPr lang="en-US" dirty="0" smtClean="0"/>
              <a:t>Rituals</a:t>
            </a:r>
            <a:r>
              <a:rPr lang="en-US" dirty="0"/>
              <a:t>, rich with symbolism, can be digitally preserved using multimedia formats, ensuring their longevity and accessibility.</a:t>
            </a:r>
          </a:p>
          <a:p>
            <a:r>
              <a:rPr lang="en-US" dirty="0" smtClean="0"/>
              <a:t>Interactive </a:t>
            </a:r>
            <a:r>
              <a:rPr lang="en-US" dirty="0"/>
              <a:t>websites and augmented reality applications allow people worldwide to engage with these rituals, transcending geographical barriers.</a:t>
            </a:r>
          </a:p>
          <a:p>
            <a:r>
              <a:rPr lang="en-US" dirty="0" smtClean="0"/>
              <a:t>Through </a:t>
            </a:r>
            <a:r>
              <a:rPr lang="en-US" dirty="0"/>
              <a:t>multimedia presentations, the essence of festival rituals can be vividly showcased, fostering cross-cultural understanding.</a:t>
            </a:r>
          </a:p>
          <a:p>
            <a:r>
              <a:rPr lang="en-US" dirty="0" smtClean="0"/>
              <a:t>Digital </a:t>
            </a:r>
            <a:r>
              <a:rPr lang="en-US" dirty="0"/>
              <a:t>platforms facilitate collaboration, enabling individuals from diverse backgrounds to learn about and participate in these sacred traditions.</a:t>
            </a:r>
          </a:p>
        </p:txBody>
      </p:sp>
    </p:spTree>
    <p:extLst>
      <p:ext uri="{BB962C8B-B14F-4D97-AF65-F5344CB8AC3E}">
        <p14:creationId xmlns:p14="http://schemas.microsoft.com/office/powerpoint/2010/main" val="32180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Dynamics</a:t>
            </a:r>
            <a:endParaRPr lang="en-US" dirty="0"/>
          </a:p>
        </p:txBody>
      </p:sp>
      <p:sp>
        <p:nvSpPr>
          <p:cNvPr id="3" name="Content Placeholder 2"/>
          <p:cNvSpPr>
            <a:spLocks noGrp="1"/>
          </p:cNvSpPr>
          <p:nvPr>
            <p:ph idx="1"/>
          </p:nvPr>
        </p:nvSpPr>
        <p:spPr/>
        <p:txBody>
          <a:bodyPr/>
          <a:lstStyle/>
          <a:p>
            <a:r>
              <a:rPr lang="en-US" dirty="0" smtClean="0"/>
              <a:t>African </a:t>
            </a:r>
            <a:r>
              <a:rPr lang="en-US" dirty="0"/>
              <a:t>festivals often reinforce traditional gender roles. Examining these dynamics sheds light on societal expectations and inequalities.</a:t>
            </a:r>
          </a:p>
          <a:p>
            <a:r>
              <a:rPr lang="en-US" dirty="0" smtClean="0"/>
              <a:t>Information </a:t>
            </a:r>
            <a:r>
              <a:rPr lang="en-US" dirty="0"/>
              <a:t>Technology provides a platform to amplify women’s voices and experiences within festivals, promoting inclusivity.</a:t>
            </a:r>
          </a:p>
          <a:p>
            <a:r>
              <a:rPr lang="en-US" dirty="0" smtClean="0"/>
              <a:t>Digital </a:t>
            </a:r>
            <a:r>
              <a:rPr lang="en-US" dirty="0"/>
              <a:t>platforms, such as online forums and social media, allow marginalized communities to share stories and connect across boundaries.</a:t>
            </a:r>
          </a:p>
          <a:p>
            <a:r>
              <a:rPr lang="en-US" dirty="0" smtClean="0"/>
              <a:t>Technology-enabled </a:t>
            </a:r>
            <a:r>
              <a:rPr lang="en-US" dirty="0"/>
              <a:t>initiatives empower women to take leadership roles in festival organizing and cultural preservation, fostering gender equality.</a:t>
            </a:r>
          </a:p>
        </p:txBody>
      </p:sp>
    </p:spTree>
    <p:extLst>
      <p:ext uri="{BB962C8B-B14F-4D97-AF65-F5344CB8AC3E}">
        <p14:creationId xmlns:p14="http://schemas.microsoft.com/office/powerpoint/2010/main" val="229242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Inclusivity </a:t>
            </a:r>
            <a:r>
              <a:rPr lang="en-US" dirty="0" smtClean="0"/>
              <a:t>and Empowerment</a:t>
            </a:r>
            <a:endParaRPr lang="en-US" dirty="0"/>
          </a:p>
        </p:txBody>
      </p:sp>
      <p:sp>
        <p:nvSpPr>
          <p:cNvPr id="3" name="Content Placeholder 2"/>
          <p:cNvSpPr>
            <a:spLocks noGrp="1"/>
          </p:cNvSpPr>
          <p:nvPr>
            <p:ph idx="1"/>
          </p:nvPr>
        </p:nvSpPr>
        <p:spPr/>
        <p:txBody>
          <a:bodyPr/>
          <a:lstStyle/>
          <a:p>
            <a:r>
              <a:rPr lang="en-US" dirty="0" smtClean="0"/>
              <a:t>IT </a:t>
            </a:r>
            <a:r>
              <a:rPr lang="en-US" dirty="0"/>
              <a:t>ensures that women are represented and actively participate in festival activities, fostering inclusivity.</a:t>
            </a:r>
          </a:p>
          <a:p>
            <a:r>
              <a:rPr lang="en-US" dirty="0" smtClean="0"/>
              <a:t>Programs </a:t>
            </a:r>
            <a:r>
              <a:rPr lang="en-US" dirty="0"/>
              <a:t>and resources bridge the gender gap, empowering women with digital skills and knowledge.</a:t>
            </a:r>
          </a:p>
          <a:p>
            <a:r>
              <a:rPr lang="en-US" dirty="0" smtClean="0"/>
              <a:t>Technology-driven </a:t>
            </a:r>
            <a:r>
              <a:rPr lang="en-US" dirty="0"/>
              <a:t>initiatives create platforms for women artisans and entrepreneurs to showcase and sell their products globally.</a:t>
            </a:r>
          </a:p>
          <a:p>
            <a:r>
              <a:rPr lang="en-US" dirty="0" smtClean="0"/>
              <a:t>By </a:t>
            </a:r>
            <a:r>
              <a:rPr lang="en-US" dirty="0"/>
              <a:t>leveraging IT, African festivals become spaces that celebrate the creativity and contributions of all individuals, regardless of gender.</a:t>
            </a:r>
          </a:p>
        </p:txBody>
      </p:sp>
    </p:spTree>
    <p:extLst>
      <p:ext uri="{BB962C8B-B14F-4D97-AF65-F5344CB8AC3E}">
        <p14:creationId xmlns:p14="http://schemas.microsoft.com/office/powerpoint/2010/main" val="23304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Festivals</a:t>
            </a:r>
            <a:endParaRPr lang="en-US" dirty="0"/>
          </a:p>
        </p:txBody>
      </p:sp>
      <p:sp>
        <p:nvSpPr>
          <p:cNvPr id="3" name="Content Placeholder 2"/>
          <p:cNvSpPr>
            <a:spLocks noGrp="1"/>
          </p:cNvSpPr>
          <p:nvPr>
            <p:ph idx="1"/>
          </p:nvPr>
        </p:nvSpPr>
        <p:spPr/>
        <p:txBody>
          <a:bodyPr>
            <a:normAutofit lnSpcReduction="10000"/>
          </a:bodyPr>
          <a:lstStyle/>
          <a:p>
            <a:r>
              <a:rPr lang="en-US" dirty="0"/>
              <a:t> Festivals like </a:t>
            </a:r>
            <a:r>
              <a:rPr lang="en-US" dirty="0" err="1"/>
              <a:t>Mashujaa</a:t>
            </a:r>
            <a:r>
              <a:rPr lang="en-US" dirty="0"/>
              <a:t> Day in Kenya and Heritage Day in South Africa utilize IT tools such as social media platforms, websites, and mobile applications to promote events and engage with audiences globally.</a:t>
            </a:r>
          </a:p>
          <a:p>
            <a:r>
              <a:rPr lang="en-US" dirty="0"/>
              <a:t>    The use of IT enhances awareness about these festivals, attracting both local and international participation, thereby contributing to tourism and cultural exchange.</a:t>
            </a:r>
          </a:p>
          <a:p>
            <a:r>
              <a:rPr lang="en-US" dirty="0"/>
              <a:t>    Digital promotion facilitates broader engagement, allowing organizers to reach a wider audience and increase the festivals' impact on economic growth in their respective regions.</a:t>
            </a:r>
          </a:p>
          <a:p>
            <a:r>
              <a:rPr lang="en-US" dirty="0"/>
              <a:t>    Information dissemination through IT platforms ensures that cultural heritage showcased during these festivals reaches a global audience, preserving traditions and fostering appreciation</a:t>
            </a:r>
            <a:r>
              <a:rPr lang="en-US" dirty="0" smtClean="0"/>
              <a:t>.</a:t>
            </a:r>
            <a:endParaRPr lang="en-US" dirty="0"/>
          </a:p>
        </p:txBody>
      </p:sp>
    </p:spTree>
    <p:extLst>
      <p:ext uri="{BB962C8B-B14F-4D97-AF65-F5344CB8AC3E}">
        <p14:creationId xmlns:p14="http://schemas.microsoft.com/office/powerpoint/2010/main" val="267668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Festivals</a:t>
            </a:r>
            <a:endParaRPr lang="en-US" dirty="0"/>
          </a:p>
        </p:txBody>
      </p:sp>
      <p:sp>
        <p:nvSpPr>
          <p:cNvPr id="3" name="Content Placeholder 2"/>
          <p:cNvSpPr>
            <a:spLocks noGrp="1"/>
          </p:cNvSpPr>
          <p:nvPr>
            <p:ph idx="1"/>
          </p:nvPr>
        </p:nvSpPr>
        <p:spPr/>
        <p:txBody>
          <a:bodyPr>
            <a:normAutofit lnSpcReduction="10000"/>
          </a:bodyPr>
          <a:lstStyle/>
          <a:p>
            <a:r>
              <a:rPr lang="en-US" dirty="0"/>
              <a:t> IT solutions streamline the organization and management of these festivals, from ticketing systems to logistics, improving efficiency and attendee experience.</a:t>
            </a:r>
          </a:p>
          <a:p>
            <a:r>
              <a:rPr lang="en-US" dirty="0"/>
              <a:t>    Enhanced digital presence enables real-time updates and interaction, enriching the festival experience for attendees and facilitating smoother operations for organizers.</a:t>
            </a:r>
          </a:p>
          <a:p>
            <a:r>
              <a:rPr lang="en-US" dirty="0"/>
              <a:t>    The integration of technology into festival experiences presents opportunities for innovation and entrepreneurship in the IT sector, driving economic development.</a:t>
            </a:r>
          </a:p>
          <a:p>
            <a:r>
              <a:rPr lang="en-US" dirty="0"/>
              <a:t>    By embracing Information Technology, these festivals maintain their cultural essence while adapting to modern communication and organizational practices, ensuring their continued relevance and vitality.</a:t>
            </a:r>
          </a:p>
        </p:txBody>
      </p:sp>
    </p:spTree>
    <p:extLst>
      <p:ext uri="{BB962C8B-B14F-4D97-AF65-F5344CB8AC3E}">
        <p14:creationId xmlns:p14="http://schemas.microsoft.com/office/powerpoint/2010/main" val="713416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C54328-0E3E-40FC-9B9C-E60E585EE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33AA69-F09C-4769-984A-89F3144473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646</Words>
  <Application>Microsoft Office PowerPoint</Application>
  <PresentationFormat>Widescreen</PresentationFormat>
  <Paragraphs>44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FRED NGURO KINYANJUI</vt:lpstr>
      <vt:lpstr>The Significance of African Festivals in the Context of Information Technology</vt:lpstr>
      <vt:lpstr>Introduction</vt:lpstr>
      <vt:lpstr>Cultural Heritage</vt:lpstr>
      <vt:lpstr>Traditions</vt:lpstr>
      <vt:lpstr>Gender Dynamics</vt:lpstr>
      <vt:lpstr>Inclusivity and Empowerment</vt:lpstr>
      <vt:lpstr>Example of Festivals</vt:lpstr>
      <vt:lpstr>Example of Festivals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2024-03-27T21:36:32Z</dcterms:created>
  <dcterms:modified xsi:type="dcterms:W3CDTF">2024-03-29T14:07:13Z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