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265" r:id="rId3"/>
    <p:sldId id="264" r:id="rId4"/>
    <p:sldId id="268" r:id="rId5"/>
    <p:sldId id="267" r:id="rId6"/>
    <p:sldId id="280" r:id="rId7"/>
    <p:sldId id="269" r:id="rId8"/>
    <p:sldId id="275" r:id="rId9"/>
    <p:sldId id="281" r:id="rId10"/>
    <p:sldId id="270" r:id="rId11"/>
    <p:sldId id="276" r:id="rId12"/>
    <p:sldId id="282" r:id="rId13"/>
    <p:sldId id="271" r:id="rId14"/>
    <p:sldId id="277" r:id="rId15"/>
    <p:sldId id="279" r:id="rId16"/>
    <p:sldId id="278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088A2-8B6A-4376-B276-6F4B779E1855}" v="1" dt="2018-09-17T07:18:11.001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44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35088A2-8B6A-4376-B276-6F4B779E1855}"/>
    <pc:docChg chg="delSld">
      <pc:chgData name="Ивницкий Алексей" userId="7b05604a-4ab8-4aae-a315-5a0193df4426" providerId="ADAL" clId="{235088A2-8B6A-4376-B276-6F4B779E1855}" dt="2018-09-17T07:18:11.004" v="0" actId="2696"/>
      <pc:docMkLst>
        <pc:docMk/>
      </pc:docMkLst>
      <pc:sldChg chg="del">
        <pc:chgData name="Ивницкий Алексей" userId="7b05604a-4ab8-4aae-a315-5a0193df4426" providerId="ADAL" clId="{235088A2-8B6A-4376-B276-6F4B779E1855}" dt="2018-09-17T07:18:11.004" v="0" actId="2696"/>
        <pc:sldMkLst>
          <pc:docMk/>
          <pc:sldMk cId="144774130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40173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3007" y="2973296"/>
            <a:ext cx="7277986" cy="705749"/>
          </a:xfrm>
        </p:spPr>
        <p:txBody>
          <a:bodyPr>
            <a:noAutofit/>
          </a:bodyPr>
          <a:lstStyle/>
          <a:p>
            <a:r>
              <a:rPr lang="ru-RU" sz="3000" dirty="0"/>
              <a:t>Анализ функциональной и информационной архитектуры ИС на соответствие модели объекта автоматизации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189228"/>
            <a:ext cx="6400800" cy="772632"/>
          </a:xfrm>
        </p:spPr>
        <p:txBody>
          <a:bodyPr>
            <a:normAutofit fontScale="62500" lnSpcReduction="20000"/>
          </a:bodyPr>
          <a:lstStyle/>
          <a:p>
            <a:r>
              <a:rPr lang="ru-RU" sz="2000" dirty="0" err="1"/>
              <a:t>Шипкова</a:t>
            </a:r>
            <a:r>
              <a:rPr lang="ru-RU" sz="2000" dirty="0"/>
              <a:t> Мария </a:t>
            </a:r>
            <a:r>
              <a:rPr lang="en-US" sz="2000" dirty="0"/>
              <a:t>M3303</a:t>
            </a:r>
            <a:br>
              <a:rPr lang="ru-RU" sz="2000" dirty="0"/>
            </a:br>
            <a:r>
              <a:rPr lang="ru-RU" sz="2000" dirty="0" err="1"/>
              <a:t>Шеремет</a:t>
            </a:r>
            <a:r>
              <a:rPr lang="ru-RU" sz="2000" dirty="0"/>
              <a:t> Сергей</a:t>
            </a:r>
            <a:r>
              <a:rPr lang="en-US" sz="2000" dirty="0"/>
              <a:t> M3305</a:t>
            </a:r>
            <a:br>
              <a:rPr lang="ru-RU" sz="2000" dirty="0"/>
            </a:br>
            <a:r>
              <a:rPr lang="ru-RU" sz="2000" dirty="0"/>
              <a:t>Ивницкий Алексей</a:t>
            </a:r>
            <a:r>
              <a:rPr lang="en-US" sz="2000" dirty="0"/>
              <a:t> M3305</a:t>
            </a:r>
            <a:br>
              <a:rPr lang="ru-RU" sz="2000" dirty="0"/>
            </a:br>
            <a:r>
              <a:rPr lang="ru-RU" sz="2000" dirty="0" err="1"/>
              <a:t>Ивлиев</a:t>
            </a:r>
            <a:r>
              <a:rPr lang="ru-RU" sz="2000" dirty="0"/>
              <a:t> Максим</a:t>
            </a:r>
            <a:r>
              <a:rPr lang="en-US" sz="2000" dirty="0"/>
              <a:t> M3305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закрытия проекта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87358"/>
              </p:ext>
            </p:extLst>
          </p:nvPr>
        </p:nvGraphicFramePr>
        <p:xfrm>
          <a:off x="457200" y="1736487"/>
          <a:ext cx="7775944" cy="2261445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3005470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4770474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dirty="0">
                          <a:effectLst/>
                        </a:rPr>
                        <a:t>Формирование счета на оплату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Обмен данными с "1C:Бухгалтерия", отправление счёта через CRM заказчику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957631">
                <a:tc>
                  <a:txBody>
                    <a:bodyPr/>
                    <a:lstStyle/>
                    <a:p>
                      <a:pPr rtl="0" fontAlgn="b"/>
                      <a:r>
                        <a:rPr lang="ru-RU" dirty="0">
                          <a:effectLst/>
                        </a:rPr>
                        <a:t>Формирование счет-фактуры и накладной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Обмен данными с "1C:Бухгалтерия", отправление счёта через "Взаимодействия" главному конструктору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rtl="0" fontAlgn="b"/>
                      <a:r>
                        <a:rPr lang="ru-RU" dirty="0">
                          <a:effectLst/>
                        </a:rPr>
                        <a:t>Получение накладной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dirty="0">
                          <a:effectLst/>
                        </a:rPr>
                        <a:t>"Взаимодействия", обмен данными с "1C:Бухгалтерия"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94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0243"/>
              </p:ext>
            </p:extLst>
          </p:nvPr>
        </p:nvGraphicFramePr>
        <p:xfrm>
          <a:off x="457200" y="1555473"/>
          <a:ext cx="8300484" cy="231648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687033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1651591">
                  <a:extLst>
                    <a:ext uri="{9D8B030D-6E8A-4147-A177-3AD203B41FA5}">
                      <a16:colId xmlns:a16="http://schemas.microsoft.com/office/drawing/2014/main" val="1218228176"/>
                    </a:ext>
                  </a:extLst>
                </a:gridCol>
                <a:gridCol w="1931581">
                  <a:extLst>
                    <a:ext uri="{9D8B030D-6E8A-4147-A177-3AD203B41FA5}">
                      <a16:colId xmlns:a16="http://schemas.microsoft.com/office/drawing/2014/main" val="726369466"/>
                    </a:ext>
                  </a:extLst>
                </a:gridCol>
                <a:gridCol w="3030279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Операция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Информационный объект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Информационный объект из системы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Заключение об оценке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Формирование счета на оплату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Счет на оплату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Счет покупателю (из 1С:Бухгалтерия)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02325572"/>
                  </a:ext>
                </a:extLst>
              </a:tr>
              <a:tr h="491756">
                <a:tc rowSpan="2"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Сформировать счет-фактуру и </a:t>
                      </a:r>
                      <a:r>
                        <a:rPr lang="ru-RU" sz="1600" dirty="0" err="1">
                          <a:effectLst/>
                        </a:rPr>
                        <a:t>накладкую</a:t>
                      </a:r>
                      <a:endParaRPr lang="ru-RU" sz="16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Счет-фактура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Документ Счет-фактура (из 1С:Бухгалтерия)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119376844"/>
                  </a:ext>
                </a:extLst>
              </a:tr>
              <a:tr h="4600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Накладная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Накладная (из 1С:Бухгалтерия)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1D92524-61BD-40A1-BA04-EE356A20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/>
          <a:p>
            <a:r>
              <a:rPr lang="ru-RU" dirty="0"/>
              <a:t>Процесс закрытия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D16ED0-98AD-4F02-9229-A5D197EA1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2"/>
          <a:stretch/>
        </p:blipFill>
        <p:spPr>
          <a:xfrm>
            <a:off x="0" y="1694121"/>
            <a:ext cx="9144000" cy="221554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EC9E7645-7181-49E6-85D3-DD78472BD801}"/>
              </a:ext>
            </a:extLst>
          </p:cNvPr>
          <p:cNvSpPr/>
          <p:nvPr/>
        </p:nvSpPr>
        <p:spPr>
          <a:xfrm>
            <a:off x="5793325" y="1814872"/>
            <a:ext cx="729395" cy="56261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5D42BDF-6240-4A63-9263-0BA407B6E822}"/>
              </a:ext>
            </a:extLst>
          </p:cNvPr>
          <p:cNvSpPr/>
          <p:nvPr/>
        </p:nvSpPr>
        <p:spPr>
          <a:xfrm>
            <a:off x="1761744" y="1999118"/>
            <a:ext cx="2901696" cy="1378611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EA47959-8FAF-4BE5-A375-8908A62FA47B}"/>
              </a:ext>
            </a:extLst>
          </p:cNvPr>
          <p:cNvSpPr/>
          <p:nvPr/>
        </p:nvSpPr>
        <p:spPr>
          <a:xfrm>
            <a:off x="7768429" y="2407118"/>
            <a:ext cx="729395" cy="56261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C446BF-8AF4-4D84-BD98-FC74D779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Подпроцесс заказа деталей по чертежам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Подпроцесс заказа деталей по чертежам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13669"/>
              </p:ext>
            </p:extLst>
          </p:nvPr>
        </p:nvGraphicFramePr>
        <p:xfrm>
          <a:off x="457200" y="1736319"/>
          <a:ext cx="7775944" cy="2261445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3005470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4770474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Утверждение, хранение и </a:t>
                      </a:r>
                      <a:r>
                        <a:rPr lang="ru-RU" sz="1800" kern="1200" dirty="0" err="1">
                          <a:effectLst/>
                        </a:rPr>
                        <a:t>отслеживаемость</a:t>
                      </a:r>
                      <a:r>
                        <a:rPr lang="ru-RU" sz="1800" kern="1200" dirty="0">
                          <a:effectLst/>
                        </a:rPr>
                        <a:t> заказов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Документ Заказ поставщику, который регистрируется в списке "Заказы поставщикам"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957631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Формирование доверенности на получение товаров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Обмен данными с "1C:Бухгалтерия", "Работа с файлами"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Получение деталей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kern="1200" dirty="0">
                          <a:effectLst/>
                        </a:rPr>
                        <a:t>"Взаимодействия", обмен данными с "1C:Бухгалтерия"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32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17620"/>
              </p:ext>
            </p:extLst>
          </p:nvPr>
        </p:nvGraphicFramePr>
        <p:xfrm>
          <a:off x="113414" y="1941881"/>
          <a:ext cx="8849832" cy="17983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544726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1919394">
                  <a:extLst>
                    <a:ext uri="{9D8B030D-6E8A-4147-A177-3AD203B41FA5}">
                      <a16:colId xmlns:a16="http://schemas.microsoft.com/office/drawing/2014/main" val="1589888305"/>
                    </a:ext>
                  </a:extLst>
                </a:gridCol>
                <a:gridCol w="1830354">
                  <a:extLst>
                    <a:ext uri="{9D8B030D-6E8A-4147-A177-3AD203B41FA5}">
                      <a16:colId xmlns:a16="http://schemas.microsoft.com/office/drawing/2014/main" val="617063840"/>
                    </a:ext>
                  </a:extLst>
                </a:gridCol>
                <a:gridCol w="2555358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Операция</a:t>
                      </a:r>
                      <a:endParaRPr lang="ru-RU" sz="1600" b="1" dirty="0"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Информационный объект</a:t>
                      </a:r>
                      <a:endParaRPr lang="ru-RU" sz="1600" b="1"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Информационный объект из системы</a:t>
                      </a:r>
                      <a:endParaRPr lang="ru-RU" sz="1600" b="1"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Заключение об оценке</a:t>
                      </a:r>
                      <a:endParaRPr lang="ru-RU" sz="1600" b="1" dirty="0"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Утвердить заказ поставщику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Заказ поставщику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Документ Заказ поставщику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798733846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Сформировать доверенность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Доверенность на получение товара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Документ Довереность (из 1С:Бухгалтерия)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07619701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485DE9F-5C62-4BA1-A1FC-56BBEF8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/>
          <a:p>
            <a:r>
              <a:rPr lang="ru-RU" dirty="0"/>
              <a:t>Подпроцесс заказа деталей по чертежам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6565504-B4AD-41A7-A28E-C1729029E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19305"/>
            <a:ext cx="6273934" cy="2848490"/>
          </a:xfrm>
        </p:spPr>
        <p:txBody>
          <a:bodyPr>
            <a:normAutofit/>
          </a:bodyPr>
          <a:lstStyle/>
          <a:p>
            <a:r>
              <a:rPr lang="ru-RU" sz="1800" dirty="0"/>
              <a:t>Бизнес-процессы данной организации сложно автоматизировать стандартными средствами данной ИС</a:t>
            </a:r>
          </a:p>
          <a:p>
            <a:r>
              <a:rPr lang="ru-RU" sz="1800" dirty="0"/>
              <a:t>Можно оптимизировать некоторые процессы, но покрыть в полной мере не используя сторонние решения довольно трудно</a:t>
            </a:r>
          </a:p>
          <a:p>
            <a:r>
              <a:rPr lang="ru-RU" sz="1800" dirty="0"/>
              <a:t>Лоскутная автоматизация</a:t>
            </a:r>
          </a:p>
          <a:p>
            <a:r>
              <a:rPr lang="ru-RU" sz="1800" dirty="0"/>
              <a:t>Сторонние решения, дополнительный функционал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43E164-4C2E-4EC8-9612-5763A083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6CA0D-F434-4A06-98E6-253D569C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813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54586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dirty="0"/>
              <a:t>Модули: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Органайзер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CRM</a:t>
            </a:r>
            <a:endParaRPr lang="ru-RU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Обмен данными с “1C Бухгалтерия“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1C</a:t>
            </a:r>
            <a:r>
              <a:rPr lang="ru-RU" b="0" dirty="0"/>
              <a:t>.Управление торговлей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92292E-85B9-482B-B689-23AD52531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2"/>
          <a:stretch/>
        </p:blipFill>
        <p:spPr>
          <a:xfrm>
            <a:off x="208296" y="1672856"/>
            <a:ext cx="8297751" cy="3359888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9169023D-3DFE-46B8-B84F-346B67DCF3CD}"/>
              </a:ext>
            </a:extLst>
          </p:cNvPr>
          <p:cNvSpPr/>
          <p:nvPr/>
        </p:nvSpPr>
        <p:spPr>
          <a:xfrm>
            <a:off x="815163" y="2496880"/>
            <a:ext cx="680483" cy="41378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C9E7645-7181-49E6-85D3-DD78472BD801}"/>
              </a:ext>
            </a:extLst>
          </p:cNvPr>
          <p:cNvSpPr/>
          <p:nvPr/>
        </p:nvSpPr>
        <p:spPr>
          <a:xfrm>
            <a:off x="1446878" y="2496880"/>
            <a:ext cx="536448" cy="41378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116AF34-BCB5-4E98-9E65-DF4FBDD2F71A}"/>
              </a:ext>
            </a:extLst>
          </p:cNvPr>
          <p:cNvSpPr/>
          <p:nvPr/>
        </p:nvSpPr>
        <p:spPr>
          <a:xfrm>
            <a:off x="4113099" y="3217942"/>
            <a:ext cx="680483" cy="41378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359C4BD-F59A-4258-8642-215DE64C1D9F}"/>
              </a:ext>
            </a:extLst>
          </p:cNvPr>
          <p:cNvSpPr/>
          <p:nvPr/>
        </p:nvSpPr>
        <p:spPr>
          <a:xfrm>
            <a:off x="4974336" y="3468624"/>
            <a:ext cx="2895599" cy="1520776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8CD35E-474C-45C9-8B35-AB39E7C1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заключения договора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заключения договора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10671"/>
              </p:ext>
            </p:extLst>
          </p:nvPr>
        </p:nvGraphicFramePr>
        <p:xfrm>
          <a:off x="457200" y="1538012"/>
          <a:ext cx="7775944" cy="2866415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3005470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4770474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Формирование заказа</a:t>
                      </a:r>
                    </a:p>
                  </a:txBody>
                  <a:tcPr marL="19411" marR="19411" marT="12941" marB="12941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Документ "Индивидуальное соглашение с клиентом"</a:t>
                      </a:r>
                    </a:p>
                  </a:txBody>
                  <a:tcPr marL="19411" marR="19411" marT="12941" marB="12941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95763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Формирование и утверждение технического задания (ТЗ)</a:t>
                      </a:r>
                    </a:p>
                  </a:txBody>
                  <a:tcPr marL="19411" marR="19411" marT="12941" marB="12941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Создание документа "ТЗ"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411" marR="19411" marT="12941" marB="12941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>
                          <a:effectLst/>
                        </a:rPr>
                        <a:t>Оформление коммерческого предложения</a:t>
                      </a:r>
                    </a:p>
                  </a:txBody>
                  <a:tcPr marL="19411" marR="19411" marT="12941" marB="12941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Документ Коммерческое предложение клиенту, обмен данными с "1C:Бухгалтерия"</a:t>
                      </a:r>
                    </a:p>
                  </a:txBody>
                  <a:tcPr marL="19411" marR="19411" marT="12941" marB="12941" anchor="ctr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69233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>
                          <a:effectLst/>
                        </a:rPr>
                        <a:t>Оформление, согласование и утверждение договора</a:t>
                      </a:r>
                    </a:p>
                  </a:txBody>
                  <a:tcPr marL="19411" marR="19411" marT="12941" marB="12941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dirty="0">
                          <a:effectLst/>
                        </a:rPr>
                        <a:t>Создание документа, "Взаимодействия", обмен данными с "1C:Бухгалтерия"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411" marR="19411" marT="12941" marB="12941" anchor="ctr"/>
                </a:tc>
                <a:extLst>
                  <a:ext uri="{0D108BD9-81ED-4DB2-BD59-A6C34878D82A}">
                    <a16:rowId xmlns:a16="http://schemas.microsoft.com/office/drawing/2014/main" val="36126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заключения договора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15684"/>
              </p:ext>
            </p:extLst>
          </p:nvPr>
        </p:nvGraphicFramePr>
        <p:xfrm>
          <a:off x="290623" y="1538012"/>
          <a:ext cx="8300484" cy="3084824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2714847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1609060">
                  <a:extLst>
                    <a:ext uri="{9D8B030D-6E8A-4147-A177-3AD203B41FA5}">
                      <a16:colId xmlns:a16="http://schemas.microsoft.com/office/drawing/2014/main" val="1218228176"/>
                    </a:ext>
                  </a:extLst>
                </a:gridCol>
                <a:gridCol w="2176130">
                  <a:extLst>
                    <a:ext uri="{9D8B030D-6E8A-4147-A177-3AD203B41FA5}">
                      <a16:colId xmlns:a16="http://schemas.microsoft.com/office/drawing/2014/main" val="726369466"/>
                    </a:ext>
                  </a:extLst>
                </a:gridCol>
                <a:gridCol w="1800447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effectLst/>
                        </a:rPr>
                        <a:t>Операция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effectLst/>
                        </a:rPr>
                        <a:t>Информационный объект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effectLst/>
                        </a:rPr>
                        <a:t>Информационный объект из системы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effectLst/>
                        </a:rPr>
                        <a:t>Заключение об оценке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Формирование заказа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Заказ клиента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Заказ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2325572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Формирование и утверждение технического задания (ТЗ)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ТЗ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Документ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effectLst/>
                        </a:rPr>
                        <a:t>требуется создать форму ТЗ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119376844"/>
                  </a:ext>
                </a:extLst>
              </a:tr>
              <a:tr h="460022">
                <a:tc rowSpan="2"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effectLst/>
                        </a:rPr>
                        <a:t>Формирование коммерческого предложения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Комерческое предложение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Комерческое предложение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3969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effectLst/>
                        </a:rPr>
                        <a:t>Смета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Смета (из 1С:Бухгалтерия)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ничего менять не требуется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692334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Оформление, согласование и утверждение договора.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Договор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Документ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</a:rPr>
                        <a:t>требуется создать форму договора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6126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48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9C678-E38E-4EE0-901F-360DD415D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4"/>
          <a:stretch/>
        </p:blipFill>
        <p:spPr>
          <a:xfrm>
            <a:off x="0" y="1565909"/>
            <a:ext cx="9144000" cy="2443457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9169023D-3DFE-46B8-B84F-346B67DCF3CD}"/>
              </a:ext>
            </a:extLst>
          </p:cNvPr>
          <p:cNvSpPr/>
          <p:nvPr/>
        </p:nvSpPr>
        <p:spPr>
          <a:xfrm>
            <a:off x="1810512" y="1603248"/>
            <a:ext cx="2072639" cy="104851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C9E7645-7181-49E6-85D3-DD78472BD801}"/>
              </a:ext>
            </a:extLst>
          </p:cNvPr>
          <p:cNvSpPr/>
          <p:nvPr/>
        </p:nvSpPr>
        <p:spPr>
          <a:xfrm>
            <a:off x="4891117" y="2083096"/>
            <a:ext cx="633513" cy="48865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D7820A-5B92-4237-B409-51C7786A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выполнения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выполнения работы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40584"/>
              </p:ext>
            </p:extLst>
          </p:nvPr>
        </p:nvGraphicFramePr>
        <p:xfrm>
          <a:off x="457200" y="1833854"/>
          <a:ext cx="7775944" cy="1475791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3005470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4770474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Согласование и утверждение 3D модели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"Взаимодействия", обмен данными с "1C:Бухгалтерия"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957631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Утверждение всех чертежей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"Взаимодействия" и "Работа с файлами"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2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41D3D1-2642-4C1D-B8E7-5D0FD344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92402"/>
              </p:ext>
            </p:extLst>
          </p:nvPr>
        </p:nvGraphicFramePr>
        <p:xfrm>
          <a:off x="290623" y="1943619"/>
          <a:ext cx="8470605" cy="3048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687033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1218228176"/>
                    </a:ext>
                  </a:extLst>
                </a:gridCol>
                <a:gridCol w="1651591">
                  <a:extLst>
                    <a:ext uri="{9D8B030D-6E8A-4147-A177-3AD203B41FA5}">
                      <a16:colId xmlns:a16="http://schemas.microsoft.com/office/drawing/2014/main" val="726369466"/>
                    </a:ext>
                  </a:extLst>
                </a:gridCol>
                <a:gridCol w="3473302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Операция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Информационный объект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Информационный объект из системы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Заключение об оценке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Согласование и утверждение 3D модели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>
                          <a:effectLst/>
                        </a:rPr>
                        <a:t>3Д модель</a:t>
                      </a:r>
                      <a:endParaRPr lang="ru-RU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Файл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>
                          <a:effectLst/>
                        </a:rPr>
                        <a:t>требуется удостовериться в том, что система поддерживает формат файлов моделей</a:t>
                      </a:r>
                      <a:endParaRPr lang="ru-RU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2325572"/>
                  </a:ext>
                </a:extLst>
              </a:tr>
              <a:tr h="491756">
                <a:tc rowSpan="2"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Утверждение всех чертежей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Сборный чертёж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Файл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>
                          <a:effectLst/>
                        </a:rPr>
                        <a:t>требуется удостовериться в том, что система поддерживает формат файлов чертежей</a:t>
                      </a:r>
                      <a:endParaRPr lang="ru-RU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119376844"/>
                  </a:ext>
                </a:extLst>
              </a:tr>
              <a:tr h="4600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Чертёж детали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Файл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kern="1200" dirty="0">
                          <a:effectLst/>
                        </a:rPr>
                        <a:t>требуется удостовериться в том, что система поддерживает формат файлов чертежей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73FDCFA-BE1F-4149-84C8-DE6B323C53C0}"/>
              </a:ext>
            </a:extLst>
          </p:cNvPr>
          <p:cNvSpPr txBox="1">
            <a:spLocks/>
          </p:cNvSpPr>
          <p:nvPr/>
        </p:nvSpPr>
        <p:spPr>
          <a:xfrm>
            <a:off x="609600" y="10797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выполнения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211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A8BE19-B7D1-4D36-B008-51A56DCB7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3"/>
          <a:stretch/>
        </p:blipFill>
        <p:spPr>
          <a:xfrm>
            <a:off x="0" y="1779182"/>
            <a:ext cx="9144000" cy="3240834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EC9E7645-7181-49E6-85D3-DD78472BD801}"/>
              </a:ext>
            </a:extLst>
          </p:cNvPr>
          <p:cNvSpPr/>
          <p:nvPr/>
        </p:nvSpPr>
        <p:spPr>
          <a:xfrm>
            <a:off x="983581" y="2001580"/>
            <a:ext cx="729395" cy="56261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5D42BDF-6240-4A63-9263-0BA407B6E822}"/>
              </a:ext>
            </a:extLst>
          </p:cNvPr>
          <p:cNvSpPr/>
          <p:nvPr/>
        </p:nvSpPr>
        <p:spPr>
          <a:xfrm>
            <a:off x="7851649" y="1904044"/>
            <a:ext cx="950976" cy="733526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3F05AC-3C38-4D6D-A108-3D418107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закрытия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522</Words>
  <Application>Microsoft Office PowerPoint</Application>
  <PresentationFormat>Экран (16:9)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Cover</vt:lpstr>
      <vt:lpstr>1_Cover</vt:lpstr>
      <vt:lpstr>Анализ функциональной и информационной архитектуры ИС на соответствие модели объекта автоматизации</vt:lpstr>
      <vt:lpstr>1C.Управление торговлей</vt:lpstr>
      <vt:lpstr>Процесс заключения договора</vt:lpstr>
      <vt:lpstr>Процесс заключения договора</vt:lpstr>
      <vt:lpstr>Процесс заключения договора</vt:lpstr>
      <vt:lpstr>Процесс выполнения работы</vt:lpstr>
      <vt:lpstr>Процесс выполнения работы</vt:lpstr>
      <vt:lpstr>Процесс выполнения работы</vt:lpstr>
      <vt:lpstr>Процесс закрытия проекта</vt:lpstr>
      <vt:lpstr>Процесс закрытия проекта</vt:lpstr>
      <vt:lpstr>Процесс закрытия проекта</vt:lpstr>
      <vt:lpstr>Подпроцесс заказа деталей по чертежам</vt:lpstr>
      <vt:lpstr>Подпроцесс заказа деталей по чертежам</vt:lpstr>
      <vt:lpstr>Подпроцесс заказа деталей по чертежам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Ивницкий Алексей</cp:lastModifiedBy>
  <cp:revision>62</cp:revision>
  <dcterms:created xsi:type="dcterms:W3CDTF">2014-06-27T12:30:22Z</dcterms:created>
  <dcterms:modified xsi:type="dcterms:W3CDTF">2018-09-18T12:05:17Z</dcterms:modified>
</cp:coreProperties>
</file>