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4" r:id="rId4"/>
    <p:sldId id="281" r:id="rId5"/>
    <p:sldId id="289" r:id="rId6"/>
    <p:sldId id="285" r:id="rId7"/>
    <p:sldId id="283" r:id="rId8"/>
    <p:sldId id="284" r:id="rId9"/>
    <p:sldId id="286" r:id="rId10"/>
    <p:sldId id="287" r:id="rId11"/>
    <p:sldId id="288" r:id="rId12"/>
    <p:sldId id="278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088A2-8B6A-4376-B276-6F4B779E1855}" v="1" dt="2018-09-17T07:18:11.001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44" y="8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35088A2-8B6A-4376-B276-6F4B779E1855}"/>
    <pc:docChg chg="delSld">
      <pc:chgData name="Ивницкий Алексей" userId="7b05604a-4ab8-4aae-a315-5a0193df4426" providerId="ADAL" clId="{235088A2-8B6A-4376-B276-6F4B779E1855}" dt="2018-09-17T07:18:11.004" v="0" actId="2696"/>
      <pc:docMkLst>
        <pc:docMk/>
      </pc:docMkLst>
      <pc:sldChg chg="del">
        <pc:chgData name="Ивницкий Алексей" userId="7b05604a-4ab8-4aae-a315-5a0193df4426" providerId="ADAL" clId="{235088A2-8B6A-4376-B276-6F4B779E1855}" dt="2018-09-17T07:18:11.004" v="0" actId="2696"/>
        <pc:sldMkLst>
          <pc:docMk/>
          <pc:sldMk cId="144774130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40173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3007" y="2973296"/>
            <a:ext cx="7277986" cy="705749"/>
          </a:xfrm>
        </p:spPr>
        <p:txBody>
          <a:bodyPr>
            <a:noAutofit/>
          </a:bodyPr>
          <a:lstStyle/>
          <a:p>
            <a:r>
              <a:rPr lang="ru-RU" sz="3000" dirty="0"/>
              <a:t>Формирование системной архитектуры ИС на основе модели</a:t>
            </a:r>
            <a:br>
              <a:rPr lang="ru-RU" sz="3000" dirty="0"/>
            </a:br>
            <a:r>
              <a:rPr lang="ru-RU" sz="3000" dirty="0"/>
              <a:t>объекта автоматизации и нефункциональных требований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189228"/>
            <a:ext cx="6400800" cy="772632"/>
          </a:xfrm>
        </p:spPr>
        <p:txBody>
          <a:bodyPr>
            <a:normAutofit fontScale="62500" lnSpcReduction="20000"/>
          </a:bodyPr>
          <a:lstStyle/>
          <a:p>
            <a:r>
              <a:rPr lang="ru-RU" sz="2000" dirty="0" err="1"/>
              <a:t>Шипкова</a:t>
            </a:r>
            <a:r>
              <a:rPr lang="ru-RU" sz="2000" dirty="0"/>
              <a:t> Мария </a:t>
            </a:r>
            <a:r>
              <a:rPr lang="en-US" sz="2000" dirty="0"/>
              <a:t>M3303</a:t>
            </a:r>
            <a:br>
              <a:rPr lang="ru-RU" sz="2000" dirty="0"/>
            </a:br>
            <a:r>
              <a:rPr lang="ru-RU" sz="2000" dirty="0" err="1"/>
              <a:t>Шеремет</a:t>
            </a:r>
            <a:r>
              <a:rPr lang="ru-RU" sz="2000" dirty="0"/>
              <a:t> Сергей</a:t>
            </a:r>
            <a:r>
              <a:rPr lang="en-US" sz="2000" dirty="0"/>
              <a:t> M3305</a:t>
            </a:r>
            <a:br>
              <a:rPr lang="ru-RU" sz="2000" dirty="0"/>
            </a:br>
            <a:r>
              <a:rPr lang="ru-RU" sz="2000" dirty="0"/>
              <a:t>Ивницкий Алексей</a:t>
            </a:r>
            <a:r>
              <a:rPr lang="en-US" sz="2000" dirty="0"/>
              <a:t> M3305</a:t>
            </a:r>
            <a:br>
              <a:rPr lang="ru-RU" sz="2000" dirty="0"/>
            </a:br>
            <a:r>
              <a:rPr lang="ru-RU" sz="2000" dirty="0" err="1"/>
              <a:t>Ивлиев</a:t>
            </a:r>
            <a:r>
              <a:rPr lang="ru-RU" sz="2000" dirty="0"/>
              <a:t> Максим</a:t>
            </a:r>
            <a:r>
              <a:rPr lang="en-US" sz="2000" dirty="0"/>
              <a:t> M3305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Телекоммуникационного оборудование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88D6F2-08C0-4003-A65A-7BB6DFD3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47918"/>
              </p:ext>
            </p:extLst>
          </p:nvPr>
        </p:nvGraphicFramePr>
        <p:xfrm>
          <a:off x="347331" y="1600968"/>
          <a:ext cx="8576930" cy="1356360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5940056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Маршрутизатор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роутер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ASUS RT-AC1200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Кабель для сервера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патч-корд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Cablexpert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Горизонтальная кабельная проводка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Протяжка кабельная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Rexant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47-1020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1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43E164-4C2E-4EC8-9612-5763A083E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6CA0D-F434-4A06-98E6-253D569C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813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0B8D89-AFB8-4C28-B101-90C636B2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75" y="1447296"/>
            <a:ext cx="6946198" cy="34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Количество автоматизированных рабочих мест: 13</a:t>
            </a:r>
          </a:p>
          <a:p>
            <a:r>
              <a:rPr lang="ru-RU" dirty="0"/>
              <a:t>АРМ для инженеров:</a:t>
            </a:r>
          </a:p>
          <a:p>
            <a:pPr lvl="1" fontAlgn="base"/>
            <a:r>
              <a:rPr lang="ru-RU" dirty="0"/>
              <a:t>Тип клиентского приложения: толстый клиент</a:t>
            </a:r>
          </a:p>
          <a:p>
            <a:pPr lvl="1" fontAlgn="base"/>
            <a:r>
              <a:rPr lang="ru-RU" dirty="0"/>
              <a:t>Состав дополнительного оборудования и ПО: </a:t>
            </a:r>
            <a:r>
              <a:rPr lang="ru-RU" dirty="0" err="1"/>
              <a:t>SolidWorks</a:t>
            </a:r>
            <a:r>
              <a:rPr lang="ru-RU" dirty="0"/>
              <a:t>, КОМПАС 3D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b="0" dirty="0"/>
              <a:t>Требования к системе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АРМ, инженеры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88D6F2-08C0-4003-A65A-7BB6DFD3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62009"/>
              </p:ext>
            </p:extLst>
          </p:nvPr>
        </p:nvGraphicFramePr>
        <p:xfrm>
          <a:off x="347331" y="1600968"/>
          <a:ext cx="8576930" cy="3327400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5940056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it-IT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Core i5-2500 3.30GHz Quad-Core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Оперативная память 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8Gb DDR-III 1333MHz Kingston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Жесткий диск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 Blue 250GB (WD2500AAKX)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Видеокарта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HP NVIDIA Quadro K620 2GB Graphics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257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Монитор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 Flagship Dell 24-inch Full HD 1920 x 1080 IPS LED Backlit Widescreen 16:9 Anti- Glare Dual HDMI Professional Monitor, 178 Degrees Swivel, Adjustable, Energy Star Certified (Black/Silver)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64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Мышь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AmazonBasics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3-Button USB Wired Mouse (Black)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049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Клавиатура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AmazonBasics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Wired Keyboard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9181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3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r>
              <a:rPr lang="ru-RU" dirty="0"/>
              <a:t>АРМ для пользователей 1С(Руководящий состав, бухгалтеры и юрист):</a:t>
            </a:r>
          </a:p>
          <a:p>
            <a:pPr lvl="1" fontAlgn="base"/>
            <a:r>
              <a:rPr lang="ru-RU" dirty="0"/>
              <a:t>Тип клиентского приложения: Веб-клиент “1С 8.2: Управление торговлей”</a:t>
            </a:r>
          </a:p>
          <a:p>
            <a:pPr lvl="1" fontAlgn="base"/>
            <a:r>
              <a:rPr lang="ru-RU" dirty="0"/>
              <a:t>Состав дополнительного оборудования и ПО: </a:t>
            </a:r>
            <a:r>
              <a:rPr lang="ru-RU" dirty="0" err="1"/>
              <a:t>LibreOffice</a:t>
            </a:r>
            <a:r>
              <a:rPr lang="ru-RU" dirty="0"/>
              <a:t>, X </a:t>
            </a:r>
            <a:r>
              <a:rPr lang="ru-RU" dirty="0" err="1"/>
              <a:t>server</a:t>
            </a:r>
            <a:r>
              <a:rPr lang="ru-RU" dirty="0"/>
              <a:t>, </a:t>
            </a:r>
            <a:r>
              <a:rPr lang="ru-RU" dirty="0" err="1"/>
              <a:t>Web</a:t>
            </a:r>
            <a:r>
              <a:rPr lang="ru-RU" dirty="0"/>
              <a:t>-браузер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b="0" dirty="0"/>
              <a:t>Требования к системе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АРМ, 1С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88D6F2-08C0-4003-A65A-7BB6DFD3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64376"/>
              </p:ext>
            </p:extLst>
          </p:nvPr>
        </p:nvGraphicFramePr>
        <p:xfrm>
          <a:off x="347331" y="1600968"/>
          <a:ext cx="8576930" cy="3083560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5940056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Xeon Dual Core Processor 5130 2.0GHZ 4MB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Оперативная память 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Patriot Signature [PSD32G16002] 2 </a:t>
                      </a: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ГБ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Жесткий диск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 Blue 250GB (WD2500AAKX)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Монитор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18.5" Монитор ViewSonic VA1901-A [VS16489]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257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Видеокарта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AMD/Dell 1CX3M Radeon HD6350 Low Profile Video Graphics Card 512MB PCIe x16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564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Мышь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AmazonBasics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3-Button USB Wired Mouse (Black)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0498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Клавиатура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AmazonBasics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Wired Keyboard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9181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/>
              <a:t>Тип хранилища данных: СУБД (</a:t>
            </a:r>
            <a:r>
              <a:rPr lang="ru-RU" sz="1800" dirty="0" err="1"/>
              <a:t>PostgreSQL</a:t>
            </a:r>
            <a:r>
              <a:rPr lang="ru-RU" sz="1800" dirty="0"/>
              <a:t> 9.2)</a:t>
            </a:r>
          </a:p>
          <a:p>
            <a:pPr fontAlgn="base"/>
            <a:r>
              <a:rPr lang="ru-RU" sz="1800" dirty="0"/>
              <a:t>Количество, назначение и организация взаимодействия серверов приложений: один работающий сервер с </a:t>
            </a:r>
            <a:r>
              <a:rPr lang="ru-RU" sz="1800" dirty="0" err="1"/>
              <a:t>Apache</a:t>
            </a:r>
            <a:r>
              <a:rPr lang="ru-RU" sz="1800" dirty="0"/>
              <a:t> 2.6 и веб-сервером 1C, а также все данные, с которыми работают инженеры</a:t>
            </a:r>
          </a:p>
          <a:p>
            <a:pPr fontAlgn="base"/>
            <a:r>
              <a:rPr lang="ru-RU" sz="1800" dirty="0"/>
              <a:t>Размещение компонентов системы по аппаратным узлам:</a:t>
            </a:r>
          </a:p>
          <a:p>
            <a:pPr lvl="1" fontAlgn="base"/>
            <a:r>
              <a:rPr lang="ru-RU" sz="1800" dirty="0"/>
              <a:t>13 рабочих станций</a:t>
            </a:r>
          </a:p>
          <a:p>
            <a:pPr lvl="1" fontAlgn="base"/>
            <a:r>
              <a:rPr lang="ru-RU" sz="1800" dirty="0"/>
              <a:t>2 физических сервера: один рабочий, а второй для </a:t>
            </a:r>
            <a:r>
              <a:rPr lang="ru-RU" sz="1800" dirty="0" err="1"/>
              <a:t>бекапов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7721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u-RU" dirty="0"/>
              <a:t>Операционные системы для АРМ:  </a:t>
            </a:r>
            <a:endParaRPr lang="ru-RU" sz="1800" dirty="0"/>
          </a:p>
          <a:p>
            <a:pPr lvl="1" fontAlgn="base"/>
            <a:r>
              <a:rPr lang="ru-RU" dirty="0"/>
              <a:t>Инженеры: </a:t>
            </a:r>
            <a:r>
              <a:rPr lang="ru-RU" dirty="0" err="1"/>
              <a:t>Windows</a:t>
            </a:r>
            <a:r>
              <a:rPr lang="ru-RU" dirty="0"/>
              <a:t> 7 </a:t>
            </a:r>
            <a:r>
              <a:rPr lang="ru-RU" dirty="0" err="1"/>
              <a:t>Professional</a:t>
            </a:r>
            <a:r>
              <a:rPr lang="ru-RU" dirty="0"/>
              <a:t> SP1</a:t>
            </a:r>
          </a:p>
          <a:p>
            <a:pPr lvl="1" fontAlgn="base"/>
            <a:r>
              <a:rPr lang="ru-RU" dirty="0"/>
              <a:t>Пользователи 1С: </a:t>
            </a:r>
            <a:r>
              <a:rPr lang="ru-RU" dirty="0" err="1"/>
              <a:t>Ubuntu</a:t>
            </a:r>
            <a:r>
              <a:rPr lang="ru-RU" dirty="0"/>
              <a:t> 18</a:t>
            </a:r>
          </a:p>
          <a:p>
            <a:pPr lvl="1"/>
            <a:r>
              <a:rPr lang="ru-RU" dirty="0"/>
              <a:t>для серверов: </a:t>
            </a:r>
            <a:r>
              <a:rPr lang="ru-RU" dirty="0" err="1"/>
              <a:t>CentOS</a:t>
            </a:r>
            <a:r>
              <a:rPr lang="ru-RU" dirty="0"/>
              <a:t> 7</a:t>
            </a:r>
          </a:p>
          <a:p>
            <a:pPr marL="0" indent="0" fontAlgn="base">
              <a:buNone/>
            </a:pPr>
            <a:br>
              <a:rPr lang="ru-RU" sz="1800" dirty="0"/>
            </a:br>
            <a:r>
              <a:rPr lang="ru-RU" dirty="0"/>
              <a:t>Виды каналов связи и коммуникационное оборудование. </a:t>
            </a:r>
          </a:p>
          <a:p>
            <a:pPr lvl="1"/>
            <a:r>
              <a:rPr lang="ru-RU" dirty="0"/>
              <a:t>Маршрутизатор</a:t>
            </a:r>
            <a:endParaRPr lang="ru-RU" sz="1800" dirty="0"/>
          </a:p>
          <a:p>
            <a:pPr lvl="1"/>
            <a:r>
              <a:rPr lang="ru-RU" dirty="0"/>
              <a:t>Кабель для сервера</a:t>
            </a:r>
            <a:endParaRPr lang="ru-RU" sz="1800" dirty="0"/>
          </a:p>
          <a:p>
            <a:pPr lvl="1"/>
            <a:r>
              <a:rPr lang="ru-RU" dirty="0"/>
              <a:t>Горизонтальная кабельная проводка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6449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88D6F2-08C0-4003-A65A-7BB6DFD3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6705"/>
              </p:ext>
            </p:extLst>
          </p:nvPr>
        </p:nvGraphicFramePr>
        <p:xfrm>
          <a:off x="347331" y="1600968"/>
          <a:ext cx="8576930" cy="1971040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5940056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Xeon E3-1225 v6 OEM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Оперативная память 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8Gb DDR-III 1333MHz Kingston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Жесткий диск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 Black [WD10JPLX] 1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ТБ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 ГБ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SSD-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накопитель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ADATA SU800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Видеокарта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AMD/Dell 1CX3M Radeon HD6350 Low Profile Video Graphics Card 512MB PCIe x16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257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22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2440154-CE8B-477F-B789-F3BE6819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Сервер </a:t>
            </a:r>
            <a:r>
              <a:rPr lang="ru-RU" dirty="0" err="1"/>
              <a:t>бекапа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888D6F2-08C0-4003-A65A-7BB6DFD3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49480"/>
              </p:ext>
            </p:extLst>
          </p:nvPr>
        </p:nvGraphicFramePr>
        <p:xfrm>
          <a:off x="347331" y="1600968"/>
          <a:ext cx="8576930" cy="1971040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2636874">
                  <a:extLst>
                    <a:ext uri="{9D8B030D-6E8A-4147-A177-3AD203B41FA5}">
                      <a16:colId xmlns:a16="http://schemas.microsoft.com/office/drawing/2014/main" val="1807819099"/>
                    </a:ext>
                  </a:extLst>
                </a:gridCol>
                <a:gridCol w="5940056">
                  <a:extLst>
                    <a:ext uri="{9D8B030D-6E8A-4147-A177-3AD203B41FA5}">
                      <a16:colId xmlns:a16="http://schemas.microsoft.com/office/drawing/2014/main" val="3871133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Процессор 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Xeon E3-1225 v6 OEM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0434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Оперативная память 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RAM)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8Gb DDR-III 1333MHz Kingston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94893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Жесткий диск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 Black [WD10JPLX] 1 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ТБ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256 ГБ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SSD-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накопитель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ADATA SU800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1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Видеокарта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ru-R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257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9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230AC"/>
    </a:dk1>
    <a:lt1>
      <a:srgbClr val="FFFFFF"/>
    </a:lt1>
    <a:dk2>
      <a:srgbClr val="0230AC"/>
    </a:dk2>
    <a:lt2>
      <a:srgbClr val="FFFFFF"/>
    </a:lt2>
    <a:accent1>
      <a:srgbClr val="EC0044"/>
    </a:accent1>
    <a:accent2>
      <a:srgbClr val="0230AC"/>
    </a:accent2>
    <a:accent3>
      <a:srgbClr val="8F32AC"/>
    </a:accent3>
    <a:accent4>
      <a:srgbClr val="0057AC"/>
    </a:accent4>
    <a:accent5>
      <a:srgbClr val="EC5A00"/>
    </a:accent5>
    <a:accent6>
      <a:srgbClr val="ECEC00"/>
    </a:accent6>
    <a:hlink>
      <a:srgbClr val="4BBCFF"/>
    </a:hlink>
    <a:folHlink>
      <a:srgbClr val="C000C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393</Words>
  <Application>Microsoft Office PowerPoint</Application>
  <PresentationFormat>Экран (16:9)</PresentationFormat>
  <Paragraphs>84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Cover</vt:lpstr>
      <vt:lpstr>1_Cover</vt:lpstr>
      <vt:lpstr>Формирование системной архитектуры ИС на основе модели объекта автоматизации и нефункциональных требований</vt:lpstr>
      <vt:lpstr>Требования к системе</vt:lpstr>
      <vt:lpstr>АРМ, инженеры</vt:lpstr>
      <vt:lpstr>Требования к системе</vt:lpstr>
      <vt:lpstr>АРМ, 1С</vt:lpstr>
      <vt:lpstr>Презентация PowerPoint</vt:lpstr>
      <vt:lpstr>Презентация PowerPoint</vt:lpstr>
      <vt:lpstr>Сервер</vt:lpstr>
      <vt:lpstr>Сервер бекапа</vt:lpstr>
      <vt:lpstr>Телекоммуникационного оборудование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Ивницкий Алексей</cp:lastModifiedBy>
  <cp:revision>72</cp:revision>
  <dcterms:created xsi:type="dcterms:W3CDTF">2014-06-27T12:30:22Z</dcterms:created>
  <dcterms:modified xsi:type="dcterms:W3CDTF">2018-10-02T09:42:30Z</dcterms:modified>
</cp:coreProperties>
</file>