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4" r:id="rId4"/>
    <p:sldId id="267" r:id="rId5"/>
    <p:sldId id="269" r:id="rId6"/>
    <p:sldId id="275" r:id="rId7"/>
    <p:sldId id="276" r:id="rId8"/>
    <p:sldId id="277" r:id="rId9"/>
    <p:sldId id="278" r:id="rId10"/>
    <p:sldId id="279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088A2-8B6A-4376-B276-6F4B779E1855}" v="1" dt="2018-09-17T07:18:1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44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35088A2-8B6A-4376-B276-6F4B779E1855}"/>
    <pc:docChg chg="delSld">
      <pc:chgData name="Ивницкий Алексей" userId="7b05604a-4ab8-4aae-a315-5a0193df4426" providerId="ADAL" clId="{235088A2-8B6A-4376-B276-6F4B779E1855}" dt="2018-09-17T07:18:11.004" v="0" actId="2696"/>
      <pc:docMkLst>
        <pc:docMk/>
      </pc:docMkLst>
      <pc:sldChg chg="del">
        <pc:chgData name="Ивницкий Алексей" userId="7b05604a-4ab8-4aae-a315-5a0193df4426" providerId="ADAL" clId="{235088A2-8B6A-4376-B276-6F4B779E1855}" dt="2018-09-17T07:18:11.004" v="0" actId="2696"/>
        <pc:sldMkLst>
          <pc:docMk/>
          <pc:sldMk cId="144774130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3418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dirty="0"/>
              <a:t>Оценка структурной сложности информационной системы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705749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 err="1"/>
              <a:t>Шипкова</a:t>
            </a:r>
            <a:r>
              <a:rPr lang="ru-RU" sz="2000" dirty="0"/>
              <a:t> Мария M3303</a:t>
            </a:r>
          </a:p>
          <a:p>
            <a:r>
              <a:rPr lang="ru-RU" sz="2000" dirty="0" err="1"/>
              <a:t>Шеремет</a:t>
            </a:r>
            <a:r>
              <a:rPr lang="ru-RU" sz="2000" dirty="0"/>
              <a:t> Сергей M3305</a:t>
            </a:r>
          </a:p>
          <a:p>
            <a:r>
              <a:rPr lang="ru-RU" sz="2000" dirty="0"/>
              <a:t>Ивницкий Алексей M3305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261498" cy="2907886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b="1" dirty="0"/>
              <a:t>CRM-система</a:t>
            </a:r>
            <a:r>
              <a:rPr lang="ru-RU" dirty="0"/>
              <a:t> - прикладное программное обеспечение для организаций, предназначенное для автоматизации стратегий взаимодействия с заказчиками (клиентами), в частности для повышения уровня продаж, оптимизации маркетинга и улучшения обслуживания клиентов путём сохранения информации о клиентах и истории взаимоотношений с ними, установления и улучшения бизнес-процессов и последующего анализа результатов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54549" cy="54116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структуры ИС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D4BF3-87F5-4E5D-B6CF-1CFF8FAC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93" y="1775748"/>
            <a:ext cx="6960781" cy="3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1" y="12492"/>
            <a:ext cx="6386623" cy="526224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 состав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бикомпонентов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графа</a:t>
            </a:r>
            <a:endParaRPr lang="en-US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C8D8B6-45FD-470C-821B-4FD9AEF0BAC3}"/>
              </a:ext>
            </a:extLst>
          </p:cNvPr>
          <p:cNvSpPr/>
          <p:nvPr/>
        </p:nvSpPr>
        <p:spPr>
          <a:xfrm>
            <a:off x="251636" y="1351175"/>
            <a:ext cx="7056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графе можно выделить три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бикомпоненты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{6; 7}, {15}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остальные. Можно построить граф Герца:</a:t>
            </a:r>
            <a:b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C9ED69-01C5-406A-8C5A-CA7F17EE2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6285" y="2031532"/>
            <a:ext cx="6379029" cy="29789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D4D931-987B-4303-9EB6-9AF652A0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0" y="1951703"/>
            <a:ext cx="122692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428" y="0"/>
            <a:ext cx="5764534" cy="552893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Число элементарных контуров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C6B4E5-C4FA-4263-9A80-421B10DBDA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2114" y="1642582"/>
            <a:ext cx="6636476" cy="33802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8496FF-A57C-4D7D-9FDB-61013942B810}"/>
              </a:ext>
            </a:extLst>
          </p:cNvPr>
          <p:cNvSpPr/>
          <p:nvPr/>
        </p:nvSpPr>
        <p:spPr>
          <a:xfrm>
            <a:off x="251636" y="804975"/>
            <a:ext cx="7056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Остовное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 дерево: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9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781" y="70885"/>
            <a:ext cx="6439785" cy="467832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Матрица контуров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59BA28B-4EBB-4401-999F-FF3ECF45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45900"/>
              </p:ext>
            </p:extLst>
          </p:nvPr>
        </p:nvGraphicFramePr>
        <p:xfrm>
          <a:off x="1953405" y="633875"/>
          <a:ext cx="4536000" cy="44538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4802437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278108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994220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98662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575017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175301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313215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4044232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1658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0608476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12827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395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07078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557886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23027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662164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364905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256398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989930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028196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85400177"/>
                    </a:ext>
                  </a:extLst>
                </a:gridCol>
              </a:tblGrid>
              <a:tr h="100036"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8860630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80693776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403647519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00890691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4110774794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6428863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990564640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87083029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17540795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+1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59289489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997066885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91108052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033706373"/>
                  </a:ext>
                </a:extLst>
              </a:tr>
              <a:tr h="488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447887824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819290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4228355922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17954301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88211385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440376429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748170614"/>
                  </a:ext>
                </a:extLst>
              </a:tr>
              <a:tr h="488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634862294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84530563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02789161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291442522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60654895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475001740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4049335390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892759105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223386762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67498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2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781" y="70885"/>
            <a:ext cx="6439785" cy="467832"/>
          </a:xfrm>
        </p:spPr>
        <p:txBody>
          <a:bodyPr>
            <a:normAutofit fontScale="90000"/>
          </a:bodyPr>
          <a:lstStyle/>
          <a:p>
            <a:r>
              <a:rPr lang="ru-RU" dirty="0"/>
              <a:t>Отсортированная матрица контуров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84EBC84-435B-4966-8161-DAAA6959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74603"/>
              </p:ext>
            </p:extLst>
          </p:nvPr>
        </p:nvGraphicFramePr>
        <p:xfrm>
          <a:off x="2006566" y="683495"/>
          <a:ext cx="4536000" cy="44538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6857847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9760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620728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00234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784961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391697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427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65395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0349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59813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531878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27989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9211308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609475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58837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69950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95056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137155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0883579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93869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96522619"/>
                    </a:ext>
                  </a:extLst>
                </a:gridCol>
              </a:tblGrid>
              <a:tr h="100036"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96959624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589184320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370994614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874288549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82742739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85669669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366388614"/>
                  </a:ext>
                </a:extLst>
              </a:tr>
              <a:tr h="488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478162716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313277594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63125571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037557092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846330629"/>
                  </a:ext>
                </a:extLst>
              </a:tr>
              <a:tr h="488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20239651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182940360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223538196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413413323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29802379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857342406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36858487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485813268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59019795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879209786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706561182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451136215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76790583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849140993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165764183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93439103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619049111"/>
                  </a:ext>
                </a:extLst>
              </a:tr>
              <a:tr h="1000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tc>
                  <a:txBody>
                    <a:bodyPr/>
                    <a:lstStyle/>
                    <a:p>
                      <a:endParaRPr lang="ru-RU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30" marR="18330" marT="0" marB="0"/>
                </a:tc>
                <a:extLst>
                  <a:ext uri="{0D108BD9-81ED-4DB2-BD59-A6C34878D82A}">
                    <a16:rowId xmlns:a16="http://schemas.microsoft.com/office/drawing/2014/main" val="37386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3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781" y="70885"/>
            <a:ext cx="6439785" cy="46783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контуров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5F074FB-50BF-4EFC-993D-8EBA18D66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2125"/>
              </p:ext>
            </p:extLst>
          </p:nvPr>
        </p:nvGraphicFramePr>
        <p:xfrm>
          <a:off x="1748746" y="919917"/>
          <a:ext cx="7168426" cy="414953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8960">
                  <a:extLst>
                    <a:ext uri="{9D8B030D-6E8A-4147-A177-3AD203B41FA5}">
                      <a16:colId xmlns:a16="http://schemas.microsoft.com/office/drawing/2014/main" val="3737856318"/>
                    </a:ext>
                  </a:extLst>
                </a:gridCol>
                <a:gridCol w="4004620">
                  <a:extLst>
                    <a:ext uri="{9D8B030D-6E8A-4147-A177-3AD203B41FA5}">
                      <a16:colId xmlns:a16="http://schemas.microsoft.com/office/drawing/2014/main" val="537052389"/>
                    </a:ext>
                  </a:extLst>
                </a:gridCol>
                <a:gridCol w="850604">
                  <a:extLst>
                    <a:ext uri="{9D8B030D-6E8A-4147-A177-3AD203B41FA5}">
                      <a16:colId xmlns:a16="http://schemas.microsoft.com/office/drawing/2014/main" val="458249317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4244631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86497610"/>
                    </a:ext>
                  </a:extLst>
                </a:gridCol>
              </a:tblGrid>
              <a:tr h="163521">
                <a:tc>
                  <a:txBody>
                    <a:bodyPr/>
                    <a:lstStyle/>
                    <a:p>
                      <a:endParaRPr lang="ru-RU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Назначение контура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Инициатор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Потребитель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Однородность связи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510368919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клиентах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508907848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задачах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4153403037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Получение данных о задачах для отчетов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43728170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звонках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402945995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Сбор данных о звонках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739360324"/>
                  </a:ext>
                </a:extLst>
              </a:tr>
              <a:tr h="16352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сотрудниках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460943552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задачах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3661292545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Получение данных о задачах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585190307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звонках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3305851830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Сбор данных о звонках для отчетов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30665365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с базой документов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644798666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с модулем документооборота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911361479"/>
                  </a:ext>
                </a:extLst>
              </a:tr>
              <a:tr h="16352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Получение информации о клиентах для использования в почтовом клиенте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296224015"/>
                  </a:ext>
                </a:extLst>
              </a:tr>
              <a:tr h="16352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Получение информации о клиентах для использования в почтовом клиенте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877793563"/>
                  </a:ext>
                </a:extLst>
              </a:tr>
              <a:tr h="16352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Создание сделки, назначение сотрудника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468711707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Импортирование клиентов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835773823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Создание и обновление задач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348817407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Общение с клиентом по средствам чата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Клиент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609044608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Обработка запросов на создание чата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Клиент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4001377893"/>
                  </a:ext>
                </a:extLst>
              </a:tr>
              <a:tr h="16352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Взаимодействие с клиентом по средствам сайта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Клиент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887243705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Обработка запросов на проверку почты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Клиент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3251805441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с данными о задачах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621549517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данных о задачах клиента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040298813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Процесс создания и обработки задач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638893410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Процесс создания и обработки задач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Менеджер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194496591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с данными о сотрудниках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836021930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Получение клиентской информации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2273733893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Обработка звонков клиентов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Клиент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3217431062"/>
                  </a:ext>
                </a:extLst>
              </a:tr>
              <a:tr h="7990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с данными о сделках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+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63" marR="29963" marT="0" marB="0"/>
                </a:tc>
                <a:extLst>
                  <a:ext uri="{0D108BD9-81ED-4DB2-BD59-A6C34878D82A}">
                    <a16:rowId xmlns:a16="http://schemas.microsoft.com/office/drawing/2014/main" val="149505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781" y="70885"/>
            <a:ext cx="6439785" cy="46783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ветвей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995BE40-B1A3-45F7-8512-04AE637E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13828"/>
              </p:ext>
            </p:extLst>
          </p:nvPr>
        </p:nvGraphicFramePr>
        <p:xfrm>
          <a:off x="1822553" y="963682"/>
          <a:ext cx="7045000" cy="39032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31549">
                  <a:extLst>
                    <a:ext uri="{9D8B030D-6E8A-4147-A177-3AD203B41FA5}">
                      <a16:colId xmlns:a16="http://schemas.microsoft.com/office/drawing/2014/main" val="2708801773"/>
                    </a:ext>
                  </a:extLst>
                </a:gridCol>
                <a:gridCol w="4655651">
                  <a:extLst>
                    <a:ext uri="{9D8B030D-6E8A-4147-A177-3AD203B41FA5}">
                      <a16:colId xmlns:a16="http://schemas.microsoft.com/office/drawing/2014/main" val="3450591590"/>
                    </a:ext>
                  </a:extLst>
                </a:gridCol>
                <a:gridCol w="1957800">
                  <a:extLst>
                    <a:ext uri="{9D8B030D-6E8A-4147-A177-3AD203B41FA5}">
                      <a16:colId xmlns:a16="http://schemas.microsoft.com/office/drawing/2014/main" val="2448282344"/>
                    </a:ext>
                  </a:extLst>
                </a:gridCol>
              </a:tblGrid>
              <a:tr h="217471"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Особенности в разных контурах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 отчетов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13883771"/>
                  </a:ext>
                </a:extLst>
              </a:tr>
              <a:tr h="2174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37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контуры, связанные с работой и их задачами (25, 38, 39)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1173923260"/>
                  </a:ext>
                </a:extLst>
              </a:tr>
              <a:tr h="2174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26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Входит в контуры, связанные с общением с клиентом (29, 31, 44)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04144579"/>
                  </a:ext>
                </a:extLst>
              </a:tr>
              <a:tr h="2174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20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 работы со сделками и задачи сделок (21, 38, 39)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640522284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Получение информации для отчетов (1, 3, 4 , 5, 6)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399572559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8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Получение информации для отчетов (7, 9, 10, 11, 12)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485444137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32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Работа с базой данных задач (33)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1244748620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41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Работа с базой данных сотрудников (40)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1682135620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43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Получение информации о клиентах (18, 19, 42)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2604742406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47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обработки звонков (44)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150866631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24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Получение информации для отчетов (5, 6, 11, 12)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+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306222436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49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 работы с почтой (18, 19, 31)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355050733"/>
                  </a:ext>
                </a:extLst>
              </a:tr>
              <a:tr h="2174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27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 взаимодействия с клиентом по средствам лайф-чата (28, 30)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520512083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48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контуры взаимодействия с клиентом (29, 30)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2856422805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14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работы с базой документов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2902549607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16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работы с модулем документооборота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2253357518"/>
                  </a:ext>
                </a:extLst>
              </a:tr>
              <a:tr h="2174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22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импортирования информации о клиентах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022597828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35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работы с календарем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4243448556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45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Входит в контур работы с базой сделок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664836260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17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Не входит в контур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3461575054"/>
                  </a:ext>
                </a:extLst>
              </a:tr>
              <a:tr h="1062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36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Не входит в контур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tc>
                  <a:txBody>
                    <a:bodyPr/>
                    <a:lstStyle/>
                    <a:p>
                      <a:endParaRPr lang="ru-RU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/>
                </a:tc>
                <a:extLst>
                  <a:ext uri="{0D108BD9-81ED-4DB2-BD59-A6C34878D82A}">
                    <a16:rowId xmlns:a16="http://schemas.microsoft.com/office/drawing/2014/main" val="402266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759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1036</Words>
  <Application>Microsoft Office PowerPoint</Application>
  <PresentationFormat>Экран (16:9)</PresentationFormat>
  <Paragraphs>465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Cover</vt:lpstr>
      <vt:lpstr>1_Cover</vt:lpstr>
      <vt:lpstr>Оценка структурной сложности информационной системы</vt:lpstr>
      <vt:lpstr>Описание системы</vt:lpstr>
      <vt:lpstr>Модель структуры ИС</vt:lpstr>
      <vt:lpstr>Количество и состав бикомпонентов графа</vt:lpstr>
      <vt:lpstr>Число элементарных контуров</vt:lpstr>
      <vt:lpstr>Матрица контуров</vt:lpstr>
      <vt:lpstr>Отсортированная матрица контуров </vt:lpstr>
      <vt:lpstr>Описание контуров</vt:lpstr>
      <vt:lpstr>Описание ветвей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Ивницкий Алексей</cp:lastModifiedBy>
  <cp:revision>73</cp:revision>
  <dcterms:created xsi:type="dcterms:W3CDTF">2014-06-27T12:30:22Z</dcterms:created>
  <dcterms:modified xsi:type="dcterms:W3CDTF">2018-10-09T10:16:47Z</dcterms:modified>
</cp:coreProperties>
</file>