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4" r:id="rId4"/>
    <p:sldId id="267" r:id="rId5"/>
    <p:sldId id="269" r:id="rId6"/>
    <p:sldId id="275" r:id="rId7"/>
    <p:sldId id="276" r:id="rId8"/>
    <p:sldId id="272" r:id="rId9"/>
    <p:sldId id="273" r:id="rId10"/>
    <p:sldId id="274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088A2-8B6A-4376-B276-6F4B779E1855}" v="1" dt="2018-09-17T07:18:11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44" y="8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ницкий Алексей" userId="7b05604a-4ab8-4aae-a315-5a0193df4426" providerId="ADAL" clId="{235088A2-8B6A-4376-B276-6F4B779E1855}"/>
    <pc:docChg chg="delSld">
      <pc:chgData name="Ивницкий Алексей" userId="7b05604a-4ab8-4aae-a315-5a0193df4426" providerId="ADAL" clId="{235088A2-8B6A-4376-B276-6F4B779E1855}" dt="2018-09-17T07:18:11.004" v="0" actId="2696"/>
      <pc:docMkLst>
        <pc:docMk/>
      </pc:docMkLst>
      <pc:sldChg chg="del">
        <pc:chgData name="Ивницкий Алексей" userId="7b05604a-4ab8-4aae-a315-5a0193df4426" providerId="ADAL" clId="{235088A2-8B6A-4376-B276-6F4B779E1855}" dt="2018-09-17T07:18:11.004" v="0" actId="2696"/>
        <pc:sldMkLst>
          <pc:docMk/>
          <pc:sldMk cId="144774130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Построение модели структуры информационной системы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705749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 err="1"/>
              <a:t>Шипкова</a:t>
            </a:r>
            <a:r>
              <a:rPr lang="ru-RU" sz="2000" dirty="0"/>
              <a:t> Мария M3303</a:t>
            </a:r>
          </a:p>
          <a:p>
            <a:r>
              <a:rPr lang="ru-RU" sz="2000" dirty="0" err="1"/>
              <a:t>Шеремет</a:t>
            </a:r>
            <a:r>
              <a:rPr lang="ru-RU" sz="2000" dirty="0"/>
              <a:t> Сергей M3305</a:t>
            </a:r>
          </a:p>
          <a:p>
            <a:r>
              <a:rPr lang="ru-RU" sz="2000" dirty="0"/>
              <a:t>Ивницкий Алексей M3305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Описание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8261498" cy="2907886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1946BA"/>
              </a:buClr>
              <a:buNone/>
            </a:pPr>
            <a:r>
              <a:rPr lang="ru-RU" b="1" dirty="0"/>
              <a:t>CRM-система</a:t>
            </a:r>
            <a:r>
              <a:rPr lang="ru-RU" dirty="0"/>
              <a:t> - прикладное программное обеспечение для организаций, предназначенное для автоматизации стратегий взаимодействия с заказчиками (клиентами), в частности для повышения уровня продаж, оптимизации маркетинга и улучшения обслуживания клиентов путём сохранения информации о клиентах и истории взаимоотношений с ними, установления и улучшения бизнес-процессов и последующего анализа результатов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805626"/>
            <a:ext cx="4054549" cy="541166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структуры ИС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2D4BF3-87F5-4E5D-B6CF-1CFF8FAC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93" y="1775748"/>
            <a:ext cx="6960781" cy="3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1637" y="552893"/>
            <a:ext cx="3044456" cy="1222855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элементов системы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3D15743-79C8-470A-8451-87684258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21690"/>
              </p:ext>
            </p:extLst>
          </p:nvPr>
        </p:nvGraphicFramePr>
        <p:xfrm>
          <a:off x="1743740" y="1553682"/>
          <a:ext cx="7262037" cy="3140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883">
                  <a:extLst>
                    <a:ext uri="{9D8B030D-6E8A-4147-A177-3AD203B41FA5}">
                      <a16:colId xmlns:a16="http://schemas.microsoft.com/office/drawing/2014/main" val="2062059316"/>
                    </a:ext>
                  </a:extLst>
                </a:gridCol>
                <a:gridCol w="2500813">
                  <a:extLst>
                    <a:ext uri="{9D8B030D-6E8A-4147-A177-3AD203B41FA5}">
                      <a16:colId xmlns:a16="http://schemas.microsoft.com/office/drawing/2014/main" val="2480756230"/>
                    </a:ext>
                  </a:extLst>
                </a:gridCol>
                <a:gridCol w="1271882">
                  <a:extLst>
                    <a:ext uri="{9D8B030D-6E8A-4147-A177-3AD203B41FA5}">
                      <a16:colId xmlns:a16="http://schemas.microsoft.com/office/drawing/2014/main" val="1916298182"/>
                    </a:ext>
                  </a:extLst>
                </a:gridCol>
                <a:gridCol w="1449459">
                  <a:extLst>
                    <a:ext uri="{9D8B030D-6E8A-4147-A177-3AD203B41FA5}">
                      <a16:colId xmlns:a16="http://schemas.microsoft.com/office/drawing/2014/main" val="3656924208"/>
                    </a:ext>
                  </a:extLst>
                </a:gridCol>
              </a:tblGrid>
              <a:tr h="515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Название элемента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Назначение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информационного процесса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Принадлежность подсистеме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extLst>
                  <a:ext uri="{0D108BD9-81ED-4DB2-BD59-A6C34878D82A}">
                    <a16:rowId xmlns:a16="http://schemas.microsoft.com/office/drawing/2014/main" val="555385660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составления отчетов о клиентах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Формирование отчетов об активности клиентов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Анализ и отчеты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0817524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составления отчетов о сотрудниках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Формирование отчетов о работае сотрудников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Анализ и отчеты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2614003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База документов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 документов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документооборота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9627311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документооборота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Управление документооборотом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документооборота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3223403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Клиентская база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 данных о клиентах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клиентской базы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4751597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импортирования клиентов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Загрузка клиентской базы со сторонних ресурсов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клиентской базы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5073884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обновление </a:t>
                      </a:r>
                      <a:r>
                        <a:rPr lang="ru-RU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клинтской</a:t>
                      </a: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базы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Обновление информации о клиентах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клиентской базы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566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1637" y="552893"/>
            <a:ext cx="3044456" cy="1222855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элементов системы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3D15743-79C8-470A-8451-87684258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67700"/>
              </p:ext>
            </p:extLst>
          </p:nvPr>
        </p:nvGraphicFramePr>
        <p:xfrm>
          <a:off x="1942214" y="1532417"/>
          <a:ext cx="7063564" cy="2874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535">
                  <a:extLst>
                    <a:ext uri="{9D8B030D-6E8A-4147-A177-3AD203B41FA5}">
                      <a16:colId xmlns:a16="http://schemas.microsoft.com/office/drawing/2014/main" val="2062059316"/>
                    </a:ext>
                  </a:extLst>
                </a:gridCol>
                <a:gridCol w="2247014">
                  <a:extLst>
                    <a:ext uri="{9D8B030D-6E8A-4147-A177-3AD203B41FA5}">
                      <a16:colId xmlns:a16="http://schemas.microsoft.com/office/drawing/2014/main" val="24807562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16298182"/>
                    </a:ext>
                  </a:extLst>
                </a:gridCol>
                <a:gridCol w="1485015">
                  <a:extLst>
                    <a:ext uri="{9D8B030D-6E8A-4147-A177-3AD203B41FA5}">
                      <a16:colId xmlns:a16="http://schemas.microsoft.com/office/drawing/2014/main" val="3656924208"/>
                    </a:ext>
                  </a:extLst>
                </a:gridCol>
              </a:tblGrid>
              <a:tr h="515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r>
                        <a:rPr lang="ru-RU" sz="1200" dirty="0">
                          <a:effectLst/>
                        </a:rPr>
                        <a:t> элемента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Назначение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информационного процесса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Принадлежность подсистеме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extLst>
                  <a:ext uri="{0D108BD9-81ED-4DB2-BD59-A6C34878D82A}">
                    <a16:rowId xmlns:a16="http://schemas.microsoft.com/office/drawing/2014/main" val="555385660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База данных телефонии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 данных о звонках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работы с клиентами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0817524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Live-</a:t>
                      </a: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чатов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Система связывания между клиентами и сотрудниками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работы с клиентами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2614003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нотификации клиентов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Оповещение клиентов по средствам push-уведомлений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работы с клиентами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9627311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сайта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Веб-страница, которая создается внутри CRM, для информирования клиентов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работы с клиентами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3223403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телефонии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Загрузка информации о звонках с различных источников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работы с клиентами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4751597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Почтовый модуль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Работа с письмами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работы с клиентами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5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1637" y="552893"/>
            <a:ext cx="3044456" cy="1222855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элементов системы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3D15743-79C8-470A-8451-87684258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57975"/>
              </p:ext>
            </p:extLst>
          </p:nvPr>
        </p:nvGraphicFramePr>
        <p:xfrm>
          <a:off x="1942214" y="1433180"/>
          <a:ext cx="7063564" cy="3478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944">
                  <a:extLst>
                    <a:ext uri="{9D8B030D-6E8A-4147-A177-3AD203B41FA5}">
                      <a16:colId xmlns:a16="http://schemas.microsoft.com/office/drawing/2014/main" val="2062059316"/>
                    </a:ext>
                  </a:extLst>
                </a:gridCol>
                <a:gridCol w="2374605">
                  <a:extLst>
                    <a:ext uri="{9D8B030D-6E8A-4147-A177-3AD203B41FA5}">
                      <a16:colId xmlns:a16="http://schemas.microsoft.com/office/drawing/2014/main" val="2480756230"/>
                    </a:ext>
                  </a:extLst>
                </a:gridCol>
                <a:gridCol w="1339702">
                  <a:extLst>
                    <a:ext uri="{9D8B030D-6E8A-4147-A177-3AD203B41FA5}">
                      <a16:colId xmlns:a16="http://schemas.microsoft.com/office/drawing/2014/main" val="1916298182"/>
                    </a:ext>
                  </a:extLst>
                </a:gridCol>
                <a:gridCol w="1669313">
                  <a:extLst>
                    <a:ext uri="{9D8B030D-6E8A-4147-A177-3AD203B41FA5}">
                      <a16:colId xmlns:a16="http://schemas.microsoft.com/office/drawing/2014/main" val="3656924208"/>
                    </a:ext>
                  </a:extLst>
                </a:gridCol>
              </a:tblGrid>
              <a:tr h="515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элемента</a:t>
                      </a: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Назначение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информационного процесса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Принадлежность подсистеме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79" marR="62379" marT="0" marB="0" anchor="ctr"/>
                </a:tc>
                <a:extLst>
                  <a:ext uri="{0D108BD9-81ED-4DB2-BD59-A6C34878D82A}">
                    <a16:rowId xmlns:a16="http://schemas.microsoft.com/office/drawing/2014/main" val="555385660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База данных задач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 информации о событиях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трекинга задач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0817524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синхронизации календарей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Синхронизация задач в Office365, Google Календарь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трекинга задач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2614003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трекинга задач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Управление данными о задачах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трекинга задач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9627311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управления данными о сделках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Управление данными о сделках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работы со сделками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3223403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"Календарь"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Представление информации о событиях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Передача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трекинга задач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4751597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База данных сотрудников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 данных о сотрудниках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управления сотрудниками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5073884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Модуль </a:t>
                      </a:r>
                      <a:r>
                        <a:rPr lang="ru-RU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менеджемнта</a:t>
                      </a: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сотрудниками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Отслеживание активности и управление сотрудниками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управления сотрудниками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5669653"/>
                  </a:ext>
                </a:extLst>
              </a:tr>
              <a:tr h="34042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База данных сделок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 данных о сделках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Хранение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Подсистема работы со сделками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369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02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1636" y="552893"/>
            <a:ext cx="5319823" cy="666307"/>
          </a:xfrm>
        </p:spPr>
        <p:txBody>
          <a:bodyPr>
            <a:normAutofit/>
          </a:bodyPr>
          <a:lstStyle/>
          <a:p>
            <a:r>
              <a:rPr lang="ru-RU" dirty="0"/>
              <a:t>Описание связей системы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C2A9896-C057-4B98-8203-37C972EE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21660"/>
              </p:ext>
            </p:extLst>
          </p:nvPr>
        </p:nvGraphicFramePr>
        <p:xfrm>
          <a:off x="1773865" y="1884170"/>
          <a:ext cx="7193280" cy="24765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328131309"/>
                    </a:ext>
                  </a:extLst>
                </a:gridCol>
                <a:gridCol w="3339465">
                  <a:extLst>
                    <a:ext uri="{9D8B030D-6E8A-4147-A177-3AD203B41FA5}">
                      <a16:colId xmlns:a16="http://schemas.microsoft.com/office/drawing/2014/main" val="1119271452"/>
                    </a:ext>
                  </a:extLst>
                </a:gridCol>
                <a:gridCol w="3496945">
                  <a:extLst>
                    <a:ext uri="{9D8B030D-6E8A-4147-A177-3AD203B41FA5}">
                      <a16:colId xmlns:a16="http://schemas.microsoft.com/office/drawing/2014/main" val="31617328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Добавление новых клиентов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Данные о клиентах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5430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Возвращение данных о клиентах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запроса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5051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Обращение к базе клиентов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Обращение к модулю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826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Возвращение данных о клиентах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запроса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282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Обращение к базе клиентов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Обращение к модулю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4291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Возвращение данных о клиентах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Информация о клиентах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255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Запрос на импортирование клиентов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Обращение к модулю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1013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Добавление данных о звонках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Информация о звонках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848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Обращение к базе сотрудников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Обращение к модулю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9343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Возвращение данных о сотрудниках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запроса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3353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Отправка ответа клиенту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Текстовое сообщение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1348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Отправка вопросов клиента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Текстовое сообщение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2751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Добавление задачи "Новый диалог"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Данные о задаче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164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23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1637" y="805626"/>
            <a:ext cx="5050465" cy="43484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структуры </a:t>
            </a:r>
            <a:r>
              <a:rPr lang="en-US" dirty="0"/>
              <a:t>(use-case)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FED455-54A7-4CF8-907C-1DB9F0D0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4" y="1679945"/>
            <a:ext cx="7221216" cy="33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5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2CBB08B-B5AE-45FE-BC4B-EA7EE0CD7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CRM-система специализируется на автоматизации с взаимодействия между клиентами </a:t>
            </a:r>
            <a:r>
              <a:rPr lang="ru-RU"/>
              <a:t>или заказчиками </a:t>
            </a:r>
            <a:r>
              <a:rPr lang="ru-RU" dirty="0"/>
              <a:t>в построенной нами модели учитываются такие особенности системы как средства коммуникации с клиентами, хранения их данных, а также управление сотрудниками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F8DCB0-6D73-4ABE-9E11-4F8A372DB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047995-5BE2-4462-A7D0-98C00FE5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построения</a:t>
            </a:r>
          </a:p>
        </p:txBody>
      </p:sp>
    </p:spTree>
    <p:extLst>
      <p:ext uri="{BB962C8B-B14F-4D97-AF65-F5344CB8AC3E}">
        <p14:creationId xmlns:p14="http://schemas.microsoft.com/office/powerpoint/2010/main" val="4133871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4722</TotalTime>
  <Words>500</Words>
  <Application>Microsoft Office PowerPoint</Application>
  <PresentationFormat>Экран (16:9)</PresentationFormat>
  <Paragraphs>151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Cover</vt:lpstr>
      <vt:lpstr>1_Cover</vt:lpstr>
      <vt:lpstr>Построение модели структуры информационной системы</vt:lpstr>
      <vt:lpstr>Описание системы</vt:lpstr>
      <vt:lpstr>Модель структуры ИС</vt:lpstr>
      <vt:lpstr>Описание элементов системы</vt:lpstr>
      <vt:lpstr>Описание элементов системы</vt:lpstr>
      <vt:lpstr>Описание элементов системы</vt:lpstr>
      <vt:lpstr>Описание связей системы</vt:lpstr>
      <vt:lpstr>Модель структуры (use-case)</vt:lpstr>
      <vt:lpstr>Особенности построения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Ивницкий Алексей</cp:lastModifiedBy>
  <cp:revision>63</cp:revision>
  <dcterms:created xsi:type="dcterms:W3CDTF">2014-06-27T12:30:22Z</dcterms:created>
  <dcterms:modified xsi:type="dcterms:W3CDTF">2018-09-25T10:36:06Z</dcterms:modified>
</cp:coreProperties>
</file>