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64" r:id="rId4"/>
    <p:sldId id="267" r:id="rId5"/>
    <p:sldId id="269" r:id="rId6"/>
    <p:sldId id="280" r:id="rId7"/>
    <p:sldId id="275" r:id="rId8"/>
    <p:sldId id="281" r:id="rId9"/>
    <p:sldId id="286" r:id="rId10"/>
    <p:sldId id="287" r:id="rId11"/>
    <p:sldId id="284" r:id="rId12"/>
    <p:sldId id="285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088A2-8B6A-4376-B276-6F4B779E1855}" v="1" dt="2018-09-17T07:18:11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44" y="77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ницкий Алексей" userId="7b05604a-4ab8-4aae-a315-5a0193df4426" providerId="ADAL" clId="{235088A2-8B6A-4376-B276-6F4B779E1855}"/>
    <pc:docChg chg="delSld">
      <pc:chgData name="Ивницкий Алексей" userId="7b05604a-4ab8-4aae-a315-5a0193df4426" providerId="ADAL" clId="{235088A2-8B6A-4376-B276-6F4B779E1855}" dt="2018-09-17T07:18:11.004" v="0" actId="2696"/>
      <pc:docMkLst>
        <pc:docMk/>
      </pc:docMkLst>
      <pc:sldChg chg="del">
        <pc:chgData name="Ивницкий Алексей" userId="7b05604a-4ab8-4aae-a315-5a0193df4426" providerId="ADAL" clId="{235088A2-8B6A-4376-B276-6F4B779E1855}" dt="2018-09-17T07:18:11.004" v="0" actId="2696"/>
        <pc:sldMkLst>
          <pc:docMk/>
          <pc:sldMk cId="1447741309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1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234180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  <p:sldLayoutId id="2147483711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динамических характеристик информационной системы на основе ее функциональной модели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705749"/>
          </a:xfrm>
        </p:spPr>
        <p:txBody>
          <a:bodyPr>
            <a:normAutofit fontScale="70000" lnSpcReduction="20000"/>
          </a:bodyPr>
          <a:lstStyle/>
          <a:p>
            <a:r>
              <a:rPr lang="ru-RU" sz="2000" dirty="0" err="1"/>
              <a:t>Шипкова</a:t>
            </a:r>
            <a:r>
              <a:rPr lang="ru-RU" sz="2000" dirty="0"/>
              <a:t> Мария M3303</a:t>
            </a:r>
          </a:p>
          <a:p>
            <a:r>
              <a:rPr lang="ru-RU" sz="2000" dirty="0" err="1"/>
              <a:t>Шеремет</a:t>
            </a:r>
            <a:r>
              <a:rPr lang="ru-RU" sz="2000" dirty="0"/>
              <a:t> Сергей M3305</a:t>
            </a:r>
          </a:p>
          <a:p>
            <a:r>
              <a:rPr lang="ru-RU" sz="2000" dirty="0"/>
              <a:t>Ивницкий Алексей M3305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1" y="12492"/>
            <a:ext cx="6386623" cy="526224"/>
          </a:xfrm>
        </p:spPr>
        <p:txBody>
          <a:bodyPr>
            <a:no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Грац на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WF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бикомпоненты</a:t>
            </a:r>
            <a:endParaRPr lang="en-US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FC8D8B6-45FD-470C-821B-4FD9AEF0BAC3}"/>
              </a:ext>
            </a:extLst>
          </p:cNvPr>
          <p:cNvSpPr/>
          <p:nvPr/>
        </p:nvSpPr>
        <p:spPr>
          <a:xfrm>
            <a:off x="95692" y="801181"/>
            <a:ext cx="7056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Рассмотрим </a:t>
            </a:r>
            <a:r>
              <a:rPr lang="en-US" dirty="0"/>
              <a:t>WF-</a:t>
            </a:r>
            <a:r>
              <a:rPr lang="ru-RU" dirty="0"/>
              <a:t>сеть как граф, выделим </a:t>
            </a:r>
            <a:r>
              <a:rPr lang="ru-RU" dirty="0" err="1"/>
              <a:t>бикомпоненты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DC3CBC-965D-4B1C-A5DF-96F955A928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1828" y="1130722"/>
            <a:ext cx="5720758" cy="28065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511131-72BB-48B7-98D6-E8755B789E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11574" y="4167015"/>
            <a:ext cx="4991100" cy="7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2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ED301EB-D645-4C70-AB69-148F705C8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202090"/>
          </a:xfrm>
        </p:spPr>
        <p:txBody>
          <a:bodyPr/>
          <a:lstStyle/>
          <a:p>
            <a:r>
              <a:rPr lang="ru-RU" dirty="0"/>
              <a:t>Достижимость конечной позиции</a:t>
            </a:r>
          </a:p>
          <a:p>
            <a:r>
              <a:rPr lang="ru-RU" dirty="0"/>
              <a:t>Не содержит лишних позиций</a:t>
            </a:r>
          </a:p>
          <a:p>
            <a:r>
              <a:rPr lang="ru-RU" dirty="0"/>
              <a:t>При достижении конечной позиции i данной сети не должно оставаться меток в промежуточных позициях.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4C700C-6022-4871-BBAA-F103B72F5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3C5C41F-857F-44CD-B803-69F0C81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20483"/>
          </a:xfrm>
        </p:spPr>
        <p:txBody>
          <a:bodyPr>
            <a:normAutofit/>
          </a:bodyPr>
          <a:lstStyle/>
          <a:p>
            <a:r>
              <a:rPr lang="ru-RU" sz="2400" dirty="0"/>
              <a:t>Анализ свойств ИС с применением WF-сети</a:t>
            </a:r>
          </a:p>
        </p:txBody>
      </p:sp>
    </p:spTree>
    <p:extLst>
      <p:ext uri="{BB962C8B-B14F-4D97-AF65-F5344CB8AC3E}">
        <p14:creationId xmlns:p14="http://schemas.microsoft.com/office/powerpoint/2010/main" val="291684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8261498" cy="2907886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1946BA"/>
              </a:buClr>
              <a:buNone/>
            </a:pPr>
            <a:r>
              <a:rPr lang="ru-RU" b="1" dirty="0"/>
              <a:t>CRM-система</a:t>
            </a:r>
            <a:r>
              <a:rPr lang="ru-RU" dirty="0"/>
              <a:t> - прикладное программное обеспечение для организаций, предназначенное для автоматизации стратегий взаимодействия с заказчиками (клиентами), в частности для повышения уровня продаж, оптимизации маркетинга и улучшения обслуживания клиентов путём сохранения информации о клиентах и истории взаимоотношений с ними, установления и улучшения бизнес-процессов и последующего анализа результатов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054549" cy="541166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структуры ИС</a:t>
            </a:r>
            <a:endParaRPr lang="en-US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2D4BF3-87F5-4E5D-B6CF-1CFF8FAC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93" y="1775748"/>
            <a:ext cx="6960781" cy="32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1" y="12492"/>
            <a:ext cx="6386623" cy="52622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WF-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сеть</a:t>
            </a:r>
            <a:endParaRPr lang="en-US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FC8D8B6-45FD-470C-821B-4FD9AEF0BAC3}"/>
              </a:ext>
            </a:extLst>
          </p:cNvPr>
          <p:cNvSpPr/>
          <p:nvPr/>
        </p:nvSpPr>
        <p:spPr>
          <a:xfrm>
            <a:off x="251636" y="1124347"/>
            <a:ext cx="7056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Изменим модель структуры ИС так, чтобы она отвечала требованиям </a:t>
            </a:r>
            <a:r>
              <a:rPr lang="ru-RU" dirty="0" err="1"/>
              <a:t>двудольности</a:t>
            </a:r>
            <a:r>
              <a:rPr lang="ru-RU" dirty="0"/>
              <a:t>, построим на ее основе </a:t>
            </a:r>
            <a:r>
              <a:rPr lang="en-US" dirty="0"/>
              <a:t>WF</a:t>
            </a:r>
            <a:r>
              <a:rPr lang="ru-RU" dirty="0"/>
              <a:t>-сеть:</a:t>
            </a:r>
          </a:p>
        </p:txBody>
      </p:sp>
      <p:pic>
        <p:nvPicPr>
          <p:cNvPr id="6" name="Рисунок 5" descr="https://lh3.googleusercontent.com/SkTkezM69iwPjUVBuUxLJpO08oT4GL8tBnrDYCybQNy9PGL_wVzmdqEdM3jBN-C1Ikc5-5P7ylP3j0tVoemogMVgrO4AT9RhmjOJYO9eF72yZpCpU2Z7nZkfbfUAv42N3lVWG6Ne">
            <a:extLst>
              <a:ext uri="{FF2B5EF4-FFF2-40B4-BE49-F238E27FC236}">
                <a16:creationId xmlns:a16="http://schemas.microsoft.com/office/drawing/2014/main" id="{83237987-35FB-445C-B932-13D93A490B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86" y="1896797"/>
            <a:ext cx="7428614" cy="3234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00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-1" y="12492"/>
            <a:ext cx="6386623" cy="52622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WF-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сеть</a:t>
            </a:r>
            <a:endParaRPr lang="en-US" sz="2400" dirty="0"/>
          </a:p>
        </p:txBody>
      </p:sp>
      <p:pic>
        <p:nvPicPr>
          <p:cNvPr id="5" name="Рисунок 4" descr="https://lh4.googleusercontent.com/nb3d5MAJ4VyacRyMVBNsbLX5EPTVmRQLZJI6Fv7OLB4zrkv_TXEtIR8b-Gt5mOM_TM5yI3_vl338Dz-HdFNUFo2LxPPhVXPguqCFTMbrkHn67MLYkWBqmPrGtq7AlAOhMStdBz2Q">
            <a:extLst>
              <a:ext uri="{FF2B5EF4-FFF2-40B4-BE49-F238E27FC236}">
                <a16:creationId xmlns:a16="http://schemas.microsoft.com/office/drawing/2014/main" id="{019E6D15-34FE-40CC-A629-12FD9EA075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880376"/>
            <a:ext cx="4983480" cy="4107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86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427" y="0"/>
            <a:ext cx="6262577" cy="552893"/>
          </a:xfrm>
        </p:spPr>
        <p:txBody>
          <a:bodyPr>
            <a:noAutofit/>
          </a:bodyPr>
          <a:lstStyle/>
          <a:p>
            <a:r>
              <a:rPr lang="ru-RU" sz="2000" dirty="0"/>
              <a:t>Таблица, характеризующая вершины первого типа (переходы)</a:t>
            </a:r>
            <a:endParaRPr lang="en-US" sz="20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B4CAA1F-5553-4405-9313-9AC806AB0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66474"/>
              </p:ext>
            </p:extLst>
          </p:nvPr>
        </p:nvGraphicFramePr>
        <p:xfrm>
          <a:off x="1752749" y="904211"/>
          <a:ext cx="7036833" cy="417187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1358">
                  <a:extLst>
                    <a:ext uri="{9D8B030D-6E8A-4147-A177-3AD203B41FA5}">
                      <a16:colId xmlns:a16="http://schemas.microsoft.com/office/drawing/2014/main" val="4369228"/>
                    </a:ext>
                  </a:extLst>
                </a:gridCol>
                <a:gridCol w="3371474">
                  <a:extLst>
                    <a:ext uri="{9D8B030D-6E8A-4147-A177-3AD203B41FA5}">
                      <a16:colId xmlns:a16="http://schemas.microsoft.com/office/drawing/2014/main" val="1311698195"/>
                    </a:ext>
                  </a:extLst>
                </a:gridCol>
                <a:gridCol w="3464001">
                  <a:extLst>
                    <a:ext uri="{9D8B030D-6E8A-4147-A177-3AD203B41FA5}">
                      <a16:colId xmlns:a16="http://schemas.microsoft.com/office/drawing/2014/main" val="3781718861"/>
                    </a:ext>
                  </a:extLst>
                </a:gridCol>
              </a:tblGrid>
              <a:tr h="778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Название операции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Характеристика успешного выполнения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2054416832"/>
                  </a:ext>
                </a:extLst>
              </a:tr>
              <a:tr h="7783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Отправить письмо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Отправка в систему информации для обработки запроса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3905704844"/>
                  </a:ext>
                </a:extLst>
              </a:tr>
              <a:tr h="7783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Звонок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Отправка в систему информации для обработки запроса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674438917"/>
                  </a:ext>
                </a:extLst>
              </a:tr>
              <a:tr h="7783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Live-чат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Отправка в систему информации для обработки запроса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50916954"/>
                  </a:ext>
                </a:extLst>
              </a:tr>
              <a:tr h="7783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Добавить задачу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Создана задача в системе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2577752378"/>
                  </a:ext>
                </a:extLst>
              </a:tr>
              <a:tr h="7783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Обновление состоянии задачи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Сформированный запрос к базе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1018506329"/>
                  </a:ext>
                </a:extLst>
              </a:tr>
              <a:tr h="7783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Возвращение информации о задаче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Информация о задаче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580626096"/>
                  </a:ext>
                </a:extLst>
              </a:tr>
              <a:tr h="7783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Возвращение информации о выполнении обращения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Сообщение о выполнении запроса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1482504609"/>
                  </a:ext>
                </a:extLst>
              </a:tr>
              <a:tr h="7783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Уведомление об обращении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Назначение сотрудника на обработку обращения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4128456594"/>
                  </a:ext>
                </a:extLst>
              </a:tr>
              <a:tr h="7783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Обновление задач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Состояние задачи изменено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3302923196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Назначение сотрудника на задачу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Сотруднику назначена задача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1154364128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Возвращение информации о сотруднике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Информация о сотруднике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3217166056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Возвращение информации о выполнении обращения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Сообщение о выполнении запроса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3710564868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Запрос информации о сотруднике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Сформированный запрос к базе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1094762988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Обновление информации о сотруднике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Сформированный запрос к базе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3428769693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Создание сделки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Добавление новой ссылки на основе обращения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1908191252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Запрос информации о сделке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Сформированный запрос к базе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1495683948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Обновление информации о сделке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Сформированный запрос к базе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938607127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Возвращение информации о сделке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Информация о сделке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4193198773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Возвращение информации о выполнении запроса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Сообщение о выполнении запроса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1061466671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Создание задачи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Создана задача в системе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2550308117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Обновление состояния сделки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Данные о сделке изменены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380803599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Уведомление клиента об изменении состояния его обращения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Агрегация нужной информации для составления отчет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389573618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Звонок клиенту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Клиент уведомлен о нужной информации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870424217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Отправить письмо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Клиент уведомлен о нужной информации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06" marR="9206" marT="9206" marB="9206" anchor="b"/>
                </a:tc>
                <a:extLst>
                  <a:ext uri="{0D108BD9-81ED-4DB2-BD59-A6C34878D82A}">
                    <a16:rowId xmlns:a16="http://schemas.microsoft.com/office/drawing/2014/main" val="329192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9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427" y="0"/>
            <a:ext cx="6262577" cy="552893"/>
          </a:xfrm>
        </p:spPr>
        <p:txBody>
          <a:bodyPr>
            <a:noAutofit/>
          </a:bodyPr>
          <a:lstStyle/>
          <a:p>
            <a:r>
              <a:rPr lang="ru-RU" sz="2000" dirty="0"/>
              <a:t>Таблица, характеризующая вершины второго типа (состояния)</a:t>
            </a:r>
            <a:endParaRPr lang="en-US" sz="20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2AB88A1-DB7C-4EAA-BD8D-09CD35D9C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35806"/>
              </p:ext>
            </p:extLst>
          </p:nvPr>
        </p:nvGraphicFramePr>
        <p:xfrm>
          <a:off x="203156" y="887841"/>
          <a:ext cx="8806165" cy="323827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5054">
                  <a:extLst>
                    <a:ext uri="{9D8B030D-6E8A-4147-A177-3AD203B41FA5}">
                      <a16:colId xmlns:a16="http://schemas.microsoft.com/office/drawing/2014/main" val="243785858"/>
                    </a:ext>
                  </a:extLst>
                </a:gridCol>
                <a:gridCol w="1304265">
                  <a:extLst>
                    <a:ext uri="{9D8B030D-6E8A-4147-A177-3AD203B41FA5}">
                      <a16:colId xmlns:a16="http://schemas.microsoft.com/office/drawing/2014/main" val="1133417000"/>
                    </a:ext>
                  </a:extLst>
                </a:gridCol>
                <a:gridCol w="1715386">
                  <a:extLst>
                    <a:ext uri="{9D8B030D-6E8A-4147-A177-3AD203B41FA5}">
                      <a16:colId xmlns:a16="http://schemas.microsoft.com/office/drawing/2014/main" val="288834875"/>
                    </a:ext>
                  </a:extLst>
                </a:gridCol>
                <a:gridCol w="5571460">
                  <a:extLst>
                    <a:ext uri="{9D8B030D-6E8A-4147-A177-3AD203B41FA5}">
                      <a16:colId xmlns:a16="http://schemas.microsoft.com/office/drawing/2014/main" val="4104972288"/>
                    </a:ext>
                  </a:extLst>
                </a:gridCol>
              </a:tblGrid>
              <a:tr h="116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№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Название операции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Параметры управления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Результаты принятия решения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extLst>
                  <a:ext uri="{0D108BD9-81ED-4DB2-BD59-A6C34878D82A}">
                    <a16:rowId xmlns:a16="http://schemas.microsoft.com/office/drawing/2014/main" val="3739609290"/>
                  </a:ext>
                </a:extLst>
              </a:tr>
              <a:tr h="30706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Выбор способа обращения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Результат выбора способа обращения клиентом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Обработка запроса с использованием выбранного способа обращения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extLst>
                  <a:ext uri="{0D108BD9-81ED-4DB2-BD59-A6C34878D82A}">
                    <a16:rowId xmlns:a16="http://schemas.microsoft.com/office/drawing/2014/main" val="3320704331"/>
                  </a:ext>
                </a:extLst>
              </a:tr>
              <a:tr h="38056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Обработка задачи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Состояние задачи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Переход к уведомлению сотрудника или Назначение сотрудника на сделку или Обращение к базе или обновление состояния сделки или переход к завершению работы по сделке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extLst>
                  <a:ext uri="{0D108BD9-81ED-4DB2-BD59-A6C34878D82A}">
                    <a16:rowId xmlns:a16="http://schemas.microsoft.com/office/drawing/2014/main" val="857207419"/>
                  </a:ext>
                </a:extLst>
              </a:tr>
              <a:tr h="30706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База данных задач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Тип обращения к операции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Возвращение к управлению и передача информации о завершении операции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extLst>
                  <a:ext uri="{0D108BD9-81ED-4DB2-BD59-A6C34878D82A}">
                    <a16:rowId xmlns:a16="http://schemas.microsoft.com/office/drawing/2014/main" val="3455715378"/>
                  </a:ext>
                </a:extLst>
              </a:tr>
              <a:tr h="30706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Управление сотрудниками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Тип обращения к операции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Переход к созданию сделки или Обновление состояния задачи или Обращение к базе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extLst>
                  <a:ext uri="{0D108BD9-81ED-4DB2-BD59-A6C34878D82A}">
                    <a16:rowId xmlns:a16="http://schemas.microsoft.com/office/drawing/2014/main" val="1980751084"/>
                  </a:ext>
                </a:extLst>
              </a:tr>
              <a:tr h="30706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База данных сотрудников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Тип обращения к операции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Возвращение к управлению и передача информации о завершении операции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extLst>
                  <a:ext uri="{0D108BD9-81ED-4DB2-BD59-A6C34878D82A}">
                    <a16:rowId xmlns:a16="http://schemas.microsoft.com/office/drawing/2014/main" val="2270574607"/>
                  </a:ext>
                </a:extLst>
              </a:tr>
              <a:tr h="21186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6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Управление сделками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Способ обращения к операции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Переход к созданию задач или обновление базы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extLst>
                  <a:ext uri="{0D108BD9-81ED-4DB2-BD59-A6C34878D82A}">
                    <a16:rowId xmlns:a16="http://schemas.microsoft.com/office/drawing/2014/main" val="403521914"/>
                  </a:ext>
                </a:extLst>
              </a:tr>
              <a:tr h="30706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7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База данных сделок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Тип обращения к операции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Возвращение к управлению и передача информации о завершении операции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extLst>
                  <a:ext uri="{0D108BD9-81ED-4DB2-BD59-A6C34878D82A}">
                    <a16:rowId xmlns:a16="http://schemas.microsoft.com/office/drawing/2014/main" val="708386655"/>
                  </a:ext>
                </a:extLst>
              </a:tr>
              <a:tr h="21186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Модуль нотификации клиентов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Указанный клиентом способ получения информации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Выбор способа отправки информации клиенту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extLst>
                  <a:ext uri="{0D108BD9-81ED-4DB2-BD59-A6C34878D82A}">
                    <a16:rowId xmlns:a16="http://schemas.microsoft.com/office/drawing/2014/main" val="399440072"/>
                  </a:ext>
                </a:extLst>
              </a:tr>
              <a:tr h="13514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9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Завершение работы с клиентом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98" marR="13798" marT="13798" marB="13798" anchor="b"/>
                </a:tc>
                <a:extLst>
                  <a:ext uri="{0D108BD9-81ED-4DB2-BD59-A6C34878D82A}">
                    <a16:rowId xmlns:a16="http://schemas.microsoft.com/office/drawing/2014/main" val="301604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2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4C700C-6022-4871-BBAA-F103B72F5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3C5C41F-857F-44CD-B803-69F0C81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Сценарий обработки задачи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3A206942-FEC8-4942-A1FF-BF8BEA8272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23283" y="1212392"/>
                <a:ext cx="3460456" cy="81498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Обработка сотрудником: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𝑃</m:t>
                          </m:r>
                        </m:e>
                        <m:sub>
                          <m:r>
                            <a:rPr lang="ru-RU" i="1"/>
                            <m:t>2</m:t>
                          </m:r>
                        </m:sub>
                      </m:sSub>
                      <m:r>
                        <a:rPr lang="ru-RU" i="1"/>
                        <m:t>→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𝑃</m:t>
                          </m:r>
                        </m:e>
                        <m:sub>
                          <m:r>
                            <a:rPr lang="ru-RU" i="1"/>
                            <m:t>4</m:t>
                          </m:r>
                        </m:sub>
                      </m:sSub>
                      <m:r>
                        <a:rPr lang="ru-RU" i="1"/>
                        <m:t>→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𝑃</m:t>
                          </m:r>
                        </m:e>
                        <m:sub>
                          <m:r>
                            <a:rPr lang="ru-RU" i="1"/>
                            <m:t>5</m:t>
                          </m:r>
                        </m:sub>
                      </m:sSub>
                      <m:r>
                        <a:rPr lang="ru-RU" i="1"/>
                        <m:t>→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𝑃</m:t>
                          </m:r>
                        </m:e>
                        <m:sub>
                          <m:r>
                            <a:rPr lang="ru-RU" i="1"/>
                            <m:t>4</m:t>
                          </m:r>
                        </m:sub>
                      </m:sSub>
                      <m:r>
                        <a:rPr lang="ru-RU" i="1"/>
                        <m:t>→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𝑃</m:t>
                          </m:r>
                        </m:e>
                        <m:sub>
                          <m:r>
                            <a:rPr lang="ru-RU" i="1"/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3A206942-FEC8-4942-A1FF-BF8BEA827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3283" y="1212392"/>
                <a:ext cx="3460456" cy="814986"/>
              </a:xfrm>
              <a:blipFill>
                <a:blip r:embed="rId2"/>
                <a:stretch>
                  <a:fillRect l="-2822" t="-10448" r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 descr="https://lh4.googleusercontent.com/nb3d5MAJ4VyacRyMVBNsbLX5EPTVmRQLZJI6Fv7OLB4zrkv_TXEtIR8b-Gt5mOM_TM5yI3_vl338Dz-HdFNUFo2LxPPhVXPguqCFTMbrkHn67MLYkWBqmPrGtq7AlAOhMStdBz2Q">
            <a:extLst>
              <a:ext uri="{FF2B5EF4-FFF2-40B4-BE49-F238E27FC236}">
                <a16:creationId xmlns:a16="http://schemas.microsoft.com/office/drawing/2014/main" id="{019E6D15-34FE-40CC-A629-12FD9EA075B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2" t="44341" r="41438"/>
          <a:stretch/>
        </p:blipFill>
        <p:spPr bwMode="auto">
          <a:xfrm>
            <a:off x="1180081" y="2027378"/>
            <a:ext cx="1546860" cy="228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 descr="https://lh4.googleusercontent.com/nb3d5MAJ4VyacRyMVBNsbLX5EPTVmRQLZJI6Fv7OLB4zrkv_TXEtIR8b-Gt5mOM_TM5yI3_vl338Dz-HdFNUFo2LxPPhVXPguqCFTMbrkHn67MLYkWBqmPrGtq7AlAOhMStdBz2Q">
            <a:extLst>
              <a:ext uri="{FF2B5EF4-FFF2-40B4-BE49-F238E27FC236}">
                <a16:creationId xmlns:a16="http://schemas.microsoft.com/office/drawing/2014/main" id="{019E6D15-34FE-40CC-A629-12FD9EA075B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3" t="37478" r="64220" b="10018"/>
          <a:stretch/>
        </p:blipFill>
        <p:spPr bwMode="auto">
          <a:xfrm>
            <a:off x="6275203" y="2037893"/>
            <a:ext cx="1485900" cy="2156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Объект 5">
                <a:extLst>
                  <a:ext uri="{FF2B5EF4-FFF2-40B4-BE49-F238E27FC236}">
                    <a16:creationId xmlns:a16="http://schemas.microsoft.com/office/drawing/2014/main" id="{99DC49D8-0545-41AE-8CF0-4B5324B0AF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7925" y="1212392"/>
                <a:ext cx="3460456" cy="8149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4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ru-RU" dirty="0"/>
                  <a:t>Обработка сотрудником: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𝑃</m:t>
                          </m:r>
                        </m:e>
                        <m:sub>
                          <m:r>
                            <a:rPr lang="ru-RU" i="1"/>
                            <m:t>2</m:t>
                          </m:r>
                        </m:sub>
                      </m:sSub>
                      <m:r>
                        <a:rPr lang="ru-RU" i="1"/>
                        <m:t>→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i="1"/>
                        <m:t>→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ru-RU" i="1"/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Объект 5">
                <a:extLst>
                  <a:ext uri="{FF2B5EF4-FFF2-40B4-BE49-F238E27FC236}">
                    <a16:creationId xmlns:a16="http://schemas.microsoft.com/office/drawing/2014/main" id="{99DC49D8-0545-41AE-8CF0-4B5324B0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925" y="1212392"/>
                <a:ext cx="3460456" cy="814986"/>
              </a:xfrm>
              <a:prstGeom prst="rect">
                <a:avLst/>
              </a:prstGeom>
              <a:blipFill>
                <a:blip r:embed="rId5"/>
                <a:stretch>
                  <a:fillRect l="-2641" t="-10448" r="-1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27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ED301EB-D645-4C70-AB69-148F705C8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124118"/>
          </a:xfrm>
        </p:spPr>
        <p:txBody>
          <a:bodyPr/>
          <a:lstStyle/>
          <a:p>
            <a:r>
              <a:rPr lang="ru-RU" dirty="0"/>
              <a:t>Достижимость конечной позиции</a:t>
            </a:r>
          </a:p>
          <a:p>
            <a:r>
              <a:rPr lang="ru-RU" dirty="0"/>
              <a:t>Не содержит лишних позиций</a:t>
            </a:r>
          </a:p>
          <a:p>
            <a:r>
              <a:rPr lang="ru-RU" dirty="0"/>
              <a:t>При достижении конечной позиции i данной сети не должно оставаться меток в промежуточных позициях.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4C700C-6022-4871-BBAA-F103B72F5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3C5C41F-857F-44CD-B803-69F0C81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20483"/>
          </a:xfrm>
        </p:spPr>
        <p:txBody>
          <a:bodyPr>
            <a:normAutofit/>
          </a:bodyPr>
          <a:lstStyle/>
          <a:p>
            <a:r>
              <a:rPr lang="ru-RU" sz="2400" dirty="0"/>
              <a:t>Анализ свойств ИС с применением WF-сети</a:t>
            </a:r>
          </a:p>
        </p:txBody>
      </p:sp>
    </p:spTree>
    <p:extLst>
      <p:ext uri="{BB962C8B-B14F-4D97-AF65-F5344CB8AC3E}">
        <p14:creationId xmlns:p14="http://schemas.microsoft.com/office/powerpoint/2010/main" val="30072955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4803</TotalTime>
  <Words>574</Words>
  <Application>Microsoft Office PowerPoint</Application>
  <PresentationFormat>Экран (16:9)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Cover</vt:lpstr>
      <vt:lpstr>1_Cover</vt:lpstr>
      <vt:lpstr>Анализ динамических характеристик информационной системы на основе ее функциональной модели</vt:lpstr>
      <vt:lpstr>Описание системы</vt:lpstr>
      <vt:lpstr>Модель структуры ИС</vt:lpstr>
      <vt:lpstr>WF-сеть</vt:lpstr>
      <vt:lpstr>WF-сеть</vt:lpstr>
      <vt:lpstr>Таблица, характеризующая вершины первого типа (переходы)</vt:lpstr>
      <vt:lpstr>Таблица, характеризующая вершины второго типа (состояния)</vt:lpstr>
      <vt:lpstr>Сценарий обработки задачи</vt:lpstr>
      <vt:lpstr>Анализ свойств ИС с применением WF-сети</vt:lpstr>
      <vt:lpstr>Грац на WF и бикомпоненты</vt:lpstr>
      <vt:lpstr>Анализ свойств ИС с применением WF-сети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Ивницкий Алексей</cp:lastModifiedBy>
  <cp:revision>80</cp:revision>
  <dcterms:created xsi:type="dcterms:W3CDTF">2014-06-27T12:30:22Z</dcterms:created>
  <dcterms:modified xsi:type="dcterms:W3CDTF">2018-11-06T10:29:48Z</dcterms:modified>
</cp:coreProperties>
</file>