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9" r:id="rId5"/>
    <p:sldId id="261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63D44C-4111-4ED6-9D96-BE50C655BD4C}" type="datetimeFigureOut">
              <a:rPr lang="ru-RU" smtClean="0"/>
              <a:pPr/>
              <a:t>13.03.2012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6E781A5-E657-4032-A81F-22A406728E3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556792"/>
            <a:ext cx="8229600" cy="1419163"/>
          </a:xfrm>
        </p:spPr>
        <p:txBody>
          <a:bodyPr>
            <a:noAutofit/>
          </a:bodyPr>
          <a:lstStyle/>
          <a:p>
            <a:r>
              <a:rPr lang="ru-RU" sz="4800" dirty="0" smtClean="0"/>
              <a:t>Информационные сети</a:t>
            </a:r>
            <a:br>
              <a:rPr lang="ru-RU" sz="4800" dirty="0" smtClean="0"/>
            </a:br>
            <a:r>
              <a:rPr lang="ru-RU" sz="4800" dirty="0" smtClean="0"/>
              <a:t>и коммуникации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80466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Лекция </a:t>
            </a:r>
            <a:r>
              <a:rPr lang="en-US" sz="4000" dirty="0" smtClean="0"/>
              <a:t>3</a:t>
            </a:r>
            <a:endParaRPr lang="ru-RU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Технология </a:t>
            </a:r>
            <a:r>
              <a:rPr lang="en-US" u="sng" dirty="0" smtClean="0"/>
              <a:t>CSMA/CD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249424"/>
            <a:ext cx="8712968" cy="432511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 smtClean="0"/>
              <a:t>Carrier Sense Multiple Access </a:t>
            </a:r>
            <a:r>
              <a:rPr lang="en-US" sz="2400" dirty="0" smtClean="0"/>
              <a:t>with</a:t>
            </a:r>
            <a:r>
              <a:rPr lang="en-US" sz="2400" b="1" dirty="0" smtClean="0"/>
              <a:t> Collision Detection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smtClean="0"/>
              <a:t>(</a:t>
            </a:r>
            <a:r>
              <a:rPr lang="ru-RU" sz="2400" dirty="0" smtClean="0"/>
              <a:t>Коллективный доступ с опознаванием несущей и обнаружением коллизий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 smtClean="0"/>
              <a:t>Если во время передачи кадра рабочая станция обнаруживает другой сигнал, занимающий передающую среду, она останавливает передачу, посылает </a:t>
            </a:r>
            <a:r>
              <a:rPr lang="en-US" sz="2000" dirty="0" smtClean="0"/>
              <a:t>«jam delay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ждёт в течении случайного промежутка времени </a:t>
            </a:r>
            <a:r>
              <a:rPr lang="en-US" sz="2000" dirty="0" smtClean="0"/>
              <a:t>«</a:t>
            </a:r>
            <a:r>
              <a:rPr lang="en-US" sz="2000" dirty="0" err="1" smtClean="0"/>
              <a:t>backoff</a:t>
            </a:r>
            <a:r>
              <a:rPr lang="en-US" sz="2000" dirty="0" smtClean="0"/>
              <a:t> delay»</a:t>
            </a:r>
            <a:r>
              <a:rPr lang="ru-RU" sz="2000" dirty="0" smtClean="0"/>
              <a:t> перед тем, как снова отправить кадр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Алгоритмы </a:t>
            </a:r>
            <a:r>
              <a:rPr lang="en-US" u="sng" dirty="0" smtClean="0"/>
              <a:t>CSMA/CD</a:t>
            </a:r>
            <a:endParaRPr lang="ru-RU" u="sng" dirty="0"/>
          </a:p>
        </p:txBody>
      </p:sp>
      <p:pic>
        <p:nvPicPr>
          <p:cNvPr id="4" name="Содержимое 3" descr="image019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060848"/>
            <a:ext cx="7183197" cy="441932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Метод случайного доступа</a:t>
            </a:r>
            <a:endParaRPr lang="ru-RU" u="sng" dirty="0"/>
          </a:p>
        </p:txBody>
      </p:sp>
      <p:pic>
        <p:nvPicPr>
          <p:cNvPr id="4" name="Содержимое 3" descr="diss9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276872"/>
            <a:ext cx="8609408" cy="399196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ru-RU" u="sng" dirty="0" smtClean="0"/>
              <a:t>Возникновение коллизий</a:t>
            </a:r>
            <a:endParaRPr lang="ru-RU" u="sng" dirty="0"/>
          </a:p>
        </p:txBody>
      </p:sp>
      <p:pic>
        <p:nvPicPr>
          <p:cNvPr id="4" name="Содержимое 3" descr="h3d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302035"/>
            <a:ext cx="5472608" cy="519161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ru-RU" u="sng" dirty="0" smtClean="0"/>
              <a:t>Расчет времени ожидания </a:t>
            </a:r>
            <a:r>
              <a:rPr lang="en-US" u="sng" dirty="0" smtClean="0"/>
              <a:t>(</a:t>
            </a:r>
            <a:r>
              <a:rPr lang="en-US" u="sng" dirty="0" err="1" smtClean="0"/>
              <a:t>BoD</a:t>
            </a:r>
            <a:r>
              <a:rPr lang="en-US" u="sng" dirty="0" smtClean="0"/>
              <a:t>)</a:t>
            </a:r>
            <a:endParaRPr lang="ru-RU" u="sng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400" dirty="0" err="1" smtClean="0"/>
              <a:t>BoD</a:t>
            </a:r>
            <a:r>
              <a:rPr lang="ru-RU" sz="5400" dirty="0" smtClean="0"/>
              <a:t>=</a:t>
            </a:r>
            <a:r>
              <a:rPr lang="en-US" sz="5400" dirty="0" smtClean="0"/>
              <a:t>L*T</a:t>
            </a:r>
          </a:p>
          <a:p>
            <a:r>
              <a:rPr lang="ru-RU" dirty="0" smtClean="0"/>
              <a:t>Т</a:t>
            </a:r>
            <a:r>
              <a:rPr lang="en-US" dirty="0" smtClean="0"/>
              <a:t>=512 </a:t>
            </a:r>
            <a:r>
              <a:rPr lang="ru-RU" dirty="0" smtClean="0"/>
              <a:t>битовых интервалов</a:t>
            </a:r>
          </a:p>
          <a:p>
            <a:r>
              <a:rPr lang="en-US" dirty="0" smtClean="0"/>
              <a:t>N </a:t>
            </a:r>
            <a:r>
              <a:rPr lang="ru-RU" dirty="0" smtClean="0"/>
              <a:t>номер последовательно возникшей коллизии</a:t>
            </a:r>
          </a:p>
          <a:p>
            <a:r>
              <a:rPr lang="en-US" dirty="0" smtClean="0"/>
              <a:t>L </a:t>
            </a:r>
            <a:r>
              <a:rPr lang="ru-RU" dirty="0" smtClean="0"/>
              <a:t>случайное число из </a:t>
            </a:r>
            <a:r>
              <a:rPr lang="en-US" dirty="0" smtClean="0"/>
              <a:t>[</a:t>
            </a:r>
            <a:r>
              <a:rPr lang="ru-RU" dirty="0" smtClean="0"/>
              <a:t>0, 2</a:t>
            </a:r>
            <a:r>
              <a:rPr lang="en-US" baseline="30000" dirty="0" smtClean="0"/>
              <a:t>N</a:t>
            </a:r>
            <a:r>
              <a:rPr lang="en-US" dirty="0" smtClean="0"/>
              <a:t>]</a:t>
            </a:r>
            <a:r>
              <a:rPr lang="ru-RU" dirty="0" smtClean="0"/>
              <a:t> при </a:t>
            </a:r>
            <a:r>
              <a:rPr lang="en-US" dirty="0" smtClean="0"/>
              <a:t>0&lt;N&lt;=10</a:t>
            </a:r>
          </a:p>
          <a:p>
            <a:r>
              <a:rPr lang="ru-RU" dirty="0" smtClean="0"/>
              <a:t>При </a:t>
            </a:r>
            <a:r>
              <a:rPr lang="en-US" dirty="0" smtClean="0"/>
              <a:t>N&gt;=10 L=1023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Коммутационное оборудование: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сетевые адаптеры;</a:t>
            </a:r>
          </a:p>
          <a:p>
            <a:r>
              <a:rPr lang="ru-RU" dirty="0" smtClean="0"/>
              <a:t>повторители и </a:t>
            </a:r>
            <a:r>
              <a:rPr lang="ru-RU" dirty="0" err="1" smtClean="0"/>
              <a:t>хабы</a:t>
            </a:r>
            <a:r>
              <a:rPr lang="ru-RU" dirty="0" smtClean="0"/>
              <a:t> (концентраторы);</a:t>
            </a:r>
          </a:p>
          <a:p>
            <a:r>
              <a:rPr lang="ru-RU" dirty="0" smtClean="0"/>
              <a:t>мосты и коммутаторы;</a:t>
            </a:r>
          </a:p>
          <a:p>
            <a:r>
              <a:rPr lang="ru-RU" dirty="0" err="1" smtClean="0"/>
              <a:t>маршрутизаторы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План лекции: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Общая характеристика локальных сетей</a:t>
            </a:r>
          </a:p>
          <a:p>
            <a:r>
              <a:rPr lang="ru-RU" dirty="0" smtClean="0"/>
              <a:t>Примеры протоколов локальных сетей</a:t>
            </a:r>
          </a:p>
          <a:p>
            <a:r>
              <a:rPr lang="ru-RU" dirty="0" smtClean="0"/>
              <a:t>Характеристика разделов </a:t>
            </a:r>
            <a:r>
              <a:rPr lang="en-US" dirty="0" smtClean="0"/>
              <a:t>IEEE 802</a:t>
            </a:r>
          </a:p>
          <a:p>
            <a:r>
              <a:rPr lang="ru-RU" dirty="0" smtClean="0"/>
              <a:t>Семейство </a:t>
            </a:r>
            <a:r>
              <a:rPr lang="en-US" dirty="0" smtClean="0"/>
              <a:t>IEEE 802.3</a:t>
            </a:r>
          </a:p>
          <a:p>
            <a:r>
              <a:rPr lang="ru-RU" dirty="0" smtClean="0"/>
              <a:t>Алгоритм </a:t>
            </a:r>
            <a:r>
              <a:rPr lang="en-US" dirty="0" smtClean="0"/>
              <a:t>CSMA/CD</a:t>
            </a:r>
          </a:p>
          <a:p>
            <a:r>
              <a:rPr lang="ru-RU" dirty="0" smtClean="0"/>
              <a:t>Основное коммутационное оборудование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Локальные сети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хорошие условия передачи;</a:t>
            </a:r>
          </a:p>
          <a:p>
            <a:r>
              <a:rPr lang="ru-RU" dirty="0" smtClean="0"/>
              <a:t>короткие расстояния;</a:t>
            </a:r>
          </a:p>
          <a:p>
            <a:r>
              <a:rPr lang="ru-RU" dirty="0" smtClean="0"/>
              <a:t>широкая полоса;</a:t>
            </a:r>
          </a:p>
          <a:p>
            <a:r>
              <a:rPr lang="ru-RU" dirty="0" smtClean="0"/>
              <a:t>высокая интенсивность обмена данными;</a:t>
            </a:r>
          </a:p>
          <a:p>
            <a:r>
              <a:rPr lang="ru-RU" dirty="0" smtClean="0"/>
              <a:t>единый канальный протокол;</a:t>
            </a:r>
          </a:p>
          <a:p>
            <a:r>
              <a:rPr lang="ru-RU" dirty="0" smtClean="0"/>
              <a:t>для функционирования достаточно 2-х нижних уровней </a:t>
            </a:r>
            <a:r>
              <a:rPr lang="en-US" dirty="0" smtClean="0"/>
              <a:t>OSI.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Топологии сетей:</a:t>
            </a:r>
            <a:endParaRPr lang="ru-RU" u="sng" dirty="0"/>
          </a:p>
        </p:txBody>
      </p:sp>
      <p:pic>
        <p:nvPicPr>
          <p:cNvPr id="4" name="Содержимое 3" descr="331px-Network_topolog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060848"/>
            <a:ext cx="2490935" cy="4507765"/>
          </a:xfrm>
        </p:spPr>
      </p:pic>
      <p:sp>
        <p:nvSpPr>
          <p:cNvPr id="5" name="TextBox 4"/>
          <p:cNvSpPr txBox="1"/>
          <p:nvPr/>
        </p:nvSpPr>
        <p:spPr>
          <a:xfrm>
            <a:off x="5436096" y="2348880"/>
            <a:ext cx="22829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A — линия; </a:t>
            </a:r>
          </a:p>
          <a:p>
            <a:r>
              <a:rPr lang="ru-RU" dirty="0" smtClean="0"/>
              <a:t>B — </a:t>
            </a:r>
            <a:r>
              <a:rPr lang="ru-RU" dirty="0" err="1" smtClean="0"/>
              <a:t>полносвязная</a:t>
            </a:r>
            <a:r>
              <a:rPr lang="ru-RU" dirty="0" smtClean="0"/>
              <a:t>; </a:t>
            </a:r>
          </a:p>
          <a:p>
            <a:r>
              <a:rPr lang="ru-RU" dirty="0" smtClean="0"/>
              <a:t>C — звезда; </a:t>
            </a:r>
          </a:p>
          <a:p>
            <a:r>
              <a:rPr lang="ru-RU" dirty="0" smtClean="0"/>
              <a:t>D — кольцо; </a:t>
            </a:r>
          </a:p>
          <a:p>
            <a:r>
              <a:rPr lang="ru-RU" dirty="0" smtClean="0"/>
              <a:t>E — шина; </a:t>
            </a:r>
          </a:p>
          <a:p>
            <a:r>
              <a:rPr lang="ru-RU" dirty="0" smtClean="0"/>
              <a:t>F — дерево.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Канальный уровень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Делится на 2 подуровня:</a:t>
            </a:r>
          </a:p>
          <a:p>
            <a:r>
              <a:rPr lang="ru-RU" dirty="0" smtClean="0"/>
              <a:t>уровень управления логическим каналом (</a:t>
            </a:r>
            <a:r>
              <a:rPr lang="en-US" dirty="0" smtClean="0"/>
              <a:t>LLC - Logical Link Control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организация интерфейса с сетевым уровнем;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обеспечение доставки кадров с заданно степенью надёжности.</a:t>
            </a:r>
          </a:p>
          <a:p>
            <a:r>
              <a:rPr lang="ru-RU" dirty="0" smtClean="0"/>
              <a:t>уровень управления доступом к среде </a:t>
            </a:r>
            <a:r>
              <a:rPr lang="en-US" dirty="0" smtClean="0"/>
              <a:t>     </a:t>
            </a:r>
            <a:r>
              <a:rPr lang="ru-RU" dirty="0" smtClean="0"/>
              <a:t>(</a:t>
            </a:r>
            <a:r>
              <a:rPr lang="en-US" dirty="0" smtClean="0"/>
              <a:t>MAC - Media Access Control</a:t>
            </a:r>
            <a:r>
              <a:rPr lang="ru-RU" dirty="0" smtClean="0"/>
              <a:t>).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обеспечение доступа к разделяемой среде</a:t>
            </a:r>
            <a:r>
              <a:rPr lang="en-US" dirty="0" smtClean="0"/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передача кадров между конечными узлами через физический уровень.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712968" cy="1066800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Основные протоколы локальных сетей: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2240"/>
            <a:ext cx="8229600" cy="4325112"/>
          </a:xfrm>
        </p:spPr>
        <p:txBody>
          <a:bodyPr/>
          <a:lstStyle/>
          <a:p>
            <a:r>
              <a:rPr lang="en-US" dirty="0" smtClean="0"/>
              <a:t>Ethernet</a:t>
            </a:r>
          </a:p>
          <a:p>
            <a:r>
              <a:rPr lang="en-US" dirty="0" err="1" smtClean="0"/>
              <a:t>Tokenring</a:t>
            </a:r>
            <a:endParaRPr lang="en-US" dirty="0" smtClean="0"/>
          </a:p>
          <a:p>
            <a:r>
              <a:rPr lang="en-US" dirty="0" smtClean="0"/>
              <a:t>FDDI</a:t>
            </a:r>
          </a:p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err="1" smtClean="0"/>
              <a:t>Fibre</a:t>
            </a:r>
            <a:r>
              <a:rPr lang="en-US" dirty="0" smtClean="0"/>
              <a:t> Channel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Характеристика разделов </a:t>
            </a:r>
            <a:r>
              <a:rPr lang="en-US" u="sng" dirty="0" smtClean="0"/>
              <a:t>IEEE 802</a:t>
            </a:r>
            <a:endParaRPr lang="ru-RU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196752"/>
            <a:ext cx="4680520" cy="548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IEEE 802.3 (Ethernet)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Стандарты </a:t>
            </a:r>
            <a:r>
              <a:rPr lang="ru-RU" dirty="0" err="1" smtClean="0"/>
              <a:t>Ethernet</a:t>
            </a:r>
            <a:r>
              <a:rPr lang="ru-RU" dirty="0" smtClean="0"/>
              <a:t> определяют проводные соединения и электрические сигналы на физическом уровне, формат кадров и протоколы управления доступом к среде — на канальном уровне модели OSI.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496944" cy="1066800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Разновидности </a:t>
            </a:r>
            <a:r>
              <a:rPr lang="en-US" u="sng" dirty="0" smtClean="0"/>
              <a:t>Ethernet (</a:t>
            </a:r>
            <a:r>
              <a:rPr lang="ru-RU" u="sng" dirty="0" smtClean="0"/>
              <a:t>по скорости</a:t>
            </a:r>
            <a:r>
              <a:rPr lang="en-US" u="sng" dirty="0" smtClean="0"/>
              <a:t>)</a:t>
            </a:r>
            <a:r>
              <a:rPr lang="ru-RU" u="sng" dirty="0" smtClean="0"/>
              <a:t>: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Ранние модификации</a:t>
            </a:r>
            <a:r>
              <a:rPr lang="en-US" sz="2400" dirty="0" smtClean="0"/>
              <a:t> (</a:t>
            </a:r>
            <a:r>
              <a:rPr lang="en-US" sz="2000" b="1" dirty="0" smtClean="0"/>
              <a:t>1BASE5</a:t>
            </a:r>
            <a:r>
              <a:rPr lang="en-US" sz="2400" dirty="0" smtClean="0"/>
              <a:t>);</a:t>
            </a:r>
            <a:endParaRPr lang="ru-RU" sz="2400" dirty="0" smtClean="0"/>
          </a:p>
          <a:p>
            <a:r>
              <a:rPr lang="ru-RU" sz="2400" dirty="0" smtClean="0"/>
              <a:t>10 Мбит/с </a:t>
            </a:r>
            <a:r>
              <a:rPr lang="en-US" sz="2400" dirty="0" smtClean="0"/>
              <a:t>Ethernet </a:t>
            </a:r>
            <a:r>
              <a:rPr lang="en-US" sz="2400" dirty="0" smtClean="0"/>
              <a:t>(</a:t>
            </a:r>
            <a:r>
              <a:rPr lang="en-US" sz="2000" b="1" dirty="0" smtClean="0"/>
              <a:t>10BASE</a:t>
            </a:r>
            <a:r>
              <a:rPr lang="ru-RU" sz="2000" b="1" dirty="0" smtClean="0"/>
              <a:t>2,</a:t>
            </a:r>
            <a:r>
              <a:rPr lang="en-US" sz="2000" b="1" dirty="0" smtClean="0"/>
              <a:t>10BASE5</a:t>
            </a:r>
            <a:r>
              <a:rPr lang="en-US" sz="2000" dirty="0" smtClean="0"/>
              <a:t>, </a:t>
            </a:r>
            <a:r>
              <a:rPr lang="en-US" sz="2000" b="1" dirty="0" smtClean="0"/>
              <a:t>10BASE-T</a:t>
            </a:r>
            <a:r>
              <a:rPr lang="en-US" sz="2000" dirty="0" smtClean="0"/>
              <a:t>, </a:t>
            </a:r>
            <a:r>
              <a:rPr lang="en-US" sz="2000" b="1" dirty="0" smtClean="0"/>
              <a:t>10BASE-F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100 Мбит/с </a:t>
            </a:r>
            <a:r>
              <a:rPr lang="en-US" sz="2400" dirty="0" smtClean="0"/>
              <a:t>Fast Ethernet (</a:t>
            </a:r>
            <a:r>
              <a:rPr lang="en-US" sz="2000" b="1" dirty="0" smtClean="0"/>
              <a:t>100BASE-T</a:t>
            </a:r>
            <a:r>
              <a:rPr lang="en-US" sz="2000" dirty="0" smtClean="0"/>
              <a:t>, </a:t>
            </a:r>
            <a:r>
              <a:rPr lang="en-US" sz="2000" b="1" dirty="0" smtClean="0"/>
              <a:t>100BASE-FX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1 </a:t>
            </a:r>
            <a:r>
              <a:rPr lang="ru-RU" sz="2400" dirty="0" smtClean="0"/>
              <a:t>Гбит/с </a:t>
            </a:r>
            <a:r>
              <a:rPr lang="en-US" sz="2400" dirty="0" smtClean="0"/>
              <a:t>Gigabit Ethernet (</a:t>
            </a:r>
            <a:r>
              <a:rPr lang="en-US" sz="2000" b="1" dirty="0" smtClean="0"/>
              <a:t>1000BASE-T</a:t>
            </a:r>
            <a:r>
              <a:rPr lang="en-US" sz="2000" dirty="0" smtClean="0"/>
              <a:t>, </a:t>
            </a:r>
            <a:r>
              <a:rPr lang="en-US" sz="2000" b="1" dirty="0" smtClean="0"/>
              <a:t>1000BASE-SX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10 </a:t>
            </a:r>
            <a:r>
              <a:rPr lang="ru-RU" sz="2400" dirty="0" smtClean="0"/>
              <a:t>Гбит/с </a:t>
            </a:r>
            <a:r>
              <a:rPr lang="en-US" sz="2400" dirty="0" smtClean="0"/>
              <a:t>Ethernet (</a:t>
            </a:r>
            <a:r>
              <a:rPr lang="en-US" sz="2000" b="1" dirty="0" smtClean="0"/>
              <a:t>10GBASE-T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40 Gigabit Ethernet (40GbE);</a:t>
            </a:r>
          </a:p>
          <a:p>
            <a:r>
              <a:rPr lang="en-US" sz="2400" dirty="0" smtClean="0"/>
              <a:t>100 Gigabit Ethernet (100GbE).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416</TotalTime>
  <Words>344</Words>
  <Application>Microsoft Office PowerPoint</Application>
  <PresentationFormat>Экран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Информационные сети и коммуникации</vt:lpstr>
      <vt:lpstr>План лекции:</vt:lpstr>
      <vt:lpstr>Локальные сети</vt:lpstr>
      <vt:lpstr>Топологии сетей:</vt:lpstr>
      <vt:lpstr>Канальный уровень</vt:lpstr>
      <vt:lpstr>Основные протоколы локальных сетей:</vt:lpstr>
      <vt:lpstr>Характеристика разделов IEEE 802</vt:lpstr>
      <vt:lpstr>IEEE 802.3 (Ethernet)</vt:lpstr>
      <vt:lpstr>Разновидности Ethernet (по скорости):</vt:lpstr>
      <vt:lpstr>Технология CSMA/CD</vt:lpstr>
      <vt:lpstr>Алгоритмы CSMA/CD</vt:lpstr>
      <vt:lpstr>Метод случайного доступа</vt:lpstr>
      <vt:lpstr>Возникновение коллизий</vt:lpstr>
      <vt:lpstr>Расчет времени ожидания (BoD)</vt:lpstr>
      <vt:lpstr>Коммутационное оборудование: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MIX</dc:creator>
  <cp:lastModifiedBy>Artem</cp:lastModifiedBy>
  <cp:revision>146</cp:revision>
  <dcterms:created xsi:type="dcterms:W3CDTF">2012-02-06T18:04:35Z</dcterms:created>
  <dcterms:modified xsi:type="dcterms:W3CDTF">2012-03-13T08:50:57Z</dcterms:modified>
</cp:coreProperties>
</file>