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9" r:id="rId9"/>
    <p:sldId id="27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3604A0F-8B54-474D-AD82-13EA58D8F786}">
          <p14:sldIdLst>
            <p14:sldId id="256"/>
            <p14:sldId id="257"/>
            <p14:sldId id="258"/>
            <p14:sldId id="259"/>
            <p14:sldId id="260"/>
            <p14:sldId id="268"/>
            <p14:sldId id="271"/>
            <p14:sldId id="269"/>
            <p14:sldId id="27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Раздел без заголовка" id="{E014CE97-AF76-4F7F-B189-732F076946C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10/7/2014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</a:t>
            </a:r>
            <a:r>
              <a:rPr lang="ru-RU" dirty="0" smtClean="0"/>
              <a:t>201</a:t>
            </a:r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"/>
    </mc:Choice>
    <mc:Fallback>
      <p:transition spd="slow" advTm="5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взаимодействия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Клиент – сервер </a:t>
            </a:r>
            <a:r>
              <a:rPr lang="en-US" dirty="0" smtClean="0"/>
              <a:t>UDP:53</a:t>
            </a:r>
            <a:endParaRPr lang="ru-RU" dirty="0" smtClean="0"/>
          </a:p>
          <a:p>
            <a:r>
              <a:rPr lang="ru-RU" dirty="0" smtClean="0"/>
              <a:t>Сервер – Сервер </a:t>
            </a:r>
            <a:r>
              <a:rPr lang="en-US" dirty="0" smtClean="0"/>
              <a:t>TCP:53</a:t>
            </a:r>
            <a:endParaRPr lang="ru-RU" dirty="0"/>
          </a:p>
        </p:txBody>
      </p:sp>
      <p:pic>
        <p:nvPicPr>
          <p:cNvPr id="4098" name="Picture 2" descr="http://book.itep.ru/4/44/dns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5029200" cy="319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6188919"/>
            <a:ext cx="25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Формат сообщения </a:t>
            </a:r>
            <a:r>
              <a:rPr lang="en-US" dirty="0" smtClean="0"/>
              <a:t>DNS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65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DNS-сервер </a:t>
            </a:r>
          </a:p>
          <a:p>
            <a:r>
              <a:rPr lang="ru-RU" dirty="0"/>
              <a:t>DNS-клиент </a:t>
            </a:r>
          </a:p>
          <a:p>
            <a:r>
              <a:rPr lang="ru-RU" dirty="0" err="1"/>
              <a:t>Доме́н</a:t>
            </a:r>
            <a:r>
              <a:rPr lang="ru-RU" dirty="0"/>
              <a:t> (англ. </a:t>
            </a:r>
            <a:r>
              <a:rPr lang="ru-RU" dirty="0" err="1"/>
              <a:t>domain</a:t>
            </a:r>
            <a:r>
              <a:rPr lang="ru-RU" dirty="0"/>
              <a:t> — область) </a:t>
            </a:r>
            <a:endParaRPr lang="en-US" dirty="0"/>
          </a:p>
          <a:p>
            <a:r>
              <a:rPr lang="ru-RU" dirty="0" err="1"/>
              <a:t>Поддомен</a:t>
            </a:r>
            <a:r>
              <a:rPr lang="ru-RU" dirty="0"/>
              <a:t> (англ. </a:t>
            </a:r>
            <a:r>
              <a:rPr lang="ru-RU" dirty="0" err="1"/>
              <a:t>subdomain</a:t>
            </a:r>
            <a:r>
              <a:rPr lang="ru-RU" dirty="0"/>
              <a:t>) </a:t>
            </a:r>
            <a:endParaRPr lang="en-US" dirty="0"/>
          </a:p>
          <a:p>
            <a:r>
              <a:rPr lang="ru-RU" dirty="0"/>
              <a:t>Ресурсная </a:t>
            </a:r>
            <a:r>
              <a:rPr lang="ru-RU" dirty="0"/>
              <a:t>запись </a:t>
            </a:r>
          </a:p>
          <a:p>
            <a:r>
              <a:rPr lang="ru-RU" dirty="0"/>
              <a:t>Зона</a:t>
            </a:r>
            <a:r>
              <a:rPr lang="ru-RU" dirty="0"/>
              <a:t> </a:t>
            </a:r>
            <a:endParaRPr lang="ru-RU" dirty="0"/>
          </a:p>
          <a:p>
            <a:r>
              <a:rPr lang="ru-RU" dirty="0"/>
              <a:t>Делегирование</a:t>
            </a:r>
            <a:r>
              <a:rPr lang="ru-RU" dirty="0"/>
              <a:t> </a:t>
            </a:r>
            <a:endParaRPr lang="ru-RU" dirty="0"/>
          </a:p>
          <a:p>
            <a:r>
              <a:rPr lang="ru-RU" dirty="0"/>
              <a:t>Авторитетность</a:t>
            </a:r>
            <a:r>
              <a:rPr lang="ru-RU" dirty="0"/>
              <a:t> </a:t>
            </a:r>
            <a:endParaRPr lang="ru-RU" dirty="0"/>
          </a:p>
          <a:p>
            <a:r>
              <a:rPr lang="ru-RU" dirty="0"/>
              <a:t>DNS-запрос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367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записей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4958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SOA (Start of Authority/</a:t>
            </a:r>
            <a:r>
              <a:rPr lang="ru-RU" sz="6400" dirty="0"/>
              <a:t>начальная запись зоны</a:t>
            </a:r>
            <a:r>
              <a:rPr lang="en-US" sz="6400" dirty="0"/>
              <a:t>) </a:t>
            </a:r>
            <a:endParaRPr lang="ru-RU" sz="6400" dirty="0"/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Testdom.com. 86400  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IN      SOA    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ns1.prov.ru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hostmaster.prov.ru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. (</a:t>
            </a:r>
            <a:endParaRPr lang="ru-RU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ru-RU" sz="4800" dirty="0">
                <a:latin typeface="Courier New" pitchFamily="49" charset="0"/>
                <a:cs typeface="Courier New" pitchFamily="49" charset="0"/>
              </a:rPr>
              <a:t>2011032003 ; </a:t>
            </a:r>
            <a:r>
              <a:rPr lang="ru-RU" sz="4800" dirty="0" err="1">
                <a:latin typeface="Courier New" pitchFamily="49" charset="0"/>
                <a:cs typeface="Courier New" pitchFamily="49" charset="0"/>
              </a:rPr>
              <a:t>serial</a:t>
            </a:r>
            <a:r>
              <a:rPr lang="ru-RU" sz="4800" dirty="0">
                <a:latin typeface="Courier New" pitchFamily="49" charset="0"/>
                <a:cs typeface="Courier New" pitchFamily="49" charset="0"/>
              </a:rPr>
              <a:t> (серийный номер)</a:t>
            </a:r>
          </a:p>
          <a:p>
            <a:pPr marL="0" indent="0">
              <a:buNone/>
            </a:pPr>
            <a:r>
              <a:rPr lang="ru-RU" sz="4800" dirty="0">
                <a:latin typeface="Courier New" pitchFamily="49" charset="0"/>
                <a:cs typeface="Courier New" pitchFamily="49" charset="0"/>
              </a:rPr>
              <a:t>                                                  28800 ; </a:t>
            </a:r>
            <a:r>
              <a:rPr lang="ru-RU" sz="4800" dirty="0" err="1">
                <a:latin typeface="Courier New" pitchFamily="49" charset="0"/>
                <a:cs typeface="Courier New" pitchFamily="49" charset="0"/>
              </a:rPr>
              <a:t>refresh</a:t>
            </a:r>
            <a:r>
              <a:rPr lang="ru-RU" sz="4800" dirty="0">
                <a:latin typeface="Courier New" pitchFamily="49" charset="0"/>
                <a:cs typeface="Courier New" pitchFamily="49" charset="0"/>
              </a:rPr>
              <a:t> (обновление)</a:t>
            </a:r>
          </a:p>
          <a:p>
            <a:pPr marL="0" indent="0">
              <a:buNone/>
            </a:pPr>
            <a:r>
              <a:rPr lang="ru-RU" sz="4800" dirty="0">
                <a:latin typeface="Courier New" pitchFamily="49" charset="0"/>
                <a:cs typeface="Courier New" pitchFamily="49" charset="0"/>
              </a:rPr>
              <a:t>                                                  7200 ; </a:t>
            </a:r>
            <a:r>
              <a:rPr lang="ru-RU" sz="4800" dirty="0" err="1">
                <a:latin typeface="Courier New" pitchFamily="49" charset="0"/>
                <a:cs typeface="Courier New" pitchFamily="49" charset="0"/>
              </a:rPr>
              <a:t>retry</a:t>
            </a:r>
            <a:r>
              <a:rPr lang="ru-RU" sz="4800" dirty="0">
                <a:latin typeface="Courier New" pitchFamily="49" charset="0"/>
                <a:cs typeface="Courier New" pitchFamily="49" charset="0"/>
              </a:rPr>
              <a:t> (повторная попытка)</a:t>
            </a:r>
          </a:p>
          <a:p>
            <a:pPr marL="0" indent="0">
              <a:buNone/>
            </a:pPr>
            <a:r>
              <a:rPr lang="ru-RU" sz="4800" dirty="0">
                <a:latin typeface="Courier New" pitchFamily="49" charset="0"/>
                <a:cs typeface="Courier New" pitchFamily="49" charset="0"/>
              </a:rPr>
              <a:t>                                                  604800 ; </a:t>
            </a:r>
            <a:r>
              <a:rPr lang="ru-RU" sz="4800" dirty="0" err="1">
                <a:latin typeface="Courier New" pitchFamily="49" charset="0"/>
                <a:cs typeface="Courier New" pitchFamily="49" charset="0"/>
              </a:rPr>
              <a:t>expire</a:t>
            </a:r>
            <a:r>
              <a:rPr lang="ru-RU" sz="4800" dirty="0">
                <a:latin typeface="Courier New" pitchFamily="49" charset="0"/>
                <a:cs typeface="Courier New" pitchFamily="49" charset="0"/>
              </a:rPr>
              <a:t> (срок годности)</a:t>
            </a:r>
          </a:p>
          <a:p>
            <a:pPr marL="0" indent="0">
              <a:buNone/>
            </a:pPr>
            <a:r>
              <a:rPr lang="ru-RU" sz="4800" dirty="0">
                <a:latin typeface="Courier New" pitchFamily="49" charset="0"/>
                <a:cs typeface="Courier New" pitchFamily="49" charset="0"/>
              </a:rPr>
              <a:t>                                                  86400) ; </a:t>
            </a:r>
            <a:r>
              <a:rPr lang="ru-RU" sz="4800" dirty="0" err="1">
                <a:latin typeface="Courier New" pitchFamily="49" charset="0"/>
                <a:cs typeface="Courier New" pitchFamily="49" charset="0"/>
              </a:rPr>
              <a:t>minimum</a:t>
            </a:r>
            <a:r>
              <a:rPr lang="ru-RU" sz="4800" dirty="0">
                <a:latin typeface="Courier New" pitchFamily="49" charset="0"/>
                <a:cs typeface="Courier New" pitchFamily="49" charset="0"/>
              </a:rPr>
              <a:t> TTL (минимум)</a:t>
            </a:r>
          </a:p>
          <a:p>
            <a:r>
              <a:rPr lang="ru-RU" sz="6400" dirty="0"/>
              <a:t>SRV (</a:t>
            </a:r>
            <a:r>
              <a:rPr lang="ru-RU" sz="6400" dirty="0" err="1"/>
              <a:t>server</a:t>
            </a:r>
            <a:r>
              <a:rPr lang="ru-RU" sz="6400" dirty="0"/>
              <a:t> </a:t>
            </a:r>
            <a:r>
              <a:rPr lang="ru-RU" sz="6400" dirty="0" err="1"/>
              <a:t>selection</a:t>
            </a:r>
            <a:r>
              <a:rPr lang="ru-RU" sz="6400" dirty="0"/>
              <a:t>)</a:t>
            </a:r>
          </a:p>
          <a:p>
            <a:r>
              <a:rPr lang="en-US" sz="6400" dirty="0"/>
              <a:t>A — (address record/</a:t>
            </a:r>
            <a:r>
              <a:rPr lang="ru-RU" sz="6400" dirty="0"/>
              <a:t>запись адреса</a:t>
            </a:r>
            <a:r>
              <a:rPr lang="en-US" sz="6400" dirty="0"/>
              <a:t>) </a:t>
            </a:r>
            <a:endParaRPr lang="ru-RU" sz="6400" dirty="0"/>
          </a:p>
          <a:p>
            <a:r>
              <a:rPr lang="en-US" sz="6400" dirty="0"/>
              <a:t>AAAA</a:t>
            </a:r>
            <a:r>
              <a:rPr lang="ru-RU" sz="6400" dirty="0"/>
              <a:t> (</a:t>
            </a:r>
            <a:r>
              <a:rPr lang="en-US" sz="6400" dirty="0" err="1"/>
              <a:t>IPv</a:t>
            </a:r>
            <a:r>
              <a:rPr lang="ru-RU" sz="6400" dirty="0"/>
              <a:t>6 </a:t>
            </a:r>
            <a:r>
              <a:rPr lang="en-US" sz="6400" dirty="0"/>
              <a:t>address record</a:t>
            </a:r>
            <a:r>
              <a:rPr lang="ru-RU" sz="6400" dirty="0"/>
              <a:t>) аналогична записи </a:t>
            </a:r>
            <a:r>
              <a:rPr lang="en-US" sz="6400" dirty="0"/>
              <a:t>A</a:t>
            </a:r>
            <a:r>
              <a:rPr lang="ru-RU" sz="6400" dirty="0"/>
              <a:t>, но для </a:t>
            </a:r>
            <a:r>
              <a:rPr lang="en-US" sz="6400" dirty="0" err="1"/>
              <a:t>IPv</a:t>
            </a:r>
            <a:r>
              <a:rPr lang="ru-RU" sz="6400" dirty="0"/>
              <a:t>6.</a:t>
            </a:r>
          </a:p>
          <a:p>
            <a:r>
              <a:rPr lang="en-US" sz="6400" dirty="0"/>
              <a:t>CNAME (canonical name record/</a:t>
            </a:r>
            <a:r>
              <a:rPr lang="ru-RU" sz="6400" dirty="0"/>
              <a:t>каноническая запись имени</a:t>
            </a:r>
            <a:r>
              <a:rPr lang="en-US" sz="6400" dirty="0"/>
              <a:t> (</a:t>
            </a:r>
            <a:r>
              <a:rPr lang="ru-RU" sz="6400" dirty="0"/>
              <a:t>псевдоним</a:t>
            </a:r>
            <a:r>
              <a:rPr lang="en-US" sz="6400" dirty="0"/>
              <a:t>)) </a:t>
            </a:r>
            <a:endParaRPr lang="ru-RU" sz="6400" dirty="0"/>
          </a:p>
          <a:p>
            <a:r>
              <a:rPr lang="en-US" sz="6400" dirty="0"/>
              <a:t>MX (mail exchange) </a:t>
            </a:r>
            <a:endParaRPr lang="ru-RU" sz="6400" dirty="0"/>
          </a:p>
          <a:p>
            <a:r>
              <a:rPr lang="en-US" sz="6400" dirty="0"/>
              <a:t>NS (name server/</a:t>
            </a:r>
            <a:r>
              <a:rPr lang="ru-RU" sz="6400" dirty="0"/>
              <a:t>сервер имён</a:t>
            </a:r>
            <a:r>
              <a:rPr lang="en-US" sz="6400" dirty="0"/>
              <a:t>) </a:t>
            </a:r>
            <a:endParaRPr lang="ru-RU" sz="6400" dirty="0"/>
          </a:p>
          <a:p>
            <a:r>
              <a:rPr lang="ru-RU" sz="6400" dirty="0"/>
              <a:t>PTR (</a:t>
            </a:r>
            <a:r>
              <a:rPr lang="ru-RU" sz="6400" dirty="0" err="1"/>
              <a:t>pointer</a:t>
            </a:r>
            <a:r>
              <a:rPr lang="ru-RU" sz="6400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6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Рекурсивный запрос</a:t>
            </a:r>
            <a:endParaRPr lang="ru-RU" sz="2000" dirty="0"/>
          </a:p>
        </p:txBody>
      </p:sp>
      <p:pic>
        <p:nvPicPr>
          <p:cNvPr id="5122" name="Picture 2" descr="PspoClasses/080703/01DNSTheory - UNИ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258050" cy="442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6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</a:t>
            </a:r>
            <a:r>
              <a:rPr lang="ru-RU" dirty="0" smtClean="0"/>
              <a:t>как часть корпоративной инфраструктуры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Кэширующие сервера.</a:t>
            </a:r>
          </a:p>
          <a:p>
            <a:r>
              <a:rPr lang="ru-RU" dirty="0" smtClean="0"/>
              <a:t>Поиск сервисов через записи </a:t>
            </a:r>
            <a:r>
              <a:rPr lang="en-US" dirty="0" smtClean="0"/>
              <a:t>SRV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en-US" dirty="0"/>
              <a:t>_sip._</a:t>
            </a:r>
            <a:r>
              <a:rPr lang="en-US" dirty="0" err="1"/>
              <a:t>udp</a:t>
            </a:r>
            <a:r>
              <a:rPr lang="en-US" dirty="0"/>
              <a:t> SRV 0 5060 </a:t>
            </a:r>
            <a:r>
              <a:rPr lang="en-US" dirty="0" smtClean="0"/>
              <a:t>host.tld.ru</a:t>
            </a:r>
            <a:br>
              <a:rPr lang="en-US" dirty="0" smtClean="0"/>
            </a:br>
            <a:endParaRPr lang="ru-RU" dirty="0" smtClean="0"/>
          </a:p>
          <a:p>
            <a:pPr marL="0" indent="0">
              <a:buNone/>
            </a:pPr>
            <a:r>
              <a:rPr lang="en-US" dirty="0"/>
              <a:t>_</a:t>
            </a:r>
            <a:r>
              <a:rPr lang="en-US" dirty="0" err="1"/>
              <a:t>ldap</a:t>
            </a:r>
            <a:r>
              <a:rPr lang="en-US" dirty="0" smtClean="0"/>
              <a:t>._</a:t>
            </a:r>
            <a:r>
              <a:rPr lang="en-US" dirty="0" err="1" smtClean="0"/>
              <a:t>tcp.firm.loc</a:t>
            </a:r>
            <a:r>
              <a:rPr lang="en-US" dirty="0" smtClean="0"/>
              <a:t> SRV 0 100 389 dc01.firm.loc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2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имен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Internet Corporation for Assigned Names and Numbers</a:t>
            </a:r>
            <a:r>
              <a:rPr lang="en-US" sz="2400" dirty="0"/>
              <a:t>),  </a:t>
            </a:r>
            <a:r>
              <a:rPr lang="en-US" sz="2400" b="1" dirty="0" smtClean="0"/>
              <a:t>ICANN</a:t>
            </a:r>
            <a:r>
              <a:rPr lang="ru-RU" sz="2400" b="1" dirty="0" smtClean="0"/>
              <a:t>  - </a:t>
            </a:r>
            <a:r>
              <a:rPr lang="ru-RU" sz="2400" dirty="0" smtClean="0"/>
              <a:t>домены первого уровня</a:t>
            </a:r>
          </a:p>
          <a:p>
            <a:r>
              <a:rPr lang="ru-RU" sz="2400" dirty="0" smtClean="0"/>
              <a:t>РОС НИИ РОС </a:t>
            </a:r>
            <a:r>
              <a:rPr lang="en-US" sz="2400" dirty="0" smtClean="0"/>
              <a:t>- </a:t>
            </a:r>
            <a:r>
              <a:rPr lang="ru-RU" sz="2400" dirty="0" smtClean="0"/>
              <a:t> домены </a:t>
            </a:r>
            <a:r>
              <a:rPr lang="en-US" sz="2400" dirty="0"/>
              <a:t>.</a:t>
            </a:r>
            <a:r>
              <a:rPr lang="en-US" sz="2400" dirty="0" err="1" smtClean="0"/>
              <a:t>ru</a:t>
            </a:r>
            <a:r>
              <a:rPr lang="en-US" sz="2400" dirty="0" smtClean="0"/>
              <a:t> .</a:t>
            </a:r>
            <a:r>
              <a:rPr lang="en-US" sz="2400" dirty="0" err="1" smtClean="0"/>
              <a:t>su</a:t>
            </a:r>
            <a:r>
              <a:rPr lang="en-US" sz="2400" dirty="0" smtClean="0"/>
              <a:t> .</a:t>
            </a:r>
            <a:r>
              <a:rPr lang="ru-RU" sz="2400" dirty="0" smtClean="0"/>
              <a:t>РФ</a:t>
            </a:r>
            <a:endParaRPr lang="en-US" sz="2400" dirty="0" smtClean="0"/>
          </a:p>
          <a:p>
            <a:r>
              <a:rPr lang="ru-RU" sz="2400" dirty="0" smtClean="0"/>
              <a:t>Уполномоченные регистраторы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В настоящий момент </a:t>
            </a:r>
            <a:r>
              <a:rPr lang="ru-RU" sz="2400" dirty="0" smtClean="0"/>
              <a:t>аккредитовано 27 </a:t>
            </a:r>
            <a:r>
              <a:rPr lang="ru-RU" sz="2400" dirty="0"/>
              <a:t>РЕГИСТРАТОРОВ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3074" name="Picture 2" descr="https://upload.wikimedia.org/wikipedia/ru/8/81/%D0%9B%D0%BE%D0%B3%D0%BE%D1%82%D0%B8%D0%BF_ICA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8" y="1676400"/>
            <a:ext cx="16287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 </a:t>
            </a:r>
            <a:r>
              <a:rPr lang="ru-RU" dirty="0" smtClean="0"/>
              <a:t>и архитектура </a:t>
            </a:r>
            <a:r>
              <a:rPr lang="en-US" dirty="0" smtClean="0"/>
              <a:t>DNS</a:t>
            </a:r>
            <a:endParaRPr lang="ru-RU" dirty="0" smtClean="0"/>
          </a:p>
          <a:p>
            <a:r>
              <a:rPr lang="ru-RU" dirty="0" smtClean="0"/>
              <a:t>Основные понятия и принципы работы</a:t>
            </a:r>
          </a:p>
          <a:p>
            <a:r>
              <a:rPr lang="ru-RU" dirty="0" smtClean="0"/>
              <a:t>Пространство имен</a:t>
            </a:r>
            <a:endParaRPr lang="en-US" dirty="0" smtClean="0"/>
          </a:p>
          <a:p>
            <a:r>
              <a:rPr lang="ru-RU" dirty="0" smtClean="0"/>
              <a:t>Типы записей </a:t>
            </a:r>
            <a:r>
              <a:rPr lang="en-US" dirty="0" smtClean="0"/>
              <a:t>DNS</a:t>
            </a:r>
            <a:endParaRPr lang="ru-RU" dirty="0" smtClean="0"/>
          </a:p>
          <a:p>
            <a:r>
              <a:rPr lang="ru-RU" dirty="0" smtClean="0"/>
              <a:t>Разрешение имен</a:t>
            </a:r>
          </a:p>
          <a:p>
            <a:r>
              <a:rPr lang="en-US" dirty="0" smtClean="0"/>
              <a:t>DNS </a:t>
            </a:r>
            <a:r>
              <a:rPr lang="ru-RU" dirty="0" smtClean="0"/>
              <a:t>в корпоративной инфраструктуре</a:t>
            </a:r>
            <a:endParaRPr lang="ru-RU" dirty="0" smtClean="0"/>
          </a:p>
          <a:p>
            <a:r>
              <a:rPr lang="ru-RU" dirty="0" smtClean="0"/>
              <a:t>Регистрация имен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DNS была описана Полом </a:t>
            </a:r>
            <a:r>
              <a:rPr lang="ru-RU" dirty="0" err="1"/>
              <a:t>Мокапетрисом</a:t>
            </a:r>
            <a:r>
              <a:rPr lang="ru-RU" dirty="0"/>
              <a:t> (</a:t>
            </a:r>
            <a:r>
              <a:rPr lang="ru-RU" dirty="0" err="1"/>
              <a:t>Paul</a:t>
            </a:r>
            <a:r>
              <a:rPr lang="ru-RU" dirty="0"/>
              <a:t> </a:t>
            </a:r>
            <a:r>
              <a:rPr lang="ru-RU" dirty="0" err="1"/>
              <a:t>Mockapetris</a:t>
            </a:r>
            <a:r>
              <a:rPr lang="ru-RU" dirty="0"/>
              <a:t> ) в 1984. Это два документа: RFC-882 и RFC-883 (Позже эти документы были заменены на RFC-1034 и RFC-1035).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RFC-4032</a:t>
            </a:r>
            <a:r>
              <a:rPr lang="ru-RU" dirty="0"/>
              <a:t>, -4034, -4035, -2137, -2052, -2136, -1996, -1918, -1793, -1712-13, -1706, -1664, -1611-12, -1536-37, -1401, -1383, -1183, -1101, -1034-35).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0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принципы и 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Распределённость</a:t>
            </a:r>
            <a:r>
              <a:rPr lang="ru-RU" dirty="0"/>
              <a:t> </a:t>
            </a:r>
            <a:r>
              <a:rPr lang="ru-RU" dirty="0"/>
              <a:t>администрирования</a:t>
            </a:r>
          </a:p>
          <a:p>
            <a:r>
              <a:rPr lang="ru-RU" dirty="0" err="1"/>
              <a:t>Распределённость</a:t>
            </a:r>
            <a:r>
              <a:rPr lang="ru-RU" dirty="0"/>
              <a:t> </a:t>
            </a:r>
            <a:r>
              <a:rPr lang="ru-RU" dirty="0"/>
              <a:t>хранения </a:t>
            </a:r>
            <a:r>
              <a:rPr lang="ru-RU" dirty="0"/>
              <a:t>информации</a:t>
            </a:r>
          </a:p>
          <a:p>
            <a:r>
              <a:rPr lang="ru-RU" dirty="0"/>
              <a:t>Кеширование</a:t>
            </a:r>
            <a:r>
              <a:rPr lang="ru-RU" dirty="0"/>
              <a:t> </a:t>
            </a:r>
            <a:r>
              <a:rPr lang="ru-RU" dirty="0"/>
              <a:t>информации</a:t>
            </a:r>
          </a:p>
          <a:p>
            <a:r>
              <a:rPr lang="ru-RU" dirty="0"/>
              <a:t>Иерархическая древовидная структура</a:t>
            </a:r>
            <a:endParaRPr lang="ru-RU" dirty="0"/>
          </a:p>
          <a:p>
            <a:r>
              <a:rPr lang="ru-RU" dirty="0"/>
              <a:t>Резервирование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8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1676400"/>
            <a:ext cx="8263839" cy="47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FQDN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FQDN (</a:t>
            </a:r>
            <a:r>
              <a:rPr lang="ru-RU" dirty="0"/>
              <a:t>англ. </a:t>
            </a:r>
            <a:r>
              <a:rPr lang="en-US" dirty="0"/>
              <a:t>Fully </a:t>
            </a:r>
            <a:r>
              <a:rPr lang="en-US" dirty="0" err="1"/>
              <a:t>Qualifed</a:t>
            </a:r>
            <a:r>
              <a:rPr lang="en-US" dirty="0"/>
              <a:t> Domain Name, </a:t>
            </a:r>
            <a:r>
              <a:rPr lang="ru-RU" dirty="0"/>
              <a:t>полностью определённое имя домена</a:t>
            </a:r>
            <a:r>
              <a:rPr lang="ru-RU" dirty="0" smtClean="0"/>
              <a:t>)</a:t>
            </a:r>
          </a:p>
          <a:p>
            <a:r>
              <a:rPr lang="ru-RU" dirty="0"/>
              <a:t> Максимальный размер FQDN — 255 байт, с ограничением в 63 байта на каждое имя домена.</a:t>
            </a:r>
          </a:p>
        </p:txBody>
      </p:sp>
    </p:spTree>
    <p:extLst>
      <p:ext uri="{BB962C8B-B14F-4D97-AF65-F5344CB8AC3E}">
        <p14:creationId xmlns:p14="http://schemas.microsoft.com/office/powerpoint/2010/main" val="5346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Зона обратного просмотра</a:t>
            </a:r>
            <a:endParaRPr lang="ru-RU" dirty="0"/>
          </a:p>
        </p:txBody>
      </p: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22997"/>
            <a:ext cx="5562600" cy="48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15786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aseline="-25000" dirty="0" smtClean="0"/>
              <a:t>50.0.87.194.</a:t>
            </a:r>
            <a:r>
              <a:rPr lang="en-US" sz="6000" baseline="-25000" dirty="0" smtClean="0"/>
              <a:t>in-</a:t>
            </a:r>
            <a:r>
              <a:rPr lang="en-US" sz="6000" baseline="-25000" dirty="0" err="1" smtClean="0"/>
              <a:t>addr.arpa</a:t>
            </a:r>
            <a:r>
              <a:rPr lang="en-US" sz="6000" baseline="-25000" dirty="0" smtClean="0"/>
              <a:t>.</a:t>
            </a:r>
            <a:endParaRPr lang="ru-RU" sz="6000" baseline="-25000" dirty="0"/>
          </a:p>
        </p:txBody>
      </p:sp>
    </p:spTree>
    <p:extLst>
      <p:ext uri="{BB962C8B-B14F-4D97-AF65-F5344CB8AC3E}">
        <p14:creationId xmlns:p14="http://schemas.microsoft.com/office/powerpoint/2010/main" val="30793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Домены первого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Национальные домены (</a:t>
            </a:r>
            <a:r>
              <a:rPr lang="en-US" dirty="0"/>
              <a:t>ISO </a:t>
            </a:r>
            <a:r>
              <a:rPr lang="en-US" dirty="0" smtClean="0"/>
              <a:t>3166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Тематические домены (</a:t>
            </a:r>
            <a:r>
              <a:rPr lang="en-US" dirty="0"/>
              <a:t>aero, .arts, .biz, .com, .coop, .firm, .</a:t>
            </a:r>
            <a:r>
              <a:rPr lang="en-US" dirty="0" err="1"/>
              <a:t>gov</a:t>
            </a:r>
            <a:r>
              <a:rPr lang="en-US" dirty="0"/>
              <a:t>, .info, .org, .</a:t>
            </a:r>
            <a:r>
              <a:rPr lang="en-US" dirty="0" err="1"/>
              <a:t>edu</a:t>
            </a:r>
            <a:r>
              <a:rPr lang="en-US" dirty="0"/>
              <a:t>, .jobs, .mil, .</a:t>
            </a:r>
            <a:r>
              <a:rPr lang="en-US" dirty="0" err="1"/>
              <a:t>mobi</a:t>
            </a:r>
            <a:r>
              <a:rPr lang="en-US" dirty="0"/>
              <a:t>, .museum, .name, </a:t>
            </a:r>
            <a:r>
              <a:rPr lang="en-US" dirty="0" err="1"/>
              <a:t>.net</a:t>
            </a:r>
            <a:r>
              <a:rPr lang="en-US" dirty="0"/>
              <a:t>, .pro, .</a:t>
            </a:r>
            <a:r>
              <a:rPr lang="en-US" dirty="0" err="1"/>
              <a:t>int</a:t>
            </a:r>
            <a:r>
              <a:rPr lang="en-US" dirty="0"/>
              <a:t>, .rec, .</a:t>
            </a:r>
            <a:r>
              <a:rPr lang="en-US" dirty="0" err="1"/>
              <a:t>tel</a:t>
            </a:r>
            <a:r>
              <a:rPr lang="en-US" dirty="0"/>
              <a:t>, .travel, .</a:t>
            </a:r>
            <a:r>
              <a:rPr lang="en-US" dirty="0" err="1"/>
              <a:t>tv</a:t>
            </a:r>
            <a:r>
              <a:rPr lang="en-US" dirty="0"/>
              <a:t>, .</a:t>
            </a:r>
            <a:r>
              <a:rPr lang="en-US" dirty="0" err="1"/>
              <a:t>arpa</a:t>
            </a:r>
            <a:r>
              <a:rPr lang="en-US" dirty="0"/>
              <a:t>, .</a:t>
            </a:r>
            <a:r>
              <a:rPr lang="en-US" dirty="0" smtClean="0"/>
              <a:t>web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9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Зарезервированные имена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RFC 2606 (</a:t>
            </a:r>
            <a:r>
              <a:rPr lang="ru-RU" b="1" dirty="0" err="1"/>
              <a:t>Reserved</a:t>
            </a:r>
            <a:r>
              <a:rPr lang="ru-RU" b="1" dirty="0"/>
              <a:t> </a:t>
            </a:r>
            <a:r>
              <a:rPr lang="ru-RU" b="1" dirty="0" err="1"/>
              <a:t>Top</a:t>
            </a:r>
            <a:r>
              <a:rPr lang="ru-RU" b="1" dirty="0"/>
              <a:t> </a:t>
            </a:r>
            <a:r>
              <a:rPr lang="ru-RU" b="1" dirty="0" err="1"/>
              <a:t>Level</a:t>
            </a:r>
            <a:r>
              <a:rPr lang="ru-RU" b="1" dirty="0"/>
              <a:t> DNS </a:t>
            </a:r>
            <a:r>
              <a:rPr lang="ru-RU" b="1" dirty="0" err="1"/>
              <a:t>Names</a:t>
            </a:r>
            <a:r>
              <a:rPr lang="ru-RU" b="1" dirty="0"/>
              <a:t> </a:t>
            </a:r>
            <a:r>
              <a:rPr lang="ru-RU" dirty="0"/>
              <a:t>— Зарезервированные имена доменов верхнего уровня)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example.com, </a:t>
            </a:r>
            <a:r>
              <a:rPr lang="ru-RU" dirty="0" smtClean="0"/>
              <a:t>example.org, </a:t>
            </a:r>
            <a:r>
              <a:rPr lang="ru-RU" dirty="0"/>
              <a:t>example.net, </a:t>
            </a:r>
            <a:endParaRPr lang="ru-RU" dirty="0" smtClean="0"/>
          </a:p>
          <a:p>
            <a:r>
              <a:rPr lang="ru-RU" dirty="0" err="1" smtClean="0"/>
              <a:t>test</a:t>
            </a:r>
            <a:r>
              <a:rPr lang="ru-RU" dirty="0"/>
              <a:t>, </a:t>
            </a:r>
            <a:r>
              <a:rPr lang="ru-RU" dirty="0" err="1"/>
              <a:t>invalid</a:t>
            </a:r>
            <a:r>
              <a:rPr lang="ru-RU" dirty="0"/>
              <a:t> и др. </a:t>
            </a:r>
          </a:p>
        </p:txBody>
      </p:sp>
    </p:spTree>
    <p:extLst>
      <p:ext uri="{BB962C8B-B14F-4D97-AF65-F5344CB8AC3E}">
        <p14:creationId xmlns:p14="http://schemas.microsoft.com/office/powerpoint/2010/main" val="461779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385</TotalTime>
  <Words>336</Words>
  <Application>Microsoft Office PowerPoint</Application>
  <PresentationFormat>Экран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Median</vt:lpstr>
      <vt:lpstr>DNS</vt:lpstr>
      <vt:lpstr>План</vt:lpstr>
      <vt:lpstr>DNS</vt:lpstr>
      <vt:lpstr>Основные принципы и архитектура</vt:lpstr>
      <vt:lpstr>Пространство имен</vt:lpstr>
      <vt:lpstr>FQDN</vt:lpstr>
      <vt:lpstr>Зона обратного просмотра</vt:lpstr>
      <vt:lpstr>Домены первого уровня</vt:lpstr>
      <vt:lpstr>Зарезервированные имена</vt:lpstr>
      <vt:lpstr>Протоколы взаимодействия</vt:lpstr>
      <vt:lpstr>Основные понятия</vt:lpstr>
      <vt:lpstr>Типы записей DNS</vt:lpstr>
      <vt:lpstr>Пример разрешения имен</vt:lpstr>
      <vt:lpstr>DNS как часть корпоративной инфраструктуры</vt:lpstr>
      <vt:lpstr>Получение имен DNS</vt:lpstr>
    </vt:vector>
  </TitlesOfParts>
  <Company>ITMO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Beresnev</cp:lastModifiedBy>
  <cp:revision>66</cp:revision>
  <dcterms:created xsi:type="dcterms:W3CDTF">2013-09-10T08:38:56Z</dcterms:created>
  <dcterms:modified xsi:type="dcterms:W3CDTF">2014-10-07T11:38:19Z</dcterms:modified>
</cp:coreProperties>
</file>