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56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3604A0F-8B54-474D-AD82-13EA58D8F786}">
          <p14:sldIdLst>
            <p14:sldId id="256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6"/>
    </p:cViewPr>
  </p:sorter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B03C4-95A0-4115-BD0C-586A320A74C9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036B-8B82-4F95-8B26-395BA581C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6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10/14/2014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10/14/2014</a:t>
            </a:fld>
            <a:endParaRPr lang="en-US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10/14/2014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0" y="403860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Безопасность в </a:t>
            </a:r>
            <a:r>
              <a:rPr lang="en-US" dirty="0" smtClean="0"/>
              <a:t>IP</a:t>
            </a:r>
            <a:r>
              <a:rPr lang="ru-RU" dirty="0" smtClean="0"/>
              <a:t> сетях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 ИС 201</a:t>
            </a:r>
            <a:r>
              <a:rPr lang="en-US" dirty="0" smtClean="0"/>
              <a:t>4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"/>
    </mc:Choice>
    <mc:Fallback xmlns="">
      <p:transition spd="slow" advTm="5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Фильтрация </a:t>
            </a:r>
            <a:r>
              <a:rPr lang="en-US" dirty="0" smtClean="0"/>
              <a:t>IP</a:t>
            </a:r>
            <a:r>
              <a:rPr lang="ru-RU" dirty="0" smtClean="0"/>
              <a:t>. 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000" dirty="0" smtClean="0"/>
              <a:t>Каждый пакет проверяется на соответствие формальным признакам - значениям полей заголовков:</a:t>
            </a:r>
          </a:p>
          <a:p>
            <a:pPr>
              <a:buFontTx/>
              <a:buChar char="-"/>
            </a:pPr>
            <a:r>
              <a:rPr lang="en-US" sz="4000" dirty="0" smtClean="0"/>
              <a:t>IP</a:t>
            </a:r>
            <a:r>
              <a:rPr lang="ru-RU" sz="4000" dirty="0" smtClean="0"/>
              <a:t> </a:t>
            </a:r>
          </a:p>
          <a:p>
            <a:pPr>
              <a:buFontTx/>
              <a:buChar char="-"/>
            </a:pPr>
            <a:r>
              <a:rPr lang="en-US" sz="4000" dirty="0" smtClean="0"/>
              <a:t>TCP \ UDP</a:t>
            </a:r>
          </a:p>
          <a:p>
            <a:pPr>
              <a:buFontTx/>
              <a:buChar char="-"/>
            </a:pPr>
            <a:r>
              <a:rPr lang="en-US" sz="4000" dirty="0" smtClean="0"/>
              <a:t>ICMP</a:t>
            </a:r>
          </a:p>
          <a:p>
            <a:pPr>
              <a:buFontTx/>
              <a:buChar char="-"/>
            </a:pPr>
            <a:r>
              <a:rPr lang="ru-RU" sz="4000" dirty="0"/>
              <a:t>и</a:t>
            </a:r>
            <a:r>
              <a:rPr lang="ru-RU" sz="4000" dirty="0" smtClean="0"/>
              <a:t> т.д.</a:t>
            </a:r>
            <a:endParaRPr lang="en-US" sz="4000" dirty="0" smtClean="0"/>
          </a:p>
          <a:p>
            <a:pPr marL="0" indent="0">
              <a:buNone/>
            </a:pPr>
            <a:endParaRPr lang="ru-RU" sz="4000" dirty="0" smtClean="0"/>
          </a:p>
          <a:p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67759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Разрешить</a:t>
            </a:r>
          </a:p>
          <a:p>
            <a:r>
              <a:rPr lang="ru-RU" dirty="0" smtClean="0"/>
              <a:t>Запретить с уведомлением</a:t>
            </a:r>
          </a:p>
          <a:p>
            <a:r>
              <a:rPr lang="ru-RU" dirty="0" smtClean="0"/>
              <a:t>Запретить без уведомления</a:t>
            </a:r>
          </a:p>
          <a:p>
            <a:r>
              <a:rPr lang="ru-RU" dirty="0" smtClean="0"/>
              <a:t>Модификация пакетов</a:t>
            </a:r>
          </a:p>
          <a:p>
            <a:r>
              <a:rPr lang="en-US" dirty="0" smtClean="0"/>
              <a:t>NAT</a:t>
            </a:r>
            <a:endParaRPr lang="ru-RU" dirty="0" smtClean="0"/>
          </a:p>
          <a:p>
            <a:r>
              <a:rPr lang="ru-RU" dirty="0" smtClean="0"/>
              <a:t>Пересылку на другую цепочку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81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Набор последовательных правил</a:t>
            </a:r>
          </a:p>
          <a:p>
            <a:r>
              <a:rPr lang="ru-RU" dirty="0" smtClean="0"/>
              <a:t>Политика по умолчанию.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Правила в цепочке выполняются до первого срабатывания!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Примеры (</a:t>
            </a:r>
            <a:r>
              <a:rPr lang="en-US" dirty="0" err="1" smtClean="0"/>
              <a:t>iptables</a:t>
            </a:r>
            <a:r>
              <a:rPr lang="ru-RU" dirty="0" smtClean="0"/>
              <a:t>):</a:t>
            </a:r>
          </a:p>
          <a:p>
            <a:pPr marL="0" indent="0">
              <a:buNone/>
            </a:pPr>
            <a:r>
              <a:rPr lang="ru-RU" dirty="0" smtClean="0"/>
              <a:t>Таблица </a:t>
            </a:r>
            <a:r>
              <a:rPr lang="en-US" dirty="0" smtClean="0"/>
              <a:t>filter</a:t>
            </a:r>
            <a:r>
              <a:rPr lang="ru-RU" dirty="0" smtClean="0"/>
              <a:t>, цепочки</a:t>
            </a:r>
            <a:r>
              <a:rPr lang="en-US" dirty="0" smtClean="0"/>
              <a:t> </a:t>
            </a:r>
            <a:r>
              <a:rPr lang="en-US" sz="2600" dirty="0" smtClean="0"/>
              <a:t>INPUT - FORWARD – OUTPUT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Таблица </a:t>
            </a:r>
            <a:r>
              <a:rPr lang="en-US" dirty="0" err="1" smtClean="0"/>
              <a:t>nat</a:t>
            </a:r>
            <a:r>
              <a:rPr lang="ru-RU" dirty="0" smtClean="0"/>
              <a:t>, цепочки </a:t>
            </a:r>
            <a:r>
              <a:rPr lang="en-US" sz="2600" dirty="0" smtClean="0"/>
              <a:t>PREROUTING - OUTPUT - POSTROUTING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75477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Фильтрация состояний сессий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iptables</a:t>
            </a:r>
            <a:r>
              <a:rPr lang="en-US" sz="2400" dirty="0"/>
              <a:t> -A INPUT -m </a:t>
            </a:r>
            <a:r>
              <a:rPr lang="en-US" sz="2400" dirty="0" smtClean="0"/>
              <a:t>state --</a:t>
            </a:r>
            <a:r>
              <a:rPr lang="en-US" sz="2400" dirty="0"/>
              <a:t>state NEW,ESTABLISHED -j </a:t>
            </a:r>
            <a:r>
              <a:rPr lang="en-US" sz="2400" dirty="0" smtClean="0"/>
              <a:t>ACCEPT</a:t>
            </a:r>
          </a:p>
          <a:p>
            <a:pPr marL="0" indent="0">
              <a:buNone/>
            </a:pPr>
            <a:r>
              <a:rPr lang="en-US" sz="2400" dirty="0" err="1"/>
              <a:t>iptables</a:t>
            </a:r>
            <a:r>
              <a:rPr lang="en-US" sz="2400" dirty="0"/>
              <a:t> -A INPUT --protocol </a:t>
            </a:r>
            <a:r>
              <a:rPr lang="en-US" sz="2400" dirty="0" err="1"/>
              <a:t>tcp</a:t>
            </a:r>
            <a:r>
              <a:rPr lang="en-US" sz="2400" dirty="0"/>
              <a:t> --</a:t>
            </a:r>
            <a:r>
              <a:rPr lang="en-US" sz="2400" dirty="0" err="1"/>
              <a:t>tcp</a:t>
            </a:r>
            <a:r>
              <a:rPr lang="en-US" sz="2400" dirty="0"/>
              <a:t>-flags ALL SYN,ACK -j DROP</a:t>
            </a:r>
            <a:endParaRPr lang="ru-RU" sz="2400" dirty="0"/>
          </a:p>
        </p:txBody>
      </p:sp>
      <p:pic>
        <p:nvPicPr>
          <p:cNvPr id="3074" name="Picture 2" descr="http://book.itep.ru/4/44/tcp_conn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4648200" cy="30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6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78352" cy="4495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ДМЗ (англ. DMZ, </a:t>
            </a:r>
            <a:r>
              <a:rPr lang="ru-RU" dirty="0" err="1"/>
              <a:t>Demilitarized</a:t>
            </a:r>
            <a:r>
              <a:rPr lang="ru-RU" dirty="0"/>
              <a:t> </a:t>
            </a:r>
            <a:r>
              <a:rPr lang="ru-RU" dirty="0" err="1"/>
              <a:t>Zone</a:t>
            </a:r>
            <a:r>
              <a:rPr lang="ru-RU" dirty="0"/>
              <a:t> — демилитаризованная зона) — сегмент сети, содержащий общедоступные сервисы и отделяющий их от </a:t>
            </a:r>
            <a:r>
              <a:rPr lang="ru-RU" dirty="0" smtClean="0"/>
              <a:t>частных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://thuansoldier.net/wp-content/uploads/2011/03/dm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707054" cy="374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0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контента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Proxy</a:t>
            </a:r>
          </a:p>
          <a:p>
            <a:pPr marL="320040" lvl="1" indent="0">
              <a:buNone/>
            </a:pPr>
            <a:r>
              <a:rPr lang="ru-RU" dirty="0" smtClean="0"/>
              <a:t>Контролируем контент прикладного </a:t>
            </a:r>
            <a:r>
              <a:rPr lang="ru-RU" dirty="0" err="1" smtClean="0"/>
              <a:t>проктокола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Предотвращение утечек (англ. </a:t>
            </a:r>
            <a:r>
              <a:rPr lang="en-US" dirty="0"/>
              <a:t>Data Leak Prevention, DLP) </a:t>
            </a:r>
            <a:endParaRPr lang="en-US" dirty="0" smtClean="0"/>
          </a:p>
          <a:p>
            <a:pPr marL="594360" lvl="2" indent="0">
              <a:buNone/>
            </a:pPr>
            <a:r>
              <a:rPr lang="ru-RU" dirty="0" smtClean="0"/>
              <a:t>Контролируем электронную почту, </a:t>
            </a:r>
            <a:r>
              <a:rPr lang="en-US" dirty="0" smtClean="0"/>
              <a:t>IM</a:t>
            </a:r>
            <a:r>
              <a:rPr lang="ru-RU" dirty="0" smtClean="0"/>
              <a:t>, протокол </a:t>
            </a:r>
            <a:r>
              <a:rPr lang="ru-RU" dirty="0"/>
              <a:t>HTTP и его </a:t>
            </a:r>
            <a:r>
              <a:rPr lang="ru-RU" dirty="0" smtClean="0"/>
              <a:t>модификации, протоколы </a:t>
            </a:r>
            <a:r>
              <a:rPr lang="ru-RU" dirty="0"/>
              <a:t>FTP и </a:t>
            </a:r>
            <a:r>
              <a:rPr lang="ru-RU" dirty="0" smtClean="0"/>
              <a:t>P2P, туннелирующие протоколы, внешние устройства.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90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Промежуточные сервисы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Кэширующий </a:t>
            </a:r>
            <a:r>
              <a:rPr lang="en-US" dirty="0" smtClean="0"/>
              <a:t>DNS</a:t>
            </a:r>
          </a:p>
          <a:p>
            <a:r>
              <a:rPr lang="ru-RU" dirty="0" smtClean="0"/>
              <a:t>Корпоративный </a:t>
            </a:r>
            <a:r>
              <a:rPr lang="en-US" dirty="0" smtClean="0"/>
              <a:t>SMTP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78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Типовая схема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40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«Слои» безопасности</a:t>
            </a:r>
          </a:p>
          <a:p>
            <a:r>
              <a:rPr lang="en-US" dirty="0" smtClean="0"/>
              <a:t>IEEE 802.1x</a:t>
            </a:r>
          </a:p>
          <a:p>
            <a:r>
              <a:rPr lang="ru-RU" dirty="0" err="1" smtClean="0"/>
              <a:t>Брандмауеры</a:t>
            </a:r>
            <a:endParaRPr lang="ru-RU" dirty="0" smtClean="0"/>
          </a:p>
          <a:p>
            <a:r>
              <a:rPr lang="en-US" dirty="0" smtClean="0"/>
              <a:t>DMZ </a:t>
            </a:r>
            <a:r>
              <a:rPr lang="ru-RU" dirty="0" smtClean="0"/>
              <a:t>и </a:t>
            </a:r>
            <a:r>
              <a:rPr lang="en-US" dirty="0" smtClean="0"/>
              <a:t>Internetwork</a:t>
            </a:r>
          </a:p>
          <a:p>
            <a:r>
              <a:rPr lang="ru-RU" dirty="0" smtClean="0"/>
              <a:t>Фильтрация контента</a:t>
            </a:r>
          </a:p>
          <a:p>
            <a:r>
              <a:rPr lang="ru-RU" dirty="0" smtClean="0"/>
              <a:t>Промежуточные корпоративные сервисы</a:t>
            </a:r>
          </a:p>
          <a:p>
            <a:r>
              <a:rPr lang="ru-RU" dirty="0" smtClean="0"/>
              <a:t>Типовые схемы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5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«Слои»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Безопасность на:</a:t>
            </a:r>
          </a:p>
          <a:p>
            <a:r>
              <a:rPr lang="ru-RU" sz="4000" dirty="0" smtClean="0"/>
              <a:t>физическом уровне,</a:t>
            </a:r>
          </a:p>
          <a:p>
            <a:r>
              <a:rPr lang="ru-RU" sz="4000" dirty="0" smtClean="0"/>
              <a:t>канальном уровне,</a:t>
            </a:r>
          </a:p>
          <a:p>
            <a:r>
              <a:rPr lang="ru-RU" sz="4000" dirty="0" smtClean="0"/>
              <a:t>сетевом уровне,</a:t>
            </a:r>
          </a:p>
          <a:p>
            <a:r>
              <a:rPr lang="ru-RU" sz="4000" dirty="0" smtClean="0"/>
              <a:t>уровне приложений.</a:t>
            </a:r>
          </a:p>
          <a:p>
            <a:endParaRPr lang="en-US" sz="2400" dirty="0" smtClean="0"/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340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ru-RU" dirty="0"/>
              <a:t>Безопасность </a:t>
            </a:r>
            <a:r>
              <a:rPr lang="ru-RU" dirty="0" smtClean="0"/>
              <a:t>на физическом </a:t>
            </a:r>
            <a:r>
              <a:rPr lang="ru-RU" dirty="0"/>
              <a:t>уровне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Ограничение доступа к оборудованию</a:t>
            </a:r>
          </a:p>
          <a:p>
            <a:r>
              <a:rPr lang="ru-RU" dirty="0" smtClean="0"/>
              <a:t>Физическое отключение неактивных портов СКС</a:t>
            </a:r>
          </a:p>
          <a:p>
            <a:r>
              <a:rPr lang="ru-RU" dirty="0" smtClean="0"/>
              <a:t>Отключение неактивных интерфейсов оборудования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1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Безопасность на канальном уровне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Фильтрация по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en-US" dirty="0" smtClean="0"/>
              <a:t>VLAN</a:t>
            </a:r>
          </a:p>
          <a:p>
            <a:r>
              <a:rPr lang="ru-RU" dirty="0" smtClean="0"/>
              <a:t>Привязка </a:t>
            </a:r>
            <a:r>
              <a:rPr lang="en-US" dirty="0" smtClean="0"/>
              <a:t>MAC – IP</a:t>
            </a:r>
            <a:endParaRPr lang="ru-RU" dirty="0"/>
          </a:p>
          <a:p>
            <a:r>
              <a:rPr lang="ru-RU" dirty="0" smtClean="0"/>
              <a:t>Аутентификация </a:t>
            </a:r>
            <a:r>
              <a:rPr lang="en-US" dirty="0" smtClean="0"/>
              <a:t>IEEE 802.1X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1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</a:t>
            </a:r>
            <a:r>
              <a:rPr lang="en-US" dirty="0" smtClean="0"/>
              <a:t>802.1X</a:t>
            </a:r>
            <a:endParaRPr lang="ru-RU" dirty="0"/>
          </a:p>
        </p:txBody>
      </p:sp>
      <p:pic>
        <p:nvPicPr>
          <p:cNvPr id="1026" name="Picture 2" descr="http://librairie.immateriel.fr/baw/9780596153977/httpatomoreillycomsourceoreillyimages3079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6675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0319" y="6368534"/>
            <a:ext cx="844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EAP (</a:t>
            </a:r>
            <a:r>
              <a:rPr lang="ru-RU" dirty="0"/>
              <a:t>англ. </a:t>
            </a:r>
            <a:r>
              <a:rPr lang="en-US" dirty="0"/>
              <a:t>Extensible Authentication </a:t>
            </a:r>
            <a:r>
              <a:rPr lang="en-US" dirty="0" smtClean="0"/>
              <a:t>Protocol) </a:t>
            </a:r>
            <a:r>
              <a:rPr lang="ru-RU" dirty="0"/>
              <a:t>Расширяемый Протокол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86002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Безопасность на </a:t>
            </a:r>
            <a:r>
              <a:rPr lang="ru-RU" dirty="0" smtClean="0"/>
              <a:t>сетевом уровне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Фильтрация </a:t>
            </a:r>
            <a:r>
              <a:rPr lang="en-US" dirty="0" smtClean="0"/>
              <a:t>IP</a:t>
            </a:r>
          </a:p>
          <a:p>
            <a:r>
              <a:rPr lang="en-US" dirty="0" smtClean="0"/>
              <a:t>VPN (</a:t>
            </a:r>
            <a:r>
              <a:rPr lang="en-US" dirty="0" err="1" smtClean="0"/>
              <a:t>IPSec</a:t>
            </a:r>
            <a:r>
              <a:rPr lang="en-US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18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</a:t>
            </a:r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59352" cy="4495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Разные названия:</a:t>
            </a:r>
          </a:p>
          <a:p>
            <a:r>
              <a:rPr lang="ru-RU" dirty="0" err="1" smtClean="0"/>
              <a:t>Брандмауер</a:t>
            </a:r>
            <a:endParaRPr lang="ru-RU" dirty="0" smtClean="0"/>
          </a:p>
          <a:p>
            <a:r>
              <a:rPr lang="ru-RU" dirty="0" err="1" smtClean="0"/>
              <a:t>Фаерволл</a:t>
            </a:r>
            <a:endParaRPr lang="ru-RU" dirty="0" smtClean="0"/>
          </a:p>
          <a:p>
            <a:r>
              <a:rPr lang="ru-RU" dirty="0" smtClean="0"/>
              <a:t>Сетевой фильтр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Назначение – фильтрация трафика по формальным признакам. </a:t>
            </a:r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2050" name="Picture 2" descr="http://www.vishime.ru/media/photologue/photos/EntryPicture/Brandmauer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3276600" cy="40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6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Фильтрация </a:t>
            </a:r>
            <a:r>
              <a:rPr lang="en-US" dirty="0" smtClean="0"/>
              <a:t>IP</a:t>
            </a:r>
            <a:r>
              <a:rPr lang="ru-RU" dirty="0" smtClean="0"/>
              <a:t>. 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Правила</a:t>
            </a:r>
          </a:p>
          <a:p>
            <a:r>
              <a:rPr lang="ru-RU" sz="5400" dirty="0" smtClean="0"/>
              <a:t>Действия</a:t>
            </a:r>
          </a:p>
          <a:p>
            <a:r>
              <a:rPr lang="ru-RU" sz="5400" dirty="0" smtClean="0"/>
              <a:t>Цепочки</a:t>
            </a:r>
          </a:p>
          <a:p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94770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470</TotalTime>
  <Words>309</Words>
  <Application>Microsoft Office PowerPoint</Application>
  <PresentationFormat>Экран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Median</vt:lpstr>
      <vt:lpstr>Безопасность в IP сетях</vt:lpstr>
      <vt:lpstr>План</vt:lpstr>
      <vt:lpstr>«Слои» безопасности</vt:lpstr>
      <vt:lpstr>Безопасность на физическом уровне</vt:lpstr>
      <vt:lpstr>Безопасность на канальном уровне</vt:lpstr>
      <vt:lpstr>IEEE 802.1X</vt:lpstr>
      <vt:lpstr>Безопасность на сетевом уровне</vt:lpstr>
      <vt:lpstr>Фильтрация IP</vt:lpstr>
      <vt:lpstr>Фильтрация IP. Основные понятия</vt:lpstr>
      <vt:lpstr>Фильтрация IP. Правила</vt:lpstr>
      <vt:lpstr>Действия</vt:lpstr>
      <vt:lpstr>Цепочки</vt:lpstr>
      <vt:lpstr>Фильтрация состояний сессий TCP</vt:lpstr>
      <vt:lpstr>DMZ</vt:lpstr>
      <vt:lpstr>Фильтрация контента</vt:lpstr>
      <vt:lpstr>Промежуточные сервисы</vt:lpstr>
      <vt:lpstr>Типовая схема</vt:lpstr>
    </vt:vector>
  </TitlesOfParts>
  <Company>ITMO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beresnev</dc:creator>
  <cp:lastModifiedBy>Beresnev</cp:lastModifiedBy>
  <cp:revision>86</cp:revision>
  <dcterms:created xsi:type="dcterms:W3CDTF">2013-09-10T08:38:56Z</dcterms:created>
  <dcterms:modified xsi:type="dcterms:W3CDTF">2014-10-14T10:02:53Z</dcterms:modified>
</cp:coreProperties>
</file>