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2"/>
  </p:handoutMasterIdLst>
  <p:sldIdLst>
    <p:sldId id="256" r:id="rId2"/>
    <p:sldId id="267" r:id="rId3"/>
    <p:sldId id="281" r:id="rId4"/>
    <p:sldId id="282" r:id="rId5"/>
    <p:sldId id="313" r:id="rId6"/>
    <p:sldId id="283" r:id="rId7"/>
    <p:sldId id="307" r:id="rId8"/>
    <p:sldId id="306" r:id="rId9"/>
    <p:sldId id="309" r:id="rId10"/>
    <p:sldId id="310" r:id="rId11"/>
    <p:sldId id="311" r:id="rId12"/>
    <p:sldId id="312" r:id="rId13"/>
    <p:sldId id="308" r:id="rId14"/>
    <p:sldId id="299" r:id="rId15"/>
    <p:sldId id="285" r:id="rId16"/>
    <p:sldId id="314" r:id="rId17"/>
    <p:sldId id="316" r:id="rId18"/>
    <p:sldId id="315" r:id="rId19"/>
    <p:sldId id="286"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D3604A0F-8B54-474D-AD82-13EA58D8F786}">
          <p14:sldIdLst>
            <p14:sldId id="256"/>
            <p14:sldId id="267"/>
            <p14:sldId id="281"/>
            <p14:sldId id="282"/>
            <p14:sldId id="313"/>
            <p14:sldId id="283"/>
            <p14:sldId id="307"/>
            <p14:sldId id="306"/>
            <p14:sldId id="309"/>
            <p14:sldId id="310"/>
            <p14:sldId id="311"/>
            <p14:sldId id="312"/>
            <p14:sldId id="308"/>
            <p14:sldId id="299"/>
            <p14:sldId id="285"/>
            <p14:sldId id="314"/>
            <p14:sldId id="316"/>
            <p14:sldId id="315"/>
            <p14:sldId id="286"/>
            <p14:sldId id="2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p:cViewPr varScale="1">
        <p:scale>
          <a:sx n="69" d="100"/>
          <a:sy n="69" d="100"/>
        </p:scale>
        <p:origin x="-123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36"/>
    </p:cViewPr>
  </p:sorterViewPr>
  <p:notesViewPr>
    <p:cSldViewPr>
      <p:cViewPr varScale="1">
        <p:scale>
          <a:sx n="101" d="100"/>
          <a:sy n="101"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8B03C4-95A0-4115-BD0C-586A320A74C9}" type="datetimeFigureOut">
              <a:rPr lang="ru-RU" smtClean="0"/>
              <a:pPr/>
              <a:t>06.11.2015</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DB036B-8B82-4F95-8B26-395BA581C809}" type="slidenum">
              <a:rPr lang="ru-RU" smtClean="0"/>
              <a:pPr/>
              <a:t>‹#›</a:t>
            </a:fld>
            <a:endParaRPr lang="ru-RU"/>
          </a:p>
        </p:txBody>
      </p:sp>
    </p:spTree>
    <p:extLst>
      <p:ext uri="{BB962C8B-B14F-4D97-AF65-F5344CB8AC3E}">
        <p14:creationId xmlns:p14="http://schemas.microsoft.com/office/powerpoint/2010/main" val="75466405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2362200" y="4038600"/>
            <a:ext cx="6477000" cy="1828800"/>
          </a:xfrm>
        </p:spPr>
        <p:txBody>
          <a:bodyPr anchor="b"/>
          <a:lstStyle>
            <a:lvl1pPr>
              <a:defRPr cap="all" baseline="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11/6/2015</a:t>
            </a:fld>
            <a:endParaRPr lang="en-US" sz="2000" dirty="0">
              <a:solidFill>
                <a:srgbClr val="FFFFFF"/>
              </a:solidFill>
            </a:endParaRPr>
          </a:p>
        </p:txBody>
      </p:sp>
      <p:sp>
        <p:nvSpPr>
          <p:cNvPr id="17" name="Нижний колонтитул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Номер слайда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3A271A1-F6D6-438B-A432-4747EE7ECD40}" type="datetimeFigureOut">
              <a:rPr lang="en-US" smtClean="0"/>
              <a:pPr/>
              <a:t>11/6/2015</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F0C94032-CD4C-4C25-B0C2-CEC720522D9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1"/>
      </p:bgRef>
    </p:bg>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609600"/>
            <a:ext cx="2057400" cy="55165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609600"/>
            <a:ext cx="5562600" cy="5516564"/>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6553200" y="6248402"/>
            <a:ext cx="2209800" cy="365125"/>
          </a:xfrm>
        </p:spPr>
        <p:txBody>
          <a:bodyPr/>
          <a:lstStyle/>
          <a:p>
            <a:fld id="{23A271A1-F6D6-438B-A432-4747EE7ECD40}" type="datetimeFigureOut">
              <a:rPr lang="en-US" smtClean="0"/>
              <a:pPr/>
              <a:t>11/6/2015</a:t>
            </a:fld>
            <a:endParaRPr lang="en-US" dirty="0"/>
          </a:p>
        </p:txBody>
      </p:sp>
      <p:sp>
        <p:nvSpPr>
          <p:cNvPr id="5" name="Нижний колонтитул 4"/>
          <p:cNvSpPr>
            <a:spLocks noGrp="1"/>
          </p:cNvSpPr>
          <p:nvPr>
            <p:ph type="ftr" sz="quarter" idx="11"/>
          </p:nvPr>
        </p:nvSpPr>
        <p:spPr>
          <a:xfrm>
            <a:off x="457201" y="6248207"/>
            <a:ext cx="5573483" cy="365125"/>
          </a:xfrm>
        </p:spPr>
        <p:txBody>
          <a:bodyPr/>
          <a:lstStyle/>
          <a:p>
            <a:endParaRPr kumimoji="0" lang="en-US" dirty="0"/>
          </a:p>
        </p:txBody>
      </p:sp>
      <p:sp>
        <p:nvSpPr>
          <p:cNvPr id="7" name="Прямоугольник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омер слайда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23A271A1-F6D6-438B-A432-4747EE7ECD40}" type="datetimeFigureOut">
              <a:rPr lang="en-US" smtClean="0"/>
              <a:pPr/>
              <a:t>11/6/2015</a:t>
            </a:fld>
            <a:endParaRPr lang="en-US" dirty="0"/>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Содержимое 7"/>
          <p:cNvSpPr>
            <a:spLocks noGrp="1"/>
          </p:cNvSpPr>
          <p:nvPr>
            <p:ph sz="quarter" idx="1"/>
          </p:nvPr>
        </p:nvSpPr>
        <p:spPr>
          <a:xfrm>
            <a:off x="612648" y="1600200"/>
            <a:ext cx="8153400" cy="44958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7" name="Прямоугольник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23A271A1-F6D6-438B-A432-4747EE7ECD40}" type="datetimeFigureOut">
              <a:rPr lang="en-US" smtClean="0"/>
              <a:pPr/>
              <a:t>11/6/2015</a:t>
            </a:fld>
            <a:endParaRPr lang="en-US"/>
          </a:p>
        </p:txBody>
      </p:sp>
      <p:sp>
        <p:nvSpPr>
          <p:cNvPr id="13" name="Номер слайда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Нижний колонтитул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9" name="Содержимое 8"/>
          <p:cNvSpPr>
            <a:spLocks noGrp="1"/>
          </p:cNvSpPr>
          <p:nvPr>
            <p:ph sz="quarter" idx="1"/>
          </p:nvPr>
        </p:nvSpPr>
        <p:spPr>
          <a:xfrm>
            <a:off x="609600"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844901"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8" name="Дата 7"/>
          <p:cNvSpPr>
            <a:spLocks noGrp="1"/>
          </p:cNvSpPr>
          <p:nvPr>
            <p:ph type="dt" sz="half" idx="15"/>
          </p:nvPr>
        </p:nvSpPr>
        <p:spPr/>
        <p:txBody>
          <a:bodyPr rtlCol="0"/>
          <a:lstStyle/>
          <a:p>
            <a:fld id="{23A271A1-F6D6-438B-A432-4747EE7ECD40}" type="datetimeFigureOut">
              <a:rPr lang="en-US" smtClean="0"/>
              <a:pPr/>
              <a:t>11/6/2015</a:t>
            </a:fld>
            <a:endParaRPr lang="en-US"/>
          </a:p>
        </p:txBody>
      </p:sp>
      <p:sp>
        <p:nvSpPr>
          <p:cNvPr id="10" name="Номер слайда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Нижний колонтитул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73050"/>
            <a:ext cx="8153400" cy="869950"/>
          </a:xfrm>
        </p:spPr>
        <p:txBody>
          <a:bodyPr anchor="ctr"/>
          <a:lstStyle>
            <a:lvl1pPr>
              <a:defRPr/>
            </a:lvl1pPr>
          </a:lstStyle>
          <a:p>
            <a:r>
              <a:rPr kumimoji="0" lang="ru-RU" smtClean="0"/>
              <a:t>Образец заголовка</a:t>
            </a:r>
            <a:endParaRPr kumimoji="0" lang="en-US"/>
          </a:p>
        </p:txBody>
      </p:sp>
      <p:sp>
        <p:nvSpPr>
          <p:cNvPr id="11" name="Содержимое 10"/>
          <p:cNvSpPr>
            <a:spLocks noGrp="1"/>
          </p:cNvSpPr>
          <p:nvPr>
            <p:ph sz="quarter" idx="2"/>
          </p:nvPr>
        </p:nvSpPr>
        <p:spPr>
          <a:xfrm>
            <a:off x="609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800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5"/>
          </p:nvPr>
        </p:nvSpPr>
        <p:spPr/>
        <p:txBody>
          <a:bodyPr rtlCol="0"/>
          <a:lstStyle/>
          <a:p>
            <a:fld id="{23A271A1-F6D6-438B-A432-4747EE7ECD40}" type="datetimeFigureOut">
              <a:rPr lang="en-US" smtClean="0"/>
              <a:pPr/>
              <a:t>11/6/2015</a:t>
            </a:fld>
            <a:endParaRPr lang="en-US"/>
          </a:p>
        </p:txBody>
      </p:sp>
      <p:sp>
        <p:nvSpPr>
          <p:cNvPr id="12" name="Номер слайда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Нижний колонтитул 13"/>
          <p:cNvSpPr>
            <a:spLocks noGrp="1"/>
          </p:cNvSpPr>
          <p:nvPr>
            <p:ph type="ftr" sz="quarter" idx="17"/>
          </p:nvPr>
        </p:nvSpPr>
        <p:spPr/>
        <p:txBody>
          <a:bodyPr rtlCol="0"/>
          <a:lstStyle/>
          <a:p>
            <a:endParaRPr kumimoji="0" lang="en-US"/>
          </a:p>
        </p:txBody>
      </p:sp>
      <p:sp>
        <p:nvSpPr>
          <p:cNvPr id="16" name="Текст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5" name="Текст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23A271A1-F6D6-438B-A432-4747EE7ECD40}" type="datetimeFigureOut">
              <a:rPr lang="en-US" smtClean="0"/>
              <a:pPr/>
              <a:t>11/6/2015</a:t>
            </a:fld>
            <a:endParaRPr lang="en-US"/>
          </a:p>
        </p:txBody>
      </p:sp>
      <p:sp>
        <p:nvSpPr>
          <p:cNvPr id="4" name="Нижний колонтитул 3"/>
          <p:cNvSpPr>
            <a:spLocks noGrp="1"/>
          </p:cNvSpPr>
          <p:nvPr>
            <p:ph type="ftr" sz="quarter" idx="11"/>
          </p:nvPr>
        </p:nvSpPr>
        <p:spPr/>
        <p:txBody>
          <a:bodyPr/>
          <a:lstStyle/>
          <a:p>
            <a:endParaRPr kumimoji="0" lang="en-US"/>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3A271A1-F6D6-438B-A432-4747EE7ECD40}" type="datetimeFigureOut">
              <a:rPr lang="en-US" smtClean="0"/>
              <a:pPr/>
              <a:t>11/6/2015</a:t>
            </a:fld>
            <a:endParaRPr lang="en-US"/>
          </a:p>
        </p:txBody>
      </p:sp>
      <p:sp>
        <p:nvSpPr>
          <p:cNvPr id="3" name="Нижний колонтитул 2"/>
          <p:cNvSpPr>
            <a:spLocks noGrp="1"/>
          </p:cNvSpPr>
          <p:nvPr>
            <p:ph type="ftr" sz="quarter" idx="11"/>
          </p:nvPr>
        </p:nvSpPr>
        <p:spPr/>
        <p:txBody>
          <a:bodyPr/>
          <a:lstStyle/>
          <a:p>
            <a:endParaRPr kumimoji="0" lang="en-US" dirty="0"/>
          </a:p>
        </p:txBody>
      </p:sp>
      <p:sp>
        <p:nvSpPr>
          <p:cNvPr id="4" name="Номер слайда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8077200" cy="869950"/>
          </a:xfrm>
        </p:spPr>
        <p:txBody>
          <a:bodyPr anchor="ctr"/>
          <a:lstStyle>
            <a:lvl1pPr algn="l">
              <a:buNone/>
              <a:defRPr sz="4400" b="0"/>
            </a:lvl1p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23A271A1-F6D6-438B-A432-4747EE7ECD40}" type="datetimeFigureOut">
              <a:rPr lang="en-US" smtClean="0"/>
              <a:pPr/>
              <a:t>11/6/2015</a:t>
            </a:fld>
            <a:endParaRPr lang="en-US"/>
          </a:p>
        </p:txBody>
      </p:sp>
      <p:sp>
        <p:nvSpPr>
          <p:cNvPr id="6" name="Нижний колонтитул 5"/>
          <p:cNvSpPr>
            <a:spLocks noGrp="1"/>
          </p:cNvSpPr>
          <p:nvPr>
            <p:ph type="ftr" sz="quarter" idx="11"/>
          </p:nvPr>
        </p:nvSpPr>
        <p:spPr/>
        <p:txBody>
          <a:bodyPr/>
          <a:lstStyle/>
          <a:p>
            <a:endParaRPr kumimoji="0" lang="en-US"/>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Текст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9" name="Содержимое 8"/>
          <p:cNvSpPr>
            <a:spLocks noGrp="1"/>
          </p:cNvSpPr>
          <p:nvPr>
            <p:ph sz="quarter" idx="1"/>
          </p:nvPr>
        </p:nvSpPr>
        <p:spPr>
          <a:xfrm>
            <a:off x="2362200" y="1752600"/>
            <a:ext cx="6400800" cy="4419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3">
        <a:schemeClr val="bg2"/>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8" name="Прямоугольник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ru-RU" smtClean="0"/>
              <a:t>Образец заголовка</a:t>
            </a:r>
            <a:endParaRPr kumimoji="0" lang="en-US"/>
          </a:p>
        </p:txBody>
      </p:sp>
      <p:sp>
        <p:nvSpPr>
          <p:cNvPr id="11" name="Прямоугольник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Дата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11/6/2015</a:t>
            </a:fld>
            <a:endParaRPr lang="en-US"/>
          </a:p>
        </p:txBody>
      </p:sp>
      <p:sp>
        <p:nvSpPr>
          <p:cNvPr id="13" name="Номер слайда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Нижний колонтитул 13"/>
          <p:cNvSpPr>
            <a:spLocks noGrp="1"/>
          </p:cNvSpPr>
          <p:nvPr>
            <p:ph type="ftr" sz="quarter" idx="12"/>
          </p:nvPr>
        </p:nvSpPr>
        <p:spPr>
          <a:xfrm>
            <a:off x="1600200" y="6248206"/>
            <a:ext cx="4572000" cy="365125"/>
          </a:xfrm>
        </p:spPr>
        <p:txBody>
          <a:bodyPr rtlCol="0"/>
          <a:lstStyle/>
          <a:p>
            <a:endParaRPr kumimoji="0" lang="en-US" dirty="0"/>
          </a:p>
        </p:txBody>
      </p:sp>
      <p:sp>
        <p:nvSpPr>
          <p:cNvPr id="3" name="Рисунок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ru-RU" smtClean="0"/>
              <a:t>Вставка рисунка</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609600" y="228600"/>
            <a:ext cx="8153400" cy="9906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11/6/2015</a:t>
            </a:fld>
            <a:endParaRPr lang="en-US" sz="1400" dirty="0">
              <a:solidFill>
                <a:schemeClr val="tx2"/>
              </a:solidFill>
            </a:endParaRPr>
          </a:p>
        </p:txBody>
      </p:sp>
      <p:sp>
        <p:nvSpPr>
          <p:cNvPr id="3" name="Нижний колонтитул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Прямоугольник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2600" y="4038600"/>
            <a:ext cx="7086600" cy="1828800"/>
          </a:xfrm>
        </p:spPr>
        <p:txBody>
          <a:bodyPr>
            <a:normAutofit/>
          </a:bodyPr>
          <a:lstStyle/>
          <a:p>
            <a:r>
              <a:rPr lang="ru-RU" dirty="0" smtClean="0"/>
              <a:t>Передача данных по открытым каналам</a:t>
            </a:r>
            <a:endParaRPr lang="ru-RU" dirty="0"/>
          </a:p>
        </p:txBody>
      </p:sp>
      <p:sp>
        <p:nvSpPr>
          <p:cNvPr id="3" name="Подзаголовок 2"/>
          <p:cNvSpPr>
            <a:spLocks noGrp="1"/>
          </p:cNvSpPr>
          <p:nvPr>
            <p:ph type="subTitle" idx="1"/>
          </p:nvPr>
        </p:nvSpPr>
        <p:spPr/>
        <p:txBody>
          <a:bodyPr/>
          <a:lstStyle/>
          <a:p>
            <a:r>
              <a:rPr lang="ru-RU" dirty="0" smtClean="0"/>
              <a:t>Администрирование  ИС 2015</a:t>
            </a:r>
            <a:endParaRPr lang="ru-RU" dirty="0"/>
          </a:p>
        </p:txBody>
      </p:sp>
    </p:spTree>
  </p:cSld>
  <p:clrMapOvr>
    <a:masterClrMapping/>
  </p:clrMapOvr>
  <mc:AlternateContent xmlns:mc="http://schemas.openxmlformats.org/markup-compatibility/2006" xmlns:p14="http://schemas.microsoft.com/office/powerpoint/2010/main">
    <mc:Choice Requires="p14">
      <p:transition spd="slow" p14:dur="2000" advTm="582"/>
    </mc:Choice>
    <mc:Fallback xmlns="">
      <p:transition spd="slow" advTm="58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Типы сертификатов по типу </a:t>
            </a:r>
            <a:r>
              <a:rPr lang="ru-RU" sz="3600" dirty="0" err="1" smtClean="0"/>
              <a:t>валидации</a:t>
            </a:r>
            <a:endParaRPr lang="ru-RU" sz="3600" dirty="0"/>
          </a:p>
        </p:txBody>
      </p:sp>
      <p:sp>
        <p:nvSpPr>
          <p:cNvPr id="3" name="Содержимое 2"/>
          <p:cNvSpPr>
            <a:spLocks noGrp="1"/>
          </p:cNvSpPr>
          <p:nvPr>
            <p:ph sz="quarter" idx="1"/>
          </p:nvPr>
        </p:nvSpPr>
        <p:spPr/>
        <p:txBody>
          <a:bodyPr/>
          <a:lstStyle/>
          <a:p>
            <a:pPr>
              <a:buNone/>
            </a:pPr>
            <a:endParaRPr lang="ru-RU" dirty="0" smtClean="0"/>
          </a:p>
          <a:p>
            <a:pPr lvl="0"/>
            <a:r>
              <a:rPr lang="ru-RU" dirty="0" smtClean="0"/>
              <a:t>Сертификаты, которые подтверждают только доменное имя (</a:t>
            </a:r>
            <a:r>
              <a:rPr lang="ru-RU" dirty="0" err="1" smtClean="0"/>
              <a:t>Domain</a:t>
            </a:r>
            <a:r>
              <a:rPr lang="ru-RU" dirty="0" smtClean="0"/>
              <a:t> </a:t>
            </a:r>
            <a:r>
              <a:rPr lang="ru-RU" dirty="0" err="1" smtClean="0"/>
              <a:t>Validation</a:t>
            </a:r>
            <a:r>
              <a:rPr lang="ru-RU" dirty="0" smtClean="0"/>
              <a:t> — DV). </a:t>
            </a:r>
          </a:p>
          <a:p>
            <a:pPr lvl="0"/>
            <a:r>
              <a:rPr lang="ru-RU" dirty="0" smtClean="0"/>
              <a:t>Сертификаты, которые подтверждают домен и организацию (</a:t>
            </a:r>
            <a:r>
              <a:rPr lang="ru-RU" dirty="0" err="1" smtClean="0"/>
              <a:t>Organization</a:t>
            </a:r>
            <a:r>
              <a:rPr lang="ru-RU" dirty="0" smtClean="0"/>
              <a:t> </a:t>
            </a:r>
            <a:r>
              <a:rPr lang="ru-RU" dirty="0" err="1" smtClean="0"/>
              <a:t>Validation</a:t>
            </a:r>
            <a:r>
              <a:rPr lang="ru-RU" dirty="0" smtClean="0"/>
              <a:t> — OV). </a:t>
            </a:r>
          </a:p>
          <a:p>
            <a:pPr lvl="0"/>
            <a:r>
              <a:rPr lang="ru-RU" dirty="0" smtClean="0"/>
              <a:t>Сертификаты, с расширенной проверкой (</a:t>
            </a:r>
            <a:r>
              <a:rPr lang="ru-RU" dirty="0" err="1" smtClean="0"/>
              <a:t>Extendet</a:t>
            </a:r>
            <a:r>
              <a:rPr lang="ru-RU" dirty="0" smtClean="0"/>
              <a:t> </a:t>
            </a:r>
            <a:r>
              <a:rPr lang="ru-RU" dirty="0" err="1" smtClean="0"/>
              <a:t>Validation</a:t>
            </a:r>
            <a:r>
              <a:rPr lang="ru-RU" dirty="0" smtClean="0"/>
              <a:t> — EV).  </a:t>
            </a:r>
          </a:p>
          <a:p>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Типы SSL сертификатов по своим свойствам</a:t>
            </a:r>
            <a:endParaRPr lang="ru-RU" sz="3200" dirty="0"/>
          </a:p>
        </p:txBody>
      </p:sp>
      <p:sp>
        <p:nvSpPr>
          <p:cNvPr id="3" name="Содержимое 2"/>
          <p:cNvSpPr>
            <a:spLocks noGrp="1"/>
          </p:cNvSpPr>
          <p:nvPr>
            <p:ph sz="quarter" idx="1"/>
          </p:nvPr>
        </p:nvSpPr>
        <p:spPr/>
        <p:txBody>
          <a:bodyPr>
            <a:normAutofit fontScale="85000" lnSpcReduction="20000"/>
          </a:bodyPr>
          <a:lstStyle/>
          <a:p>
            <a:r>
              <a:rPr lang="ru-RU" dirty="0" smtClean="0"/>
              <a:t>Обычные SSL сертификаты (владелец м.б. частным лицом. Защищает один сайт)</a:t>
            </a:r>
          </a:p>
          <a:p>
            <a:r>
              <a:rPr lang="ru-RU" dirty="0" smtClean="0"/>
              <a:t>SGC сертификаты (</a:t>
            </a:r>
            <a:r>
              <a:rPr lang="ru-RU" dirty="0" err="1" smtClean="0"/>
              <a:t>сертификаты</a:t>
            </a:r>
            <a:r>
              <a:rPr lang="ru-RU" dirty="0" smtClean="0"/>
              <a:t> с поддержкой повышения уровня шифрования, уровень шифрования принудительно повышается до 128 бит.</a:t>
            </a:r>
            <a:br>
              <a:rPr lang="ru-RU" dirty="0" smtClean="0"/>
            </a:br>
            <a:r>
              <a:rPr lang="ru-RU" dirty="0" err="1" smtClean="0"/>
              <a:t>Wildcard</a:t>
            </a:r>
            <a:r>
              <a:rPr lang="ru-RU" dirty="0" smtClean="0"/>
              <a:t> сертификаты (защищают кроме основного домена на всех </a:t>
            </a:r>
            <a:r>
              <a:rPr lang="ru-RU" dirty="0" err="1" smtClean="0"/>
              <a:t>поддоменах</a:t>
            </a:r>
            <a:r>
              <a:rPr lang="ru-RU" dirty="0" smtClean="0"/>
              <a:t> одного домена)</a:t>
            </a:r>
          </a:p>
          <a:p>
            <a:r>
              <a:rPr lang="ru-RU" dirty="0" smtClean="0"/>
              <a:t>SAN сертификаты (для защиты нескольких доменов размещенных на одном сервере)</a:t>
            </a:r>
          </a:p>
          <a:p>
            <a:r>
              <a:rPr lang="ru-RU" dirty="0" smtClean="0"/>
              <a:t>EV сертификаты (с расширенной проверкой подлинности)</a:t>
            </a:r>
          </a:p>
          <a:p>
            <a:r>
              <a:rPr lang="ru-RU" dirty="0" smtClean="0"/>
              <a:t>Сертификаты </a:t>
            </a:r>
            <a:r>
              <a:rPr lang="ru-RU" dirty="0" err="1" smtClean="0"/>
              <a:t>c</a:t>
            </a:r>
            <a:r>
              <a:rPr lang="ru-RU" dirty="0" smtClean="0"/>
              <a:t> поддержкой IDN</a:t>
            </a:r>
            <a:r>
              <a:rPr lang="en-US" dirty="0" smtClean="0"/>
              <a:t> (</a:t>
            </a:r>
            <a:r>
              <a:rPr lang="ru-RU" dirty="0" smtClean="0"/>
              <a:t>сертификаты с поддержкой национальных доменов</a:t>
            </a:r>
            <a:r>
              <a:rPr lang="en-US" dirty="0" smtClean="0"/>
              <a:t>)</a:t>
            </a:r>
            <a:endParaRPr lang="ru-RU" dirty="0" smtClean="0"/>
          </a:p>
          <a:p>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Центры сертификации</a:t>
            </a:r>
            <a:endParaRPr lang="ru-RU" dirty="0"/>
          </a:p>
        </p:txBody>
      </p:sp>
      <p:sp>
        <p:nvSpPr>
          <p:cNvPr id="3" name="Содержимое 2"/>
          <p:cNvSpPr>
            <a:spLocks noGrp="1"/>
          </p:cNvSpPr>
          <p:nvPr>
            <p:ph sz="quarter" idx="1"/>
          </p:nvPr>
        </p:nvSpPr>
        <p:spPr/>
        <p:txBody>
          <a:bodyPr>
            <a:normAutofit fontScale="92500" lnSpcReduction="10000"/>
          </a:bodyPr>
          <a:lstStyle/>
          <a:p>
            <a:r>
              <a:rPr lang="en-US" dirty="0" err="1" smtClean="0"/>
              <a:t>Comodo</a:t>
            </a:r>
            <a:r>
              <a:rPr lang="en-US" dirty="0" smtClean="0"/>
              <a:t> — </a:t>
            </a:r>
            <a:r>
              <a:rPr lang="ru-RU" dirty="0" smtClean="0"/>
              <a:t>работает с 1998 </a:t>
            </a:r>
            <a:r>
              <a:rPr lang="ru-RU" dirty="0" err="1" smtClean="0"/>
              <a:t>штабквартира</a:t>
            </a:r>
            <a:r>
              <a:rPr lang="ru-RU" dirty="0" smtClean="0"/>
              <a:t> в </a:t>
            </a:r>
            <a:r>
              <a:rPr lang="en-US" dirty="0" smtClean="0"/>
              <a:t>Jersey City, New Jersey, </a:t>
            </a:r>
            <a:r>
              <a:rPr lang="ru-RU" dirty="0" smtClean="0"/>
              <a:t>США.</a:t>
            </a:r>
          </a:p>
          <a:p>
            <a:r>
              <a:rPr lang="en-US" dirty="0" err="1" smtClean="0"/>
              <a:t>Geotrust</a:t>
            </a:r>
            <a:r>
              <a:rPr lang="en-US" dirty="0" smtClean="0"/>
              <a:t> — </a:t>
            </a:r>
            <a:r>
              <a:rPr lang="ru-RU" dirty="0" smtClean="0"/>
              <a:t>основан в 2001, в 2006 продан </a:t>
            </a:r>
            <a:r>
              <a:rPr lang="en-US" dirty="0" err="1" smtClean="0"/>
              <a:t>Verisign</a:t>
            </a:r>
            <a:r>
              <a:rPr lang="en-US" dirty="0" smtClean="0"/>
              <a:t>, </a:t>
            </a:r>
            <a:r>
              <a:rPr lang="ru-RU" dirty="0" err="1" smtClean="0"/>
              <a:t>штабквартира</a:t>
            </a:r>
            <a:r>
              <a:rPr lang="ru-RU" dirty="0" smtClean="0"/>
              <a:t> </a:t>
            </a:r>
            <a:r>
              <a:rPr lang="en-US" dirty="0" smtClean="0"/>
              <a:t>Mountain View, California, </a:t>
            </a:r>
            <a:r>
              <a:rPr lang="ru-RU" dirty="0" smtClean="0"/>
              <a:t>США</a:t>
            </a:r>
          </a:p>
          <a:p>
            <a:r>
              <a:rPr lang="en-US" dirty="0" smtClean="0"/>
              <a:t>Symantec — </a:t>
            </a:r>
            <a:r>
              <a:rPr lang="ru-RU" dirty="0" smtClean="0"/>
              <a:t>бывший </a:t>
            </a:r>
            <a:r>
              <a:rPr lang="en-US" dirty="0" err="1" smtClean="0"/>
              <a:t>Verisign</a:t>
            </a:r>
            <a:r>
              <a:rPr lang="en-US" dirty="0" smtClean="0"/>
              <a:t> </a:t>
            </a:r>
            <a:r>
              <a:rPr lang="ru-RU" dirty="0" smtClean="0"/>
              <a:t>в состав которого входит и </a:t>
            </a:r>
            <a:r>
              <a:rPr lang="en-US" dirty="0" err="1" smtClean="0"/>
              <a:t>Geotrust</a:t>
            </a:r>
            <a:r>
              <a:rPr lang="en-US" dirty="0" smtClean="0"/>
              <a:t>. </a:t>
            </a:r>
            <a:r>
              <a:rPr lang="ru-RU" dirty="0" smtClean="0"/>
              <a:t>Купил всех в 2010 году.</a:t>
            </a:r>
          </a:p>
          <a:p>
            <a:r>
              <a:rPr lang="en-US" dirty="0" err="1" smtClean="0"/>
              <a:t>Thawte</a:t>
            </a:r>
            <a:r>
              <a:rPr lang="en-US" dirty="0" smtClean="0"/>
              <a:t> — </a:t>
            </a:r>
            <a:r>
              <a:rPr lang="ru-RU" dirty="0" smtClean="0"/>
              <a:t>основан в 1995, продан </a:t>
            </a:r>
            <a:r>
              <a:rPr lang="en-US" dirty="0" err="1" smtClean="0"/>
              <a:t>Verisign</a:t>
            </a:r>
            <a:r>
              <a:rPr lang="en-US" dirty="0" smtClean="0"/>
              <a:t> </a:t>
            </a:r>
            <a:r>
              <a:rPr lang="ru-RU" dirty="0" smtClean="0"/>
              <a:t>в 1999.</a:t>
            </a:r>
          </a:p>
          <a:p>
            <a:r>
              <a:rPr lang="en-US" dirty="0" err="1" smtClean="0"/>
              <a:t>Trustwave</a:t>
            </a:r>
            <a:r>
              <a:rPr lang="en-US" dirty="0" smtClean="0"/>
              <a:t> — </a:t>
            </a:r>
            <a:r>
              <a:rPr lang="ru-RU" dirty="0" smtClean="0"/>
              <a:t>работает с 1995, </a:t>
            </a:r>
            <a:r>
              <a:rPr lang="ru-RU" dirty="0" err="1" smtClean="0"/>
              <a:t>штабквартира</a:t>
            </a:r>
            <a:r>
              <a:rPr lang="ru-RU" dirty="0" smtClean="0"/>
              <a:t> </a:t>
            </a:r>
            <a:r>
              <a:rPr lang="en-US" dirty="0" smtClean="0"/>
              <a:t>Chicago, Illinois, </a:t>
            </a:r>
            <a:r>
              <a:rPr lang="ru-RU" dirty="0" smtClean="0"/>
              <a:t>США.</a:t>
            </a:r>
          </a:p>
          <a:p>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txBox="1">
            <a:spLocks/>
          </p:cNvSpPr>
          <p:nvPr/>
        </p:nvSpPr>
        <p:spPr>
          <a:xfrm>
            <a:off x="467544" y="116632"/>
            <a:ext cx="8229600" cy="1143000"/>
          </a:xfrm>
          <a:prstGeom prst="rect">
            <a:avLst/>
          </a:prstGeom>
        </p:spPr>
        <p:txBody>
          <a:bodyPr vert="horz" anchor="ctr">
            <a:normAutofit fontScale="97500"/>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ru-RU" dirty="0" smtClean="0"/>
              <a:t>Особенности </a:t>
            </a:r>
            <a:r>
              <a:rPr lang="en-US" dirty="0" smtClean="0"/>
              <a:t>SSL</a:t>
            </a:r>
            <a:endParaRPr lang="ru-RU" dirty="0"/>
          </a:p>
        </p:txBody>
      </p:sp>
      <p:sp>
        <p:nvSpPr>
          <p:cNvPr id="8" name="Содержимое 1"/>
          <p:cNvSpPr txBox="1">
            <a:spLocks/>
          </p:cNvSpPr>
          <p:nvPr/>
        </p:nvSpPr>
        <p:spPr>
          <a:xfrm>
            <a:off x="533400" y="1828800"/>
            <a:ext cx="8229600" cy="3505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ru-RU" dirty="0" smtClean="0"/>
              <a:t>Дополнительный  протокол, реализующий схему гибридной криптосистемы</a:t>
            </a:r>
          </a:p>
          <a:p>
            <a:r>
              <a:rPr lang="ru-RU" dirty="0" smtClean="0"/>
              <a:t>Обеспечивает аутентификацию</a:t>
            </a:r>
            <a:r>
              <a:rPr lang="en-US" dirty="0" smtClean="0"/>
              <a:t> (</a:t>
            </a:r>
            <a:r>
              <a:rPr lang="ru-RU" dirty="0" smtClean="0"/>
              <a:t>в том числе и двустороннюю</a:t>
            </a:r>
            <a:r>
              <a:rPr lang="en-US" dirty="0" smtClean="0"/>
              <a:t>)</a:t>
            </a:r>
            <a:r>
              <a:rPr lang="ru-RU" dirty="0" smtClean="0"/>
              <a:t>  и шифрование</a:t>
            </a:r>
            <a:endParaRPr lang="en-US" dirty="0" smtClean="0"/>
          </a:p>
          <a:p>
            <a:r>
              <a:rPr lang="ru-RU" dirty="0" smtClean="0"/>
              <a:t>Требует модификацию прикладных протоколов</a:t>
            </a:r>
          </a:p>
          <a:p>
            <a:endParaRPr lang="ru-RU" dirty="0"/>
          </a:p>
        </p:txBody>
      </p:sp>
    </p:spTree>
    <p:extLst>
      <p:ext uri="{BB962C8B-B14F-4D97-AF65-F5344CB8AC3E}">
        <p14:creationId xmlns:p14="http://schemas.microsoft.com/office/powerpoint/2010/main" val="3690027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a:spLocks noGrp="1"/>
          </p:cNvSpPr>
          <p:nvPr>
            <p:ph type="title"/>
          </p:nvPr>
        </p:nvSpPr>
        <p:spPr>
          <a:xfrm>
            <a:off x="457200" y="304800"/>
            <a:ext cx="8229600" cy="778098"/>
          </a:xfrm>
        </p:spPr>
        <p:txBody>
          <a:bodyPr/>
          <a:lstStyle/>
          <a:p>
            <a:pPr algn="ctr"/>
            <a:r>
              <a:rPr lang="en-US" dirty="0" smtClean="0"/>
              <a:t>VPN (Virtual Private Network)</a:t>
            </a:r>
            <a:endParaRPr lang="ru-RU" dirty="0"/>
          </a:p>
        </p:txBody>
      </p:sp>
      <p:pic>
        <p:nvPicPr>
          <p:cNvPr id="22530" name="Picture 2" descr="http://novouralsk.k-telecom.org/uploadedFiles/images/vpn.gif"/>
          <p:cNvPicPr>
            <a:picLocks noChangeAspect="1" noChangeArrowheads="1"/>
          </p:cNvPicPr>
          <p:nvPr/>
        </p:nvPicPr>
        <p:blipFill>
          <a:blip r:embed="rId2" cstate="print"/>
          <a:srcRect/>
          <a:stretch>
            <a:fillRect/>
          </a:stretch>
        </p:blipFill>
        <p:spPr bwMode="auto">
          <a:xfrm>
            <a:off x="457200" y="1828800"/>
            <a:ext cx="8481280" cy="3886200"/>
          </a:xfrm>
          <a:prstGeom prst="rect">
            <a:avLst/>
          </a:prstGeom>
          <a:noFill/>
        </p:spPr>
      </p:pic>
    </p:spTree>
    <p:extLst>
      <p:ext uri="{BB962C8B-B14F-4D97-AF65-F5344CB8AC3E}">
        <p14:creationId xmlns:p14="http://schemas.microsoft.com/office/powerpoint/2010/main" val="828477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Реализации </a:t>
            </a:r>
            <a:r>
              <a:rPr lang="en-US" dirty="0" smtClean="0"/>
              <a:t>VPN</a:t>
            </a:r>
            <a:endParaRPr lang="ru-RU" dirty="0"/>
          </a:p>
        </p:txBody>
      </p:sp>
      <p:sp>
        <p:nvSpPr>
          <p:cNvPr id="5" name="Содержимое 4"/>
          <p:cNvSpPr>
            <a:spLocks noGrp="1"/>
          </p:cNvSpPr>
          <p:nvPr>
            <p:ph sz="quarter" idx="1"/>
          </p:nvPr>
        </p:nvSpPr>
        <p:spPr/>
        <p:txBody>
          <a:bodyPr/>
          <a:lstStyle/>
          <a:p>
            <a:r>
              <a:rPr lang="en-US" dirty="0" smtClean="0"/>
              <a:t>PPTP (point-to-point tunneling protocol) — </a:t>
            </a:r>
            <a:r>
              <a:rPr lang="ru-RU" dirty="0" smtClean="0"/>
              <a:t>разрабатывался совместными усилиями нескольких компаний, включая </a:t>
            </a:r>
            <a:r>
              <a:rPr lang="en-US" dirty="0" smtClean="0"/>
              <a:t>Microsoft.</a:t>
            </a:r>
          </a:p>
          <a:p>
            <a:r>
              <a:rPr lang="en-US" dirty="0" smtClean="0"/>
              <a:t>L2TP (Layer 2 </a:t>
            </a:r>
            <a:r>
              <a:rPr lang="en-US" dirty="0" err="1" smtClean="0"/>
              <a:t>Tunnelling</a:t>
            </a:r>
            <a:r>
              <a:rPr lang="en-US" dirty="0" smtClean="0"/>
              <a:t> Protocol) — </a:t>
            </a:r>
            <a:r>
              <a:rPr lang="ru-RU" dirty="0" smtClean="0"/>
              <a:t>используется в продуктах компаний </a:t>
            </a:r>
            <a:r>
              <a:rPr lang="en-US" dirty="0" smtClean="0"/>
              <a:t>Microsoft </a:t>
            </a:r>
            <a:r>
              <a:rPr lang="ru-RU" dirty="0" smtClean="0"/>
              <a:t>и </a:t>
            </a:r>
            <a:r>
              <a:rPr lang="en-US" dirty="0" smtClean="0"/>
              <a:t>Cisco.</a:t>
            </a:r>
          </a:p>
          <a:p>
            <a:r>
              <a:rPr lang="en-US" dirty="0" err="1" smtClean="0"/>
              <a:t>OpenVPN</a:t>
            </a:r>
            <a:endParaRPr lang="en-US" dirty="0" smtClean="0"/>
          </a:p>
          <a:p>
            <a:r>
              <a:rPr lang="ru-RU" dirty="0" err="1" smtClean="0"/>
              <a:t>Туннелирование</a:t>
            </a:r>
            <a:r>
              <a:rPr lang="ru-RU" dirty="0" smtClean="0"/>
              <a:t> </a:t>
            </a:r>
            <a:r>
              <a:rPr lang="en-US" dirty="0" smtClean="0"/>
              <a:t>SSH (</a:t>
            </a:r>
            <a:r>
              <a:rPr lang="ru-RU" dirty="0" smtClean="0"/>
              <a:t>условно</a:t>
            </a:r>
            <a:r>
              <a:rPr lang="en-US" dirty="0" smtClean="0"/>
              <a:t>)</a:t>
            </a:r>
            <a:endParaRPr lang="ru-RU" dirty="0"/>
          </a:p>
        </p:txBody>
      </p:sp>
    </p:spTree>
    <p:extLst>
      <p:ext uri="{BB962C8B-B14F-4D97-AF65-F5344CB8AC3E}">
        <p14:creationId xmlns:p14="http://schemas.microsoft.com/office/powerpoint/2010/main" val="824652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IPSec</a:t>
            </a:r>
            <a:endParaRPr lang="ru-RU" dirty="0"/>
          </a:p>
        </p:txBody>
      </p:sp>
      <p:sp>
        <p:nvSpPr>
          <p:cNvPr id="3" name="Содержимое 2"/>
          <p:cNvSpPr>
            <a:spLocks noGrp="1"/>
          </p:cNvSpPr>
          <p:nvPr>
            <p:ph sz="quarter" idx="1"/>
          </p:nvPr>
        </p:nvSpPr>
        <p:spPr/>
        <p:txBody>
          <a:bodyPr>
            <a:normAutofit fontScale="70000" lnSpcReduction="20000"/>
          </a:bodyPr>
          <a:lstStyle/>
          <a:p>
            <a:endParaRPr lang="ru-RU" dirty="0" smtClean="0"/>
          </a:p>
          <a:p>
            <a:r>
              <a:rPr lang="ru-RU" dirty="0" smtClean="0"/>
              <a:t>    ESP (</a:t>
            </a:r>
            <a:r>
              <a:rPr lang="ru-RU" dirty="0" err="1" smtClean="0"/>
              <a:t>Encapsulating</a:t>
            </a:r>
            <a:r>
              <a:rPr lang="ru-RU" dirty="0" smtClean="0"/>
              <a:t> </a:t>
            </a:r>
            <a:r>
              <a:rPr lang="ru-RU" dirty="0" err="1" smtClean="0"/>
              <a:t>Security</a:t>
            </a:r>
            <a:r>
              <a:rPr lang="ru-RU" dirty="0" smtClean="0"/>
              <a:t> </a:t>
            </a:r>
            <a:r>
              <a:rPr lang="ru-RU" dirty="0" err="1" smtClean="0"/>
              <a:t>Payload</a:t>
            </a:r>
            <a:r>
              <a:rPr lang="ru-RU" dirty="0" smtClean="0"/>
              <a:t> – безопасная инкапсуляция полезной нагрузки) занимается непосредственно шифрованием данных, а также может обеспечивать аутентификацию источника и проверку целостности данных</a:t>
            </a:r>
          </a:p>
          <a:p>
            <a:r>
              <a:rPr lang="ru-RU" dirty="0" smtClean="0"/>
              <a:t>    AH (</a:t>
            </a:r>
            <a:r>
              <a:rPr lang="ru-RU" dirty="0" err="1" smtClean="0"/>
              <a:t>Authentication</a:t>
            </a:r>
            <a:r>
              <a:rPr lang="ru-RU" dirty="0" smtClean="0"/>
              <a:t> </a:t>
            </a:r>
            <a:r>
              <a:rPr lang="ru-RU" dirty="0" err="1" smtClean="0"/>
              <a:t>Header</a:t>
            </a:r>
            <a:r>
              <a:rPr lang="ru-RU" dirty="0" smtClean="0"/>
              <a:t> – заголовок аутентификации) отвечает за аутентификацию источника и проверку целостности данных</a:t>
            </a:r>
          </a:p>
          <a:p>
            <a:r>
              <a:rPr lang="ru-RU" dirty="0" smtClean="0"/>
              <a:t>    IKE (</a:t>
            </a:r>
            <a:r>
              <a:rPr lang="ru-RU" dirty="0" err="1" smtClean="0"/>
              <a:t>Internet</a:t>
            </a:r>
            <a:r>
              <a:rPr lang="ru-RU" dirty="0" smtClean="0"/>
              <a:t> </a:t>
            </a:r>
            <a:r>
              <a:rPr lang="ru-RU" dirty="0" err="1" smtClean="0"/>
              <a:t>Key</a:t>
            </a:r>
            <a:r>
              <a:rPr lang="ru-RU" dirty="0" smtClean="0"/>
              <a:t> </a:t>
            </a:r>
            <a:r>
              <a:rPr lang="ru-RU" dirty="0" err="1" smtClean="0"/>
              <a:t>Exchange</a:t>
            </a:r>
            <a:r>
              <a:rPr lang="ru-RU" dirty="0" smtClean="0"/>
              <a:t> </a:t>
            </a:r>
            <a:r>
              <a:rPr lang="ru-RU" dirty="0" err="1" smtClean="0"/>
              <a:t>protocol</a:t>
            </a:r>
            <a:r>
              <a:rPr lang="ru-RU" dirty="0" smtClean="0"/>
              <a:t> – протокол обмена ключами) используется для формирования </a:t>
            </a:r>
            <a:r>
              <a:rPr lang="ru-RU" dirty="0" err="1" smtClean="0"/>
              <a:t>IPSec</a:t>
            </a:r>
            <a:r>
              <a:rPr lang="ru-RU" dirty="0" smtClean="0"/>
              <a:t> SA (</a:t>
            </a:r>
            <a:r>
              <a:rPr lang="ru-RU" dirty="0" err="1" smtClean="0"/>
              <a:t>Security</a:t>
            </a:r>
            <a:r>
              <a:rPr lang="ru-RU" dirty="0" smtClean="0"/>
              <a:t> </a:t>
            </a:r>
            <a:r>
              <a:rPr lang="ru-RU" dirty="0" err="1" smtClean="0"/>
              <a:t>Association</a:t>
            </a:r>
            <a:r>
              <a:rPr lang="ru-RU" dirty="0" smtClean="0"/>
              <a:t>, об этом чуть ниже), проще говоря, согласования работы участников защищенного соединения. Используя этот протокол, участники договариваются, какой алгоритм шифрования будет использоваться, по какому алгоритму будет производиться (и будет ли вообще) проверка целостности, как аутентифицировать друг друга</a:t>
            </a:r>
          </a:p>
          <a:p>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Режимы работы </a:t>
            </a:r>
            <a:r>
              <a:rPr lang="en-US" dirty="0" smtClean="0"/>
              <a:t>IPSec</a:t>
            </a:r>
            <a:endParaRPr lang="ru-RU" dirty="0"/>
          </a:p>
        </p:txBody>
      </p:sp>
      <p:sp>
        <p:nvSpPr>
          <p:cNvPr id="6" name="Содержимое 2"/>
          <p:cNvSpPr>
            <a:spLocks noGrp="1"/>
          </p:cNvSpPr>
          <p:nvPr>
            <p:ph sz="quarter" idx="1"/>
          </p:nvPr>
        </p:nvSpPr>
        <p:spPr>
          <a:xfrm>
            <a:off x="612648" y="1600200"/>
            <a:ext cx="8153400" cy="4495800"/>
          </a:xfrm>
        </p:spPr>
        <p:txBody>
          <a:bodyPr>
            <a:normAutofit/>
          </a:bodyPr>
          <a:lstStyle/>
          <a:p>
            <a:endParaRPr lang="ru-RU" dirty="0" smtClean="0"/>
          </a:p>
          <a:p>
            <a:r>
              <a:rPr lang="ru-RU" dirty="0" smtClean="0"/>
              <a:t> Тоннельный</a:t>
            </a:r>
          </a:p>
          <a:p>
            <a:r>
              <a:rPr lang="ru-RU" dirty="0" smtClean="0"/>
              <a:t>Транспортный</a:t>
            </a:r>
          </a:p>
          <a:p>
            <a:endParaRPr lang="ru-RU" dirty="0" smtClean="0"/>
          </a:p>
          <a:p>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AH (Authentication Header)</a:t>
            </a:r>
            <a:endParaRPr lang="ru-RU" dirty="0"/>
          </a:p>
        </p:txBody>
      </p:sp>
      <p:pic>
        <p:nvPicPr>
          <p:cNvPr id="50178" name="Picture 2"/>
          <p:cNvPicPr>
            <a:picLocks noChangeAspect="1" noChangeArrowheads="1"/>
          </p:cNvPicPr>
          <p:nvPr/>
        </p:nvPicPr>
        <p:blipFill>
          <a:blip r:embed="rId2" cstate="print"/>
          <a:srcRect/>
          <a:stretch>
            <a:fillRect/>
          </a:stretch>
        </p:blipFill>
        <p:spPr bwMode="auto">
          <a:xfrm>
            <a:off x="1524000" y="1981200"/>
            <a:ext cx="6540582"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ESP (Encapsulating Security Payload)</a:t>
            </a:r>
            <a:endParaRPr lang="ru-RU" dirty="0"/>
          </a:p>
        </p:txBody>
      </p:sp>
      <p:pic>
        <p:nvPicPr>
          <p:cNvPr id="20486" name="Picture 6" descr="http://gamelton.files.wordpress.com/2013/11/esp_protocol.gif?w=480"/>
          <p:cNvPicPr>
            <a:picLocks noChangeAspect="1" noChangeArrowheads="1"/>
          </p:cNvPicPr>
          <p:nvPr/>
        </p:nvPicPr>
        <p:blipFill>
          <a:blip r:embed="rId2" cstate="print"/>
          <a:srcRect/>
          <a:stretch>
            <a:fillRect/>
          </a:stretch>
        </p:blipFill>
        <p:spPr bwMode="auto">
          <a:xfrm>
            <a:off x="1143000" y="1905000"/>
            <a:ext cx="6934200" cy="4319430"/>
          </a:xfrm>
          <a:prstGeom prst="rect">
            <a:avLst/>
          </a:prstGeom>
          <a:noFill/>
        </p:spPr>
      </p:pic>
    </p:spTree>
    <p:extLst>
      <p:ext uri="{BB962C8B-B14F-4D97-AF65-F5344CB8AC3E}">
        <p14:creationId xmlns:p14="http://schemas.microsoft.com/office/powerpoint/2010/main" val="335153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План</a:t>
            </a:r>
            <a:endParaRPr lang="ru-RU" dirty="0"/>
          </a:p>
        </p:txBody>
      </p:sp>
      <p:sp>
        <p:nvSpPr>
          <p:cNvPr id="3" name="Объект 2"/>
          <p:cNvSpPr>
            <a:spLocks noGrp="1"/>
          </p:cNvSpPr>
          <p:nvPr>
            <p:ph sz="quarter" idx="1"/>
          </p:nvPr>
        </p:nvSpPr>
        <p:spPr/>
        <p:txBody>
          <a:bodyPr>
            <a:normAutofit/>
          </a:bodyPr>
          <a:lstStyle/>
          <a:p>
            <a:r>
              <a:rPr lang="ru-RU" dirty="0" smtClean="0"/>
              <a:t>Задачи обеспечения безопасности передачи данных</a:t>
            </a:r>
          </a:p>
          <a:p>
            <a:r>
              <a:rPr lang="ru-RU" dirty="0" smtClean="0"/>
              <a:t>Уровни обеспечения безопасности передачи</a:t>
            </a:r>
          </a:p>
          <a:p>
            <a:r>
              <a:rPr lang="ru-RU" dirty="0" smtClean="0"/>
              <a:t>Прикладной уровень </a:t>
            </a:r>
            <a:r>
              <a:rPr lang="en-US" dirty="0" smtClean="0"/>
              <a:t>SSL/TLS</a:t>
            </a:r>
            <a:endParaRPr lang="ru-RU" dirty="0" smtClean="0"/>
          </a:p>
          <a:p>
            <a:r>
              <a:rPr lang="ru-RU" dirty="0" smtClean="0"/>
              <a:t>Сертификаты </a:t>
            </a:r>
            <a:r>
              <a:rPr lang="en-US" dirty="0" smtClean="0"/>
              <a:t>SSL</a:t>
            </a:r>
          </a:p>
          <a:p>
            <a:r>
              <a:rPr lang="ru-RU" dirty="0" smtClean="0"/>
              <a:t>Транспортный уровень </a:t>
            </a:r>
            <a:r>
              <a:rPr lang="en-US" dirty="0" smtClean="0"/>
              <a:t>VPN</a:t>
            </a:r>
            <a:endParaRPr lang="ru-RU" dirty="0" smtClean="0"/>
          </a:p>
          <a:p>
            <a:r>
              <a:rPr lang="en-US" dirty="0" smtClean="0"/>
              <a:t>IPSec</a:t>
            </a:r>
          </a:p>
          <a:p>
            <a:endParaRPr lang="ru-RU" dirty="0"/>
          </a:p>
        </p:txBody>
      </p:sp>
    </p:spTree>
    <p:extLst>
      <p:ext uri="{BB962C8B-B14F-4D97-AF65-F5344CB8AC3E}">
        <p14:creationId xmlns:p14="http://schemas.microsoft.com/office/powerpoint/2010/main" val="3353505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txBox="1">
            <a:spLocks/>
          </p:cNvSpPr>
          <p:nvPr/>
        </p:nvSpPr>
        <p:spPr>
          <a:xfrm>
            <a:off x="533400" y="381000"/>
            <a:ext cx="8229600" cy="778098"/>
          </a:xfrm>
          <a:prstGeom prst="rect">
            <a:avLst/>
          </a:prstGeom>
        </p:spPr>
        <p:txBody>
          <a:bodyPr vert="horz" anchor="ctr">
            <a:normAutofit fontScale="97500"/>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ru-RU" dirty="0" smtClean="0"/>
              <a:t>Различия </a:t>
            </a:r>
            <a:r>
              <a:rPr lang="en-US" dirty="0" smtClean="0"/>
              <a:t>AH </a:t>
            </a:r>
            <a:r>
              <a:rPr lang="ru-RU" dirty="0" smtClean="0"/>
              <a:t>и</a:t>
            </a:r>
            <a:r>
              <a:rPr lang="en-US" dirty="0" smtClean="0"/>
              <a:t> ESP</a:t>
            </a:r>
            <a:r>
              <a:rPr lang="ru-RU" dirty="0" smtClean="0"/>
              <a:t> </a:t>
            </a:r>
            <a:endParaRPr lang="ru-RU" dirty="0"/>
          </a:p>
        </p:txBody>
      </p:sp>
      <p:sp>
        <p:nvSpPr>
          <p:cNvPr id="6" name="Прямоугольник 5"/>
          <p:cNvSpPr/>
          <p:nvPr/>
        </p:nvSpPr>
        <p:spPr>
          <a:xfrm>
            <a:off x="914400" y="2551836"/>
            <a:ext cx="7848600" cy="3046988"/>
          </a:xfrm>
          <a:prstGeom prst="rect">
            <a:avLst/>
          </a:prstGeom>
        </p:spPr>
        <p:txBody>
          <a:bodyPr wrap="square">
            <a:spAutoFit/>
          </a:bodyPr>
          <a:lstStyle/>
          <a:p>
            <a:r>
              <a:rPr lang="ru-RU" sz="3200" dirty="0" smtClean="0"/>
              <a:t>ESP помимо аутентификации предоставляет еще возможность шифрования (AH этого не предоставляет)</a:t>
            </a:r>
          </a:p>
          <a:p>
            <a:r>
              <a:rPr lang="ru-RU" sz="3200" dirty="0" smtClean="0"/>
              <a:t>ESP в режиме туннеля аутентифицирует только оригинальный IP заголовок (AH аутентифицирует также внешний).</a:t>
            </a:r>
            <a:endParaRPr lang="ru-RU" sz="3200" dirty="0"/>
          </a:p>
        </p:txBody>
      </p:sp>
    </p:spTree>
    <p:extLst>
      <p:ext uri="{BB962C8B-B14F-4D97-AF65-F5344CB8AC3E}">
        <p14:creationId xmlns:p14="http://schemas.microsoft.com/office/powerpoint/2010/main" val="571478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1"/>
          <p:cNvSpPr txBox="1">
            <a:spLocks/>
          </p:cNvSpPr>
          <p:nvPr/>
        </p:nvSpPr>
        <p:spPr>
          <a:xfrm>
            <a:off x="533400" y="1828800"/>
            <a:ext cx="8229600" cy="35052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None/>
            </a:pPr>
            <a:r>
              <a:rPr lang="ru-RU" dirty="0" smtClean="0"/>
              <a:t>Зачем:</a:t>
            </a:r>
            <a:endParaRPr lang="en-US" dirty="0" smtClean="0"/>
          </a:p>
          <a:p>
            <a:r>
              <a:rPr lang="ru-RU" dirty="0" smtClean="0"/>
              <a:t>Защита данных</a:t>
            </a:r>
          </a:p>
          <a:p>
            <a:r>
              <a:rPr lang="ru-RU" dirty="0" smtClean="0"/>
              <a:t>Аутентификация</a:t>
            </a:r>
          </a:p>
          <a:p>
            <a:r>
              <a:rPr lang="ru-RU" dirty="0" smtClean="0"/>
              <a:t>Сокрытие топологий и факта коммуникаций</a:t>
            </a:r>
          </a:p>
          <a:p>
            <a:pPr>
              <a:buNone/>
            </a:pPr>
            <a:r>
              <a:rPr lang="ru-RU" dirty="0" smtClean="0"/>
              <a:t>Где:</a:t>
            </a:r>
          </a:p>
          <a:p>
            <a:r>
              <a:rPr lang="ru-RU" dirty="0" smtClean="0"/>
              <a:t>На прикладном уровне</a:t>
            </a:r>
          </a:p>
          <a:p>
            <a:r>
              <a:rPr lang="ru-RU" dirty="0" smtClean="0"/>
              <a:t>На транспортном уровне</a:t>
            </a:r>
          </a:p>
          <a:p>
            <a:r>
              <a:rPr lang="ru-RU" dirty="0" smtClean="0"/>
              <a:t>На сетевом уровне</a:t>
            </a:r>
          </a:p>
          <a:p>
            <a:endParaRPr lang="ru-RU" dirty="0"/>
          </a:p>
        </p:txBody>
      </p:sp>
      <p:sp>
        <p:nvSpPr>
          <p:cNvPr id="5" name="Заголовок 2"/>
          <p:cNvSpPr txBox="1">
            <a:spLocks/>
          </p:cNvSpPr>
          <p:nvPr/>
        </p:nvSpPr>
        <p:spPr>
          <a:xfrm>
            <a:off x="533400" y="76200"/>
            <a:ext cx="8229600" cy="1008112"/>
          </a:xfrm>
          <a:prstGeom prst="rect">
            <a:avLst/>
          </a:prstGeom>
        </p:spPr>
        <p:txBody>
          <a:bodyPr vert="horz" anchor="ctr">
            <a:normAutofit fontScale="82500" lnSpcReduction="20000"/>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ru-RU" dirty="0" smtClean="0"/>
              <a:t>Задачи обеспечения безопасности передачи данных</a:t>
            </a:r>
          </a:p>
        </p:txBody>
      </p:sp>
    </p:spTree>
    <p:extLst>
      <p:ext uri="{BB962C8B-B14F-4D97-AF65-F5344CB8AC3E}">
        <p14:creationId xmlns:p14="http://schemas.microsoft.com/office/powerpoint/2010/main" val="939404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txBox="1">
            <a:spLocks/>
          </p:cNvSpPr>
          <p:nvPr/>
        </p:nvSpPr>
        <p:spPr>
          <a:xfrm>
            <a:off x="467544" y="116632"/>
            <a:ext cx="8229600" cy="1143000"/>
          </a:xfrm>
          <a:prstGeom prst="rect">
            <a:avLst/>
          </a:prstGeom>
        </p:spPr>
        <p:txBody>
          <a:bodyPr vert="horz" anchor="ctr">
            <a:normAutofit fontScale="97500"/>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dirty="0" smtClean="0"/>
              <a:t>SSL</a:t>
            </a:r>
            <a:endParaRPr lang="ru-RU" dirty="0"/>
          </a:p>
        </p:txBody>
      </p:sp>
      <p:sp>
        <p:nvSpPr>
          <p:cNvPr id="8" name="Содержимое 1"/>
          <p:cNvSpPr txBox="1">
            <a:spLocks/>
          </p:cNvSpPr>
          <p:nvPr/>
        </p:nvSpPr>
        <p:spPr>
          <a:xfrm>
            <a:off x="533400" y="1828800"/>
            <a:ext cx="8229600" cy="3505200"/>
          </a:xfrm>
          <a:prstGeom prst="rect">
            <a:avLst/>
          </a:prstGeom>
        </p:spPr>
        <p:txBody>
          <a:bodyPr vert="horz">
            <a:normAutofit fontScale="925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None/>
            </a:pPr>
            <a:r>
              <a:rPr lang="en-US" dirty="0" smtClean="0"/>
              <a:t>S</a:t>
            </a:r>
            <a:r>
              <a:rPr lang="ru-RU" dirty="0" err="1" smtClean="0"/>
              <a:t>ecure</a:t>
            </a:r>
            <a:r>
              <a:rPr lang="ru-RU" dirty="0" smtClean="0"/>
              <a:t> </a:t>
            </a:r>
            <a:r>
              <a:rPr lang="en-US" dirty="0" err="1" smtClean="0"/>
              <a:t>S</a:t>
            </a:r>
            <a:r>
              <a:rPr lang="ru-RU" dirty="0" err="1" smtClean="0"/>
              <a:t>ockets</a:t>
            </a:r>
            <a:r>
              <a:rPr lang="ru-RU" dirty="0" smtClean="0"/>
              <a:t> </a:t>
            </a:r>
            <a:r>
              <a:rPr lang="en-US" dirty="0" smtClean="0"/>
              <a:t>L</a:t>
            </a:r>
            <a:r>
              <a:rPr lang="ru-RU" dirty="0" err="1" smtClean="0"/>
              <a:t>ayer</a:t>
            </a:r>
            <a:r>
              <a:rPr lang="ru-RU" dirty="0" smtClean="0"/>
              <a:t> — уровень защищённых </a:t>
            </a:r>
            <a:r>
              <a:rPr lang="ru-RU" dirty="0" err="1" smtClean="0"/>
              <a:t>сокетов</a:t>
            </a:r>
            <a:r>
              <a:rPr lang="ru-RU" dirty="0" smtClean="0"/>
              <a:t>. </a:t>
            </a:r>
            <a:endParaRPr lang="en-US" dirty="0" smtClean="0"/>
          </a:p>
          <a:p>
            <a:r>
              <a:rPr lang="ru-RU" dirty="0" smtClean="0"/>
              <a:t>Дополнительный  протокол, реализующий схему гибридной криптосистемы</a:t>
            </a:r>
          </a:p>
          <a:p>
            <a:r>
              <a:rPr lang="ru-RU" dirty="0" smtClean="0"/>
              <a:t>Обеспечивает аутентификацию  и шифрование</a:t>
            </a:r>
          </a:p>
          <a:p>
            <a:r>
              <a:rPr lang="ru-RU" dirty="0" smtClean="0"/>
              <a:t>Требует модификацию прикладных протоколов</a:t>
            </a:r>
          </a:p>
          <a:p>
            <a:r>
              <a:rPr lang="ru-RU" dirty="0" smtClean="0"/>
              <a:t>В настоящее время актуален протокол </a:t>
            </a:r>
            <a:r>
              <a:rPr lang="en-US" dirty="0" smtClean="0"/>
              <a:t>TLS (Transport Layer Security )</a:t>
            </a:r>
            <a:endParaRPr lang="ru-RU" dirty="0" smtClean="0"/>
          </a:p>
          <a:p>
            <a:endParaRPr lang="ru-RU" dirty="0"/>
          </a:p>
        </p:txBody>
      </p:sp>
    </p:spTree>
    <p:extLst>
      <p:ext uri="{BB962C8B-B14F-4D97-AF65-F5344CB8AC3E}">
        <p14:creationId xmlns:p14="http://schemas.microsoft.com/office/powerpoint/2010/main" val="3690027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Место в стеке</a:t>
            </a:r>
            <a:endParaRPr lang="ru-RU" dirty="0"/>
          </a:p>
        </p:txBody>
      </p:sp>
      <p:pic>
        <p:nvPicPr>
          <p:cNvPr id="44034" name="Picture 2" descr="http://habrastorage.org/files/6b1/0ed/a5d/6b10eda5d4c24928819a7a2e88fd3acd.png"/>
          <p:cNvPicPr>
            <a:picLocks noChangeAspect="1" noChangeArrowheads="1"/>
          </p:cNvPicPr>
          <p:nvPr/>
        </p:nvPicPr>
        <p:blipFill>
          <a:blip r:embed="rId2" cstate="print"/>
          <a:srcRect/>
          <a:stretch>
            <a:fillRect/>
          </a:stretch>
        </p:blipFill>
        <p:spPr bwMode="auto">
          <a:xfrm>
            <a:off x="685800" y="1905000"/>
            <a:ext cx="8155077" cy="446509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txBox="1">
            <a:spLocks/>
          </p:cNvSpPr>
          <p:nvPr/>
        </p:nvSpPr>
        <p:spPr>
          <a:xfrm>
            <a:off x="457200" y="274638"/>
            <a:ext cx="8229600" cy="994122"/>
          </a:xfrm>
          <a:prstGeom prst="rect">
            <a:avLst/>
          </a:prstGeom>
        </p:spPr>
        <p:txBody>
          <a:bodyPr vert="horz" anchor="ctr">
            <a:normAutofit fontScale="97500"/>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ru-RU" dirty="0" smtClean="0"/>
              <a:t>Поколения </a:t>
            </a:r>
            <a:r>
              <a:rPr lang="en-US" dirty="0" smtClean="0"/>
              <a:t>SSL</a:t>
            </a:r>
            <a:r>
              <a:rPr lang="ru-RU" dirty="0" smtClean="0"/>
              <a:t> </a:t>
            </a:r>
            <a:endParaRPr lang="ru-RU" dirty="0"/>
          </a:p>
        </p:txBody>
      </p:sp>
      <p:sp>
        <p:nvSpPr>
          <p:cNvPr id="6" name="Прямоугольник 5"/>
          <p:cNvSpPr/>
          <p:nvPr/>
        </p:nvSpPr>
        <p:spPr>
          <a:xfrm>
            <a:off x="609600" y="1760101"/>
            <a:ext cx="7848600" cy="830997"/>
          </a:xfrm>
          <a:prstGeom prst="rect">
            <a:avLst/>
          </a:prstGeom>
        </p:spPr>
        <p:txBody>
          <a:bodyPr wrap="square">
            <a:spAutoFit/>
          </a:bodyPr>
          <a:lstStyle/>
          <a:p>
            <a:r>
              <a:rPr lang="ru-RU" sz="2400" b="1" dirty="0" smtClean="0"/>
              <a:t>SSL 1.0, 2.0 и 3.0 </a:t>
            </a:r>
            <a:r>
              <a:rPr lang="ru-RU" sz="2400" dirty="0" smtClean="0"/>
              <a:t>1995-1999</a:t>
            </a:r>
          </a:p>
          <a:p>
            <a:r>
              <a:rPr lang="ru-RU" sz="2400" b="1" dirty="0" smtClean="0"/>
              <a:t>TLS 1.0 </a:t>
            </a:r>
            <a:r>
              <a:rPr lang="ru-RU" sz="2400" dirty="0" smtClean="0"/>
              <a:t>1999, </a:t>
            </a:r>
            <a:r>
              <a:rPr lang="ru-RU" sz="2400" b="1" dirty="0" smtClean="0"/>
              <a:t>TLS 1.1 </a:t>
            </a:r>
            <a:r>
              <a:rPr lang="ru-RU" sz="2400" dirty="0" smtClean="0"/>
              <a:t>2006, </a:t>
            </a:r>
            <a:r>
              <a:rPr lang="ru-RU" sz="2400" b="1" dirty="0" smtClean="0"/>
              <a:t>TLS 1.2 </a:t>
            </a:r>
            <a:r>
              <a:rPr lang="ru-RU" sz="2400" dirty="0" smtClean="0"/>
              <a:t>2008</a:t>
            </a:r>
          </a:p>
        </p:txBody>
      </p:sp>
      <p:graphicFrame>
        <p:nvGraphicFramePr>
          <p:cNvPr id="7" name="Таблица 6"/>
          <p:cNvGraphicFramePr>
            <a:graphicFrameLocks noGrp="1"/>
          </p:cNvGraphicFramePr>
          <p:nvPr/>
        </p:nvGraphicFramePr>
        <p:xfrm>
          <a:off x="1447800" y="3124200"/>
          <a:ext cx="6122988" cy="3108961"/>
        </p:xfrm>
        <a:graphic>
          <a:graphicData uri="http://schemas.openxmlformats.org/drawingml/2006/table">
            <a:tbl>
              <a:tblPr/>
              <a:tblGrid>
                <a:gridCol w="1219200"/>
                <a:gridCol w="1780047"/>
                <a:gridCol w="3123741"/>
              </a:tblGrid>
              <a:tr h="835401">
                <a:tc>
                  <a:txBody>
                    <a:bodyPr/>
                    <a:lstStyle/>
                    <a:p>
                      <a:pPr algn="ctr">
                        <a:spcAft>
                          <a:spcPts val="0"/>
                        </a:spcAft>
                      </a:pPr>
                      <a:r>
                        <a:rPr lang="ru-RU" sz="2000" b="1" kern="50" dirty="0">
                          <a:latin typeface="Liberation Serif"/>
                          <a:ea typeface="Droid Sans Fallback"/>
                          <a:cs typeface="FreeSans"/>
                        </a:rPr>
                        <a:t>Версия</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b="1" kern="50">
                          <a:latin typeface="Liberation Serif"/>
                          <a:ea typeface="Droid Sans Fallback"/>
                          <a:cs typeface="FreeSans"/>
                        </a:rPr>
                        <a:t>Использование сайтами</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b="1" kern="50">
                          <a:latin typeface="Liberation Serif"/>
                          <a:ea typeface="Droid Sans Fallback"/>
                          <a:cs typeface="FreeSans"/>
                        </a:rPr>
                        <a:t>Безопасность</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712">
                <a:tc>
                  <a:txBody>
                    <a:bodyPr/>
                    <a:lstStyle/>
                    <a:p>
                      <a:pPr algn="ctr">
                        <a:spcAft>
                          <a:spcPts val="0"/>
                        </a:spcAft>
                      </a:pPr>
                      <a:r>
                        <a:rPr lang="ru-RU" sz="2000" b="1" kern="50">
                          <a:latin typeface="Liberation Serif"/>
                          <a:ea typeface="Droid Sans Fallback"/>
                          <a:cs typeface="FreeSans"/>
                        </a:rPr>
                        <a:t>SSL 2.0</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kern="50" dirty="0">
                          <a:latin typeface="Liberation Serif"/>
                          <a:ea typeface="Droid Sans Fallback"/>
                          <a:cs typeface="FreeSans"/>
                        </a:rPr>
                        <a:t>10.4% (−0.4%)</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kern="50">
                          <a:solidFill>
                            <a:srgbClr val="000000"/>
                          </a:solidFill>
                          <a:latin typeface="Liberation Serif"/>
                          <a:ea typeface="Droid Sans Fallback"/>
                          <a:cs typeface="FreeSans"/>
                        </a:rPr>
                        <a:t>нет</a:t>
                      </a:r>
                      <a:endParaRPr lang="ru-RU" sz="2000" kern="50">
                        <a:latin typeface="Liberation Serif"/>
                        <a:ea typeface="Droid Sans Fallback"/>
                        <a:cs typeface="FreeSans"/>
                      </a:endParaRP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AAAA"/>
                    </a:solidFill>
                  </a:tcPr>
                </a:tc>
              </a:tr>
              <a:tr h="454712">
                <a:tc>
                  <a:txBody>
                    <a:bodyPr/>
                    <a:lstStyle/>
                    <a:p>
                      <a:pPr algn="ctr">
                        <a:spcAft>
                          <a:spcPts val="0"/>
                        </a:spcAft>
                      </a:pPr>
                      <a:r>
                        <a:rPr lang="ru-RU" sz="2000" b="1" kern="50">
                          <a:latin typeface="Liberation Serif"/>
                          <a:ea typeface="Droid Sans Fallback"/>
                          <a:cs typeface="FreeSans"/>
                        </a:rPr>
                        <a:t>SSL 3.0</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kern="50">
                          <a:latin typeface="Liberation Serif"/>
                          <a:ea typeface="Droid Sans Fallback"/>
                          <a:cs typeface="FreeSans"/>
                        </a:rPr>
                        <a:t>32.6% (−1.2%)</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kern="50">
                          <a:solidFill>
                            <a:srgbClr val="000000"/>
                          </a:solidFill>
                          <a:latin typeface="Liberation Serif"/>
                          <a:ea typeface="Droid Sans Fallback"/>
                          <a:cs typeface="FreeSans"/>
                        </a:rPr>
                        <a:t>нет</a:t>
                      </a:r>
                      <a:endParaRPr lang="ru-RU" sz="2000" kern="50">
                        <a:latin typeface="Liberation Serif"/>
                        <a:ea typeface="Droid Sans Fallback"/>
                        <a:cs typeface="FreeSans"/>
                      </a:endParaRP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AAAA"/>
                    </a:solidFill>
                  </a:tcPr>
                </a:tc>
              </a:tr>
              <a:tr h="454712">
                <a:tc>
                  <a:txBody>
                    <a:bodyPr/>
                    <a:lstStyle/>
                    <a:p>
                      <a:pPr algn="ctr">
                        <a:spcAft>
                          <a:spcPts val="0"/>
                        </a:spcAft>
                      </a:pPr>
                      <a:r>
                        <a:rPr lang="ru-RU" sz="2000" b="1" kern="50">
                          <a:latin typeface="Liberation Serif"/>
                          <a:ea typeface="Droid Sans Fallback"/>
                          <a:cs typeface="FreeSans"/>
                        </a:rPr>
                        <a:t>TLS 1.0</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kern="50">
                          <a:latin typeface="Liberation Serif"/>
                          <a:ea typeface="Droid Sans Fallback"/>
                          <a:cs typeface="FreeSans"/>
                        </a:rPr>
                        <a:t>99.0% (−0.2%)</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kern="50">
                          <a:solidFill>
                            <a:srgbClr val="000000"/>
                          </a:solidFill>
                          <a:latin typeface="Liberation Serif"/>
                          <a:ea typeface="Droid Sans Fallback"/>
                          <a:cs typeface="FreeSans"/>
                        </a:rPr>
                        <a:t>зависит от реализации</a:t>
                      </a:r>
                      <a:endParaRPr lang="ru-RU" sz="2000" kern="50">
                        <a:latin typeface="Liberation Serif"/>
                        <a:ea typeface="Droid Sans Fallback"/>
                        <a:cs typeface="FreeSans"/>
                      </a:endParaRP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DD"/>
                    </a:solidFill>
                  </a:tcPr>
                </a:tc>
              </a:tr>
              <a:tr h="454712">
                <a:tc>
                  <a:txBody>
                    <a:bodyPr/>
                    <a:lstStyle/>
                    <a:p>
                      <a:pPr algn="ctr">
                        <a:spcAft>
                          <a:spcPts val="0"/>
                        </a:spcAft>
                      </a:pPr>
                      <a:r>
                        <a:rPr lang="ru-RU" sz="2000" b="1" kern="50">
                          <a:latin typeface="Liberation Serif"/>
                          <a:ea typeface="Droid Sans Fallback"/>
                          <a:cs typeface="FreeSans"/>
                        </a:rPr>
                        <a:t>TLS 1.1</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kern="50">
                          <a:latin typeface="Liberation Serif"/>
                          <a:ea typeface="Droid Sans Fallback"/>
                          <a:cs typeface="FreeSans"/>
                        </a:rPr>
                        <a:t>65.7% (+1.4%)</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kern="50">
                          <a:solidFill>
                            <a:srgbClr val="000000"/>
                          </a:solidFill>
                          <a:latin typeface="Liberation Serif"/>
                          <a:ea typeface="Droid Sans Fallback"/>
                          <a:cs typeface="FreeSans"/>
                        </a:rPr>
                        <a:t>зависит от реализации</a:t>
                      </a:r>
                      <a:endParaRPr lang="ru-RU" sz="2000" kern="50">
                        <a:latin typeface="Liberation Serif"/>
                        <a:ea typeface="Droid Sans Fallback"/>
                        <a:cs typeface="FreeSans"/>
                      </a:endParaRP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DD"/>
                    </a:solidFill>
                  </a:tcPr>
                </a:tc>
              </a:tr>
              <a:tr h="454712">
                <a:tc>
                  <a:txBody>
                    <a:bodyPr/>
                    <a:lstStyle/>
                    <a:p>
                      <a:pPr algn="ctr">
                        <a:spcAft>
                          <a:spcPts val="0"/>
                        </a:spcAft>
                      </a:pPr>
                      <a:r>
                        <a:rPr lang="ru-RU" sz="2000" b="1" kern="50">
                          <a:latin typeface="Liberation Serif"/>
                          <a:ea typeface="Droid Sans Fallback"/>
                          <a:cs typeface="FreeSans"/>
                        </a:rPr>
                        <a:t>TLS 1.2</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kern="50">
                          <a:latin typeface="Liberation Serif"/>
                          <a:ea typeface="Droid Sans Fallback"/>
                          <a:cs typeface="FreeSans"/>
                        </a:rPr>
                        <a:t>67.9% (+1.4%)</a:t>
                      </a: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kern="50" dirty="0">
                          <a:solidFill>
                            <a:srgbClr val="000000"/>
                          </a:solidFill>
                          <a:latin typeface="Liberation Serif"/>
                          <a:ea typeface="Droid Sans Fallback"/>
                          <a:cs typeface="FreeSans"/>
                        </a:rPr>
                        <a:t>зависит от реализации</a:t>
                      </a:r>
                      <a:endParaRPr lang="ru-RU" sz="2000" kern="50" dirty="0">
                        <a:latin typeface="Liberation Serif"/>
                        <a:ea typeface="Droid Sans Fallback"/>
                        <a:cs typeface="FreeSans"/>
                      </a:endParaRPr>
                    </a:p>
                  </a:txBody>
                  <a:tcPr marL="17780" marR="177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DD"/>
                    </a:solidFill>
                  </a:tcPr>
                </a:tc>
              </a:tr>
            </a:tbl>
          </a:graphicData>
        </a:graphic>
      </p:graphicFrame>
    </p:spTree>
    <p:extLst>
      <p:ext uri="{BB962C8B-B14F-4D97-AF65-F5344CB8AC3E}">
        <p14:creationId xmlns:p14="http://schemas.microsoft.com/office/powerpoint/2010/main" val="485760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Схема </a:t>
            </a:r>
            <a:r>
              <a:rPr lang="en-US" dirty="0" smtClean="0"/>
              <a:t>SSL</a:t>
            </a:r>
            <a:endParaRPr lang="ru-RU" dirty="0"/>
          </a:p>
        </p:txBody>
      </p:sp>
      <p:pic>
        <p:nvPicPr>
          <p:cNvPr id="43010" name="Picture 2" descr="C:\Users\Zojinka\AppData\Local\Temp\tcp-tls-app.png"/>
          <p:cNvPicPr>
            <a:picLocks noChangeAspect="1" noChangeArrowheads="1"/>
          </p:cNvPicPr>
          <p:nvPr/>
        </p:nvPicPr>
        <p:blipFill>
          <a:blip r:embed="rId2" cstate="print"/>
          <a:srcRect/>
          <a:stretch>
            <a:fillRect/>
          </a:stretch>
        </p:blipFill>
        <p:spPr bwMode="auto">
          <a:xfrm>
            <a:off x="2057400" y="2743200"/>
            <a:ext cx="4980608" cy="220503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Схема </a:t>
            </a:r>
            <a:r>
              <a:rPr lang="en-US" dirty="0" smtClean="0"/>
              <a:t>SSL</a:t>
            </a:r>
            <a:endParaRPr lang="ru-RU" dirty="0"/>
          </a:p>
        </p:txBody>
      </p:sp>
      <p:pic>
        <p:nvPicPr>
          <p:cNvPr id="41986" name="Picture 2"/>
          <p:cNvPicPr>
            <a:picLocks noGrp="1" noChangeAspect="1" noChangeArrowheads="1"/>
          </p:cNvPicPr>
          <p:nvPr>
            <p:ph sz="quarter" idx="1"/>
          </p:nvPr>
        </p:nvPicPr>
        <p:blipFill>
          <a:blip r:embed="rId2" cstate="print"/>
          <a:srcRect/>
          <a:stretch>
            <a:fillRect/>
          </a:stretch>
        </p:blipFill>
        <p:spPr bwMode="auto">
          <a:xfrm>
            <a:off x="1676400" y="1752600"/>
            <a:ext cx="5867400" cy="48243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Сертификаты </a:t>
            </a:r>
            <a:r>
              <a:rPr lang="en-US" dirty="0" smtClean="0"/>
              <a:t>SSL</a:t>
            </a:r>
            <a:endParaRPr lang="ru-RU" dirty="0"/>
          </a:p>
        </p:txBody>
      </p:sp>
      <p:sp>
        <p:nvSpPr>
          <p:cNvPr id="3" name="Содержимое 2"/>
          <p:cNvSpPr>
            <a:spLocks noGrp="1"/>
          </p:cNvSpPr>
          <p:nvPr>
            <p:ph sz="quarter" idx="1"/>
          </p:nvPr>
        </p:nvSpPr>
        <p:spPr/>
        <p:txBody>
          <a:bodyPr>
            <a:normAutofit lnSpcReduction="10000"/>
          </a:bodyPr>
          <a:lstStyle/>
          <a:p>
            <a:pPr>
              <a:buNone/>
            </a:pPr>
            <a:r>
              <a:rPr lang="ru-RU" dirty="0" smtClean="0"/>
              <a:t>Формат </a:t>
            </a:r>
            <a:r>
              <a:rPr lang="en-US" dirty="0" smtClean="0"/>
              <a:t>X.509</a:t>
            </a:r>
          </a:p>
          <a:p>
            <a:pPr>
              <a:buNone/>
            </a:pPr>
            <a:r>
              <a:rPr lang="ru-RU" dirty="0" smtClean="0"/>
              <a:t>Состав:</a:t>
            </a:r>
            <a:endParaRPr lang="en-US" dirty="0" smtClean="0"/>
          </a:p>
          <a:p>
            <a:pPr lvl="0"/>
            <a:r>
              <a:rPr lang="ru-RU" dirty="0" smtClean="0"/>
              <a:t>полное </a:t>
            </a:r>
            <a:r>
              <a:rPr lang="ru-RU" dirty="0" smtClean="0"/>
              <a:t>(уникальное) имя владельца сертификата </a:t>
            </a:r>
          </a:p>
          <a:p>
            <a:pPr lvl="0"/>
            <a:r>
              <a:rPr lang="ru-RU" dirty="0" smtClean="0"/>
              <a:t>открытый ключ владельца </a:t>
            </a:r>
          </a:p>
          <a:p>
            <a:pPr lvl="0"/>
            <a:r>
              <a:rPr lang="ru-RU" dirty="0" smtClean="0"/>
              <a:t>дата выдачи </a:t>
            </a:r>
            <a:r>
              <a:rPr lang="ru-RU" dirty="0" err="1" smtClean="0"/>
              <a:t>ssl</a:t>
            </a:r>
            <a:r>
              <a:rPr lang="ru-RU" dirty="0" smtClean="0"/>
              <a:t> сертификата </a:t>
            </a:r>
          </a:p>
          <a:p>
            <a:pPr lvl="0"/>
            <a:r>
              <a:rPr lang="ru-RU" dirty="0" smtClean="0"/>
              <a:t>дата окончания сертификата </a:t>
            </a:r>
          </a:p>
          <a:p>
            <a:pPr lvl="0"/>
            <a:r>
              <a:rPr lang="ru-RU" dirty="0" smtClean="0"/>
              <a:t>полное (уникальное) имя центра сертификации </a:t>
            </a:r>
          </a:p>
          <a:p>
            <a:pPr lvl="0"/>
            <a:r>
              <a:rPr lang="ru-RU" dirty="0" smtClean="0"/>
              <a:t>цифровая подпись издателя </a:t>
            </a:r>
          </a:p>
          <a:p>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685</TotalTime>
  <Words>590</Words>
  <Application>Microsoft Office PowerPoint</Application>
  <PresentationFormat>Экран (4:3)</PresentationFormat>
  <Paragraphs>98</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Median</vt:lpstr>
      <vt:lpstr>Передача данных по открытым каналам</vt:lpstr>
      <vt:lpstr>План</vt:lpstr>
      <vt:lpstr>Презентация PowerPoint</vt:lpstr>
      <vt:lpstr>Презентация PowerPoint</vt:lpstr>
      <vt:lpstr>Место в стеке</vt:lpstr>
      <vt:lpstr>Презентация PowerPoint</vt:lpstr>
      <vt:lpstr>Схема SSL</vt:lpstr>
      <vt:lpstr>Схема SSL</vt:lpstr>
      <vt:lpstr>Сертификаты SSL</vt:lpstr>
      <vt:lpstr>Типы сертификатов по типу валидации</vt:lpstr>
      <vt:lpstr>Типы SSL сертификатов по своим свойствам</vt:lpstr>
      <vt:lpstr>Центры сертификации</vt:lpstr>
      <vt:lpstr>Презентация PowerPoint</vt:lpstr>
      <vt:lpstr>VPN (Virtual Private Network)</vt:lpstr>
      <vt:lpstr>Реализации VPN</vt:lpstr>
      <vt:lpstr>IPSec</vt:lpstr>
      <vt:lpstr>Режимы работы IPSec</vt:lpstr>
      <vt:lpstr>AH (Authentication Header)</vt:lpstr>
      <vt:lpstr>ESP (Encapsulating Security Payload)</vt:lpstr>
      <vt:lpstr>Презентация PowerPoint</vt:lpstr>
    </vt:vector>
  </TitlesOfParts>
  <Company>ITMO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beresnev</dc:creator>
  <cp:lastModifiedBy>Иванов</cp:lastModifiedBy>
  <cp:revision>121</cp:revision>
  <dcterms:created xsi:type="dcterms:W3CDTF">2013-09-10T08:38:56Z</dcterms:created>
  <dcterms:modified xsi:type="dcterms:W3CDTF">2015-11-06T08:54:27Z</dcterms:modified>
</cp:coreProperties>
</file>