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1645D-C0C6-46F1-B2FA-1D0C1AA69EE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7C70A3-A9F2-41D3-A60B-B1DF370FC52A}">
      <dgm:prSet/>
      <dgm:spPr/>
      <dgm:t>
        <a:bodyPr/>
        <a:lstStyle/>
        <a:p>
          <a:r>
            <a:rPr lang="ru-RU"/>
            <a:t>Техническая проблема</a:t>
          </a:r>
          <a:endParaRPr lang="en-US"/>
        </a:p>
      </dgm:t>
    </dgm:pt>
    <dgm:pt modelId="{801DA101-420B-4E52-974B-A1709720B053}" type="parTrans" cxnId="{7E9C8D34-56FC-4093-B32A-16A0E767E672}">
      <dgm:prSet/>
      <dgm:spPr/>
      <dgm:t>
        <a:bodyPr/>
        <a:lstStyle/>
        <a:p>
          <a:endParaRPr lang="en-US"/>
        </a:p>
      </dgm:t>
    </dgm:pt>
    <dgm:pt modelId="{126CD1B0-2DA0-486D-95A7-882955BDEA7D}" type="sibTrans" cxnId="{7E9C8D34-56FC-4093-B32A-16A0E767E672}">
      <dgm:prSet/>
      <dgm:spPr/>
      <dgm:t>
        <a:bodyPr/>
        <a:lstStyle/>
        <a:p>
          <a:endParaRPr lang="en-US"/>
        </a:p>
      </dgm:t>
    </dgm:pt>
    <dgm:pt modelId="{200D53A6-A8C4-4D16-9394-226A90F1C69E}">
      <dgm:prSet/>
      <dgm:spPr/>
      <dgm:t>
        <a:bodyPr/>
        <a:lstStyle/>
        <a:p>
          <a:r>
            <a:rPr lang="ru-RU"/>
            <a:t>Технические признаки</a:t>
          </a:r>
          <a:endParaRPr lang="en-US"/>
        </a:p>
      </dgm:t>
    </dgm:pt>
    <dgm:pt modelId="{24CB6AE9-C5ED-46B3-9062-0C8EB8B64ECF}" type="parTrans" cxnId="{795B7F66-E237-4366-A310-76040DD9543B}">
      <dgm:prSet/>
      <dgm:spPr/>
      <dgm:t>
        <a:bodyPr/>
        <a:lstStyle/>
        <a:p>
          <a:endParaRPr lang="en-US"/>
        </a:p>
      </dgm:t>
    </dgm:pt>
    <dgm:pt modelId="{9EAFC8F9-7A2B-4B35-87C0-9CB04CDFE02F}" type="sibTrans" cxnId="{795B7F66-E237-4366-A310-76040DD9543B}">
      <dgm:prSet/>
      <dgm:spPr/>
      <dgm:t>
        <a:bodyPr/>
        <a:lstStyle/>
        <a:p>
          <a:endParaRPr lang="en-US"/>
        </a:p>
      </dgm:t>
    </dgm:pt>
    <dgm:pt modelId="{0B90B202-B5A5-4027-9F36-43124AD71C0C}">
      <dgm:prSet/>
      <dgm:spPr/>
      <dgm:t>
        <a:bodyPr/>
        <a:lstStyle/>
        <a:p>
          <a:r>
            <a:rPr lang="ru-RU"/>
            <a:t>Технический результат</a:t>
          </a:r>
          <a:endParaRPr lang="en-US"/>
        </a:p>
      </dgm:t>
    </dgm:pt>
    <dgm:pt modelId="{5E477A8E-B2CD-47D4-AC40-7C4B1213FFE8}" type="parTrans" cxnId="{E88AC5B5-3D5B-4755-8C1A-901D5325803C}">
      <dgm:prSet/>
      <dgm:spPr/>
      <dgm:t>
        <a:bodyPr/>
        <a:lstStyle/>
        <a:p>
          <a:endParaRPr lang="en-US"/>
        </a:p>
      </dgm:t>
    </dgm:pt>
    <dgm:pt modelId="{84E839BA-A26E-426D-8187-3CDF68289FC1}" type="sibTrans" cxnId="{E88AC5B5-3D5B-4755-8C1A-901D5325803C}">
      <dgm:prSet/>
      <dgm:spPr/>
      <dgm:t>
        <a:bodyPr/>
        <a:lstStyle/>
        <a:p>
          <a:endParaRPr lang="en-US"/>
        </a:p>
      </dgm:t>
    </dgm:pt>
    <dgm:pt modelId="{B173291B-D08E-46CB-98A3-F2B60179E9FB}">
      <dgm:prSet/>
      <dgm:spPr/>
      <dgm:t>
        <a:bodyPr/>
        <a:lstStyle/>
        <a:p>
          <a:r>
            <a:rPr lang="ru-RU"/>
            <a:t>Новизна – новое, если неизвестно из уровня техники. Уровень техники.</a:t>
          </a:r>
          <a:endParaRPr lang="en-US"/>
        </a:p>
      </dgm:t>
    </dgm:pt>
    <dgm:pt modelId="{2E722BC3-6EDF-470B-9CF6-8EEA2FA2D4C5}" type="parTrans" cxnId="{C7BFBE89-7119-4928-8775-4C44DAE1439E}">
      <dgm:prSet/>
      <dgm:spPr/>
      <dgm:t>
        <a:bodyPr/>
        <a:lstStyle/>
        <a:p>
          <a:endParaRPr lang="en-US"/>
        </a:p>
      </dgm:t>
    </dgm:pt>
    <dgm:pt modelId="{59EAB383-5CF2-4049-9C59-21A4E2959505}" type="sibTrans" cxnId="{C7BFBE89-7119-4928-8775-4C44DAE1439E}">
      <dgm:prSet/>
      <dgm:spPr/>
      <dgm:t>
        <a:bodyPr/>
        <a:lstStyle/>
        <a:p>
          <a:endParaRPr lang="en-US"/>
        </a:p>
      </dgm:t>
    </dgm:pt>
    <dgm:pt modelId="{DB2DE361-7E5F-47F0-82A3-218205A17965}">
      <dgm:prSet/>
      <dgm:spPr/>
      <dgm:t>
        <a:bodyPr/>
        <a:lstStyle/>
        <a:p>
          <a:r>
            <a:rPr lang="ru-RU"/>
            <a:t>Изобретательский уровень – неочевидно для специалиста</a:t>
          </a:r>
          <a:endParaRPr lang="en-US"/>
        </a:p>
      </dgm:t>
    </dgm:pt>
    <dgm:pt modelId="{B0E003A0-F6D7-49C9-BD97-3D8E1AA71A06}" type="parTrans" cxnId="{56FA9931-A819-45AD-A6E9-39A2CCC7D211}">
      <dgm:prSet/>
      <dgm:spPr/>
      <dgm:t>
        <a:bodyPr/>
        <a:lstStyle/>
        <a:p>
          <a:endParaRPr lang="en-US"/>
        </a:p>
      </dgm:t>
    </dgm:pt>
    <dgm:pt modelId="{0519EF2B-C399-4DE6-B582-A2CF49D4462D}" type="sibTrans" cxnId="{56FA9931-A819-45AD-A6E9-39A2CCC7D211}">
      <dgm:prSet/>
      <dgm:spPr/>
      <dgm:t>
        <a:bodyPr/>
        <a:lstStyle/>
        <a:p>
          <a:endParaRPr lang="en-US"/>
        </a:p>
      </dgm:t>
    </dgm:pt>
    <dgm:pt modelId="{5B71D673-298C-4C4E-BCCE-7028CE8FFAF3}">
      <dgm:prSet/>
      <dgm:spPr/>
      <dgm:t>
        <a:bodyPr/>
        <a:lstStyle/>
        <a:p>
          <a:r>
            <a:rPr lang="ru-RU" dirty="0" err="1"/>
            <a:t>Промприменимость</a:t>
          </a:r>
          <a:r>
            <a:rPr lang="ru-RU" dirty="0"/>
            <a:t> – возможность использования в промышленности </a:t>
          </a:r>
          <a:endParaRPr lang="en-US" dirty="0"/>
        </a:p>
      </dgm:t>
    </dgm:pt>
    <dgm:pt modelId="{C2B690B6-5C39-46C6-A289-527E9DDF51EF}" type="parTrans" cxnId="{D8FD598F-B34F-45E8-9E63-7A5E2C0A07CD}">
      <dgm:prSet/>
      <dgm:spPr/>
      <dgm:t>
        <a:bodyPr/>
        <a:lstStyle/>
        <a:p>
          <a:endParaRPr lang="en-US"/>
        </a:p>
      </dgm:t>
    </dgm:pt>
    <dgm:pt modelId="{6CAD9A13-7097-4872-B429-A50E658F18B3}" type="sibTrans" cxnId="{D8FD598F-B34F-45E8-9E63-7A5E2C0A07CD}">
      <dgm:prSet/>
      <dgm:spPr/>
      <dgm:t>
        <a:bodyPr/>
        <a:lstStyle/>
        <a:p>
          <a:endParaRPr lang="en-US"/>
        </a:p>
      </dgm:t>
    </dgm:pt>
    <dgm:pt modelId="{0309DE95-A631-E34D-A04A-6B10BD83AFE8}" type="pres">
      <dgm:prSet presAssocID="{2F11645D-C0C6-46F1-B2FA-1D0C1AA69E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86200FA-36D5-8F4E-ADD9-5F6C2E34BBE6}" type="pres">
      <dgm:prSet presAssocID="{F47C70A3-A9F2-41D3-A60B-B1DF370FC52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01CB8E-2DD8-A548-BEA7-2CFCE08D372D}" type="pres">
      <dgm:prSet presAssocID="{126CD1B0-2DA0-486D-95A7-882955BDEA7D}" presName="spacer" presStyleCnt="0"/>
      <dgm:spPr/>
    </dgm:pt>
    <dgm:pt modelId="{2F240410-AD91-1F41-B77C-9212D9DA8752}" type="pres">
      <dgm:prSet presAssocID="{200D53A6-A8C4-4D16-9394-226A90F1C69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4596FD-6000-6F4E-960D-B26329963549}" type="pres">
      <dgm:prSet presAssocID="{9EAFC8F9-7A2B-4B35-87C0-9CB04CDFE02F}" presName="spacer" presStyleCnt="0"/>
      <dgm:spPr/>
    </dgm:pt>
    <dgm:pt modelId="{ABF4B0AB-ED64-4A42-AFDE-C021D6DBE01D}" type="pres">
      <dgm:prSet presAssocID="{0B90B202-B5A5-4027-9F36-43124AD71C0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B827C7-132A-144B-BE28-AB8EC3439580}" type="pres">
      <dgm:prSet presAssocID="{84E839BA-A26E-426D-8187-3CDF68289FC1}" presName="spacer" presStyleCnt="0"/>
      <dgm:spPr/>
    </dgm:pt>
    <dgm:pt modelId="{D33C0692-48B4-6C48-B0DE-65DBCFAEE0DE}" type="pres">
      <dgm:prSet presAssocID="{B173291B-D08E-46CB-98A3-F2B60179E9F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87F49D-6884-7747-A551-3F6262F0FE08}" type="pres">
      <dgm:prSet presAssocID="{59EAB383-5CF2-4049-9C59-21A4E2959505}" presName="spacer" presStyleCnt="0"/>
      <dgm:spPr/>
    </dgm:pt>
    <dgm:pt modelId="{BE10BF2D-B234-664E-9DD1-69BD0C2D333A}" type="pres">
      <dgm:prSet presAssocID="{DB2DE361-7E5F-47F0-82A3-218205A1796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184B21-B453-8F48-BBDD-621B205C6DCA}" type="pres">
      <dgm:prSet presAssocID="{0519EF2B-C399-4DE6-B582-A2CF49D4462D}" presName="spacer" presStyleCnt="0"/>
      <dgm:spPr/>
    </dgm:pt>
    <dgm:pt modelId="{E6801B44-8AC5-604E-8B03-75FB0BFB24E2}" type="pres">
      <dgm:prSet presAssocID="{5B71D673-298C-4C4E-BCCE-7028CE8FFA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7BFBE89-7119-4928-8775-4C44DAE1439E}" srcId="{2F11645D-C0C6-46F1-B2FA-1D0C1AA69EE3}" destId="{B173291B-D08E-46CB-98A3-F2B60179E9FB}" srcOrd="3" destOrd="0" parTransId="{2E722BC3-6EDF-470B-9CF6-8EEA2FA2D4C5}" sibTransId="{59EAB383-5CF2-4049-9C59-21A4E2959505}"/>
    <dgm:cxn modelId="{56FA9931-A819-45AD-A6E9-39A2CCC7D211}" srcId="{2F11645D-C0C6-46F1-B2FA-1D0C1AA69EE3}" destId="{DB2DE361-7E5F-47F0-82A3-218205A17965}" srcOrd="4" destOrd="0" parTransId="{B0E003A0-F6D7-49C9-BD97-3D8E1AA71A06}" sibTransId="{0519EF2B-C399-4DE6-B582-A2CF49D4462D}"/>
    <dgm:cxn modelId="{795B7F66-E237-4366-A310-76040DD9543B}" srcId="{2F11645D-C0C6-46F1-B2FA-1D0C1AA69EE3}" destId="{200D53A6-A8C4-4D16-9394-226A90F1C69E}" srcOrd="1" destOrd="0" parTransId="{24CB6AE9-C5ED-46B3-9062-0C8EB8B64ECF}" sibTransId="{9EAFC8F9-7A2B-4B35-87C0-9CB04CDFE02F}"/>
    <dgm:cxn modelId="{95A58992-9400-EC4C-B82E-87D9042605BB}" type="presOf" srcId="{0B90B202-B5A5-4027-9F36-43124AD71C0C}" destId="{ABF4B0AB-ED64-4A42-AFDE-C021D6DBE01D}" srcOrd="0" destOrd="0" presId="urn:microsoft.com/office/officeart/2005/8/layout/vList2"/>
    <dgm:cxn modelId="{D8FD598F-B34F-45E8-9E63-7A5E2C0A07CD}" srcId="{2F11645D-C0C6-46F1-B2FA-1D0C1AA69EE3}" destId="{5B71D673-298C-4C4E-BCCE-7028CE8FFAF3}" srcOrd="5" destOrd="0" parTransId="{C2B690B6-5C39-46C6-A289-527E9DDF51EF}" sibTransId="{6CAD9A13-7097-4872-B429-A50E658F18B3}"/>
    <dgm:cxn modelId="{70D9B531-6581-FE49-A31A-0DCF8C4A567F}" type="presOf" srcId="{200D53A6-A8C4-4D16-9394-226A90F1C69E}" destId="{2F240410-AD91-1F41-B77C-9212D9DA8752}" srcOrd="0" destOrd="0" presId="urn:microsoft.com/office/officeart/2005/8/layout/vList2"/>
    <dgm:cxn modelId="{7E9C8D34-56FC-4093-B32A-16A0E767E672}" srcId="{2F11645D-C0C6-46F1-B2FA-1D0C1AA69EE3}" destId="{F47C70A3-A9F2-41D3-A60B-B1DF370FC52A}" srcOrd="0" destOrd="0" parTransId="{801DA101-420B-4E52-974B-A1709720B053}" sibTransId="{126CD1B0-2DA0-486D-95A7-882955BDEA7D}"/>
    <dgm:cxn modelId="{2B443FFE-F805-A44A-AA06-07C9B14FDA96}" type="presOf" srcId="{F47C70A3-A9F2-41D3-A60B-B1DF370FC52A}" destId="{C86200FA-36D5-8F4E-ADD9-5F6C2E34BBE6}" srcOrd="0" destOrd="0" presId="urn:microsoft.com/office/officeart/2005/8/layout/vList2"/>
    <dgm:cxn modelId="{EB530321-C9EA-ED44-B0D7-384BB5358E05}" type="presOf" srcId="{5B71D673-298C-4C4E-BCCE-7028CE8FFAF3}" destId="{E6801B44-8AC5-604E-8B03-75FB0BFB24E2}" srcOrd="0" destOrd="0" presId="urn:microsoft.com/office/officeart/2005/8/layout/vList2"/>
    <dgm:cxn modelId="{4FB4F849-0DBB-8744-9C54-8723EA78CC29}" type="presOf" srcId="{B173291B-D08E-46CB-98A3-F2B60179E9FB}" destId="{D33C0692-48B4-6C48-B0DE-65DBCFAEE0DE}" srcOrd="0" destOrd="0" presId="urn:microsoft.com/office/officeart/2005/8/layout/vList2"/>
    <dgm:cxn modelId="{97EA4B62-13FE-BB4F-BA85-F729F1DC9197}" type="presOf" srcId="{2F11645D-C0C6-46F1-B2FA-1D0C1AA69EE3}" destId="{0309DE95-A631-E34D-A04A-6B10BD83AFE8}" srcOrd="0" destOrd="0" presId="urn:microsoft.com/office/officeart/2005/8/layout/vList2"/>
    <dgm:cxn modelId="{E88AC5B5-3D5B-4755-8C1A-901D5325803C}" srcId="{2F11645D-C0C6-46F1-B2FA-1D0C1AA69EE3}" destId="{0B90B202-B5A5-4027-9F36-43124AD71C0C}" srcOrd="2" destOrd="0" parTransId="{5E477A8E-B2CD-47D4-AC40-7C4B1213FFE8}" sibTransId="{84E839BA-A26E-426D-8187-3CDF68289FC1}"/>
    <dgm:cxn modelId="{9A872F90-D7FF-9B47-86D3-F767AF59A018}" type="presOf" srcId="{DB2DE361-7E5F-47F0-82A3-218205A17965}" destId="{BE10BF2D-B234-664E-9DD1-69BD0C2D333A}" srcOrd="0" destOrd="0" presId="urn:microsoft.com/office/officeart/2005/8/layout/vList2"/>
    <dgm:cxn modelId="{D49C0795-1684-B84D-873D-87655FCE39BF}" type="presParOf" srcId="{0309DE95-A631-E34D-A04A-6B10BD83AFE8}" destId="{C86200FA-36D5-8F4E-ADD9-5F6C2E34BBE6}" srcOrd="0" destOrd="0" presId="urn:microsoft.com/office/officeart/2005/8/layout/vList2"/>
    <dgm:cxn modelId="{301A394C-53AE-4146-AF6A-4CE343CDCC8E}" type="presParOf" srcId="{0309DE95-A631-E34D-A04A-6B10BD83AFE8}" destId="{4901CB8E-2DD8-A548-BEA7-2CFCE08D372D}" srcOrd="1" destOrd="0" presId="urn:microsoft.com/office/officeart/2005/8/layout/vList2"/>
    <dgm:cxn modelId="{43B84AB1-FA31-D045-96C8-44451DAA8B89}" type="presParOf" srcId="{0309DE95-A631-E34D-A04A-6B10BD83AFE8}" destId="{2F240410-AD91-1F41-B77C-9212D9DA8752}" srcOrd="2" destOrd="0" presId="urn:microsoft.com/office/officeart/2005/8/layout/vList2"/>
    <dgm:cxn modelId="{162ED49A-0BDA-E74A-8E44-AC8F513D21C0}" type="presParOf" srcId="{0309DE95-A631-E34D-A04A-6B10BD83AFE8}" destId="{E84596FD-6000-6F4E-960D-B26329963549}" srcOrd="3" destOrd="0" presId="urn:microsoft.com/office/officeart/2005/8/layout/vList2"/>
    <dgm:cxn modelId="{AED22DC9-F79D-7F4B-A5BF-04FD7A5E2282}" type="presParOf" srcId="{0309DE95-A631-E34D-A04A-6B10BD83AFE8}" destId="{ABF4B0AB-ED64-4A42-AFDE-C021D6DBE01D}" srcOrd="4" destOrd="0" presId="urn:microsoft.com/office/officeart/2005/8/layout/vList2"/>
    <dgm:cxn modelId="{DDE0D3B5-EDCC-0848-9533-73E525577A26}" type="presParOf" srcId="{0309DE95-A631-E34D-A04A-6B10BD83AFE8}" destId="{A4B827C7-132A-144B-BE28-AB8EC3439580}" srcOrd="5" destOrd="0" presId="urn:microsoft.com/office/officeart/2005/8/layout/vList2"/>
    <dgm:cxn modelId="{4CFEB56C-E47A-E343-B207-4C8299802F09}" type="presParOf" srcId="{0309DE95-A631-E34D-A04A-6B10BD83AFE8}" destId="{D33C0692-48B4-6C48-B0DE-65DBCFAEE0DE}" srcOrd="6" destOrd="0" presId="urn:microsoft.com/office/officeart/2005/8/layout/vList2"/>
    <dgm:cxn modelId="{82101DC7-D4B8-B44E-A2E2-FF35A6B33A36}" type="presParOf" srcId="{0309DE95-A631-E34D-A04A-6B10BD83AFE8}" destId="{8B87F49D-6884-7747-A551-3F6262F0FE08}" srcOrd="7" destOrd="0" presId="urn:microsoft.com/office/officeart/2005/8/layout/vList2"/>
    <dgm:cxn modelId="{2122E23A-A4F9-0C49-ABC2-22C3254F0CE2}" type="presParOf" srcId="{0309DE95-A631-E34D-A04A-6B10BD83AFE8}" destId="{BE10BF2D-B234-664E-9DD1-69BD0C2D333A}" srcOrd="8" destOrd="0" presId="urn:microsoft.com/office/officeart/2005/8/layout/vList2"/>
    <dgm:cxn modelId="{DED0DC6F-49AA-C242-B952-2CFF3DE92206}" type="presParOf" srcId="{0309DE95-A631-E34D-A04A-6B10BD83AFE8}" destId="{0C184B21-B453-8F48-BBDD-621B205C6DCA}" srcOrd="9" destOrd="0" presId="urn:microsoft.com/office/officeart/2005/8/layout/vList2"/>
    <dgm:cxn modelId="{C5A8A128-DDFD-EF49-A40A-6C548A6EDA54}" type="presParOf" srcId="{0309DE95-A631-E34D-A04A-6B10BD83AFE8}" destId="{E6801B44-8AC5-604E-8B03-75FB0BFB24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200FA-36D5-8F4E-ADD9-5F6C2E34BBE6}">
      <dsp:nvSpPr>
        <dsp:cNvPr id="0" name=""/>
        <dsp:cNvSpPr/>
      </dsp:nvSpPr>
      <dsp:spPr>
        <a:xfrm>
          <a:off x="0" y="5802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Техническая проблема</a:t>
          </a:r>
          <a:endParaRPr lang="en-US" sz="2200" kern="1200"/>
        </a:p>
      </dsp:txBody>
      <dsp:txXfrm>
        <a:off x="42663" y="48465"/>
        <a:ext cx="6183712" cy="788627"/>
      </dsp:txXfrm>
    </dsp:sp>
    <dsp:sp modelId="{2F240410-AD91-1F41-B77C-9212D9DA8752}">
      <dsp:nvSpPr>
        <dsp:cNvPr id="0" name=""/>
        <dsp:cNvSpPr/>
      </dsp:nvSpPr>
      <dsp:spPr>
        <a:xfrm>
          <a:off x="0" y="943115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Технические признаки</a:t>
          </a:r>
          <a:endParaRPr lang="en-US" sz="2200" kern="1200"/>
        </a:p>
      </dsp:txBody>
      <dsp:txXfrm>
        <a:off x="42663" y="985778"/>
        <a:ext cx="6183712" cy="788627"/>
      </dsp:txXfrm>
    </dsp:sp>
    <dsp:sp modelId="{ABF4B0AB-ED64-4A42-AFDE-C021D6DBE01D}">
      <dsp:nvSpPr>
        <dsp:cNvPr id="0" name=""/>
        <dsp:cNvSpPr/>
      </dsp:nvSpPr>
      <dsp:spPr>
        <a:xfrm>
          <a:off x="0" y="1880429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Технический результат</a:t>
          </a:r>
          <a:endParaRPr lang="en-US" sz="2200" kern="1200"/>
        </a:p>
      </dsp:txBody>
      <dsp:txXfrm>
        <a:off x="42663" y="1923092"/>
        <a:ext cx="6183712" cy="788627"/>
      </dsp:txXfrm>
    </dsp:sp>
    <dsp:sp modelId="{D33C0692-48B4-6C48-B0DE-65DBCFAEE0DE}">
      <dsp:nvSpPr>
        <dsp:cNvPr id="0" name=""/>
        <dsp:cNvSpPr/>
      </dsp:nvSpPr>
      <dsp:spPr>
        <a:xfrm>
          <a:off x="0" y="2817742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Новизна – новое, если неизвестно из уровня техники. Уровень техники.</a:t>
          </a:r>
          <a:endParaRPr lang="en-US" sz="2200" kern="1200"/>
        </a:p>
      </dsp:txBody>
      <dsp:txXfrm>
        <a:off x="42663" y="2860405"/>
        <a:ext cx="6183712" cy="788627"/>
      </dsp:txXfrm>
    </dsp:sp>
    <dsp:sp modelId="{BE10BF2D-B234-664E-9DD1-69BD0C2D333A}">
      <dsp:nvSpPr>
        <dsp:cNvPr id="0" name=""/>
        <dsp:cNvSpPr/>
      </dsp:nvSpPr>
      <dsp:spPr>
        <a:xfrm>
          <a:off x="0" y="3755055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Изобретательский уровень – неочевидно для специалиста</a:t>
          </a:r>
          <a:endParaRPr lang="en-US" sz="2200" kern="1200"/>
        </a:p>
      </dsp:txBody>
      <dsp:txXfrm>
        <a:off x="42663" y="3797718"/>
        <a:ext cx="6183712" cy="788627"/>
      </dsp:txXfrm>
    </dsp:sp>
    <dsp:sp modelId="{E6801B44-8AC5-604E-8B03-75FB0BFB24E2}">
      <dsp:nvSpPr>
        <dsp:cNvPr id="0" name=""/>
        <dsp:cNvSpPr/>
      </dsp:nvSpPr>
      <dsp:spPr>
        <a:xfrm>
          <a:off x="0" y="4692369"/>
          <a:ext cx="6269038" cy="8739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err="1"/>
            <a:t>Промприменимость</a:t>
          </a:r>
          <a:r>
            <a:rPr lang="ru-RU" sz="2200" kern="1200" dirty="0"/>
            <a:t> – возможность использования в промышленности </a:t>
          </a:r>
          <a:endParaRPr lang="en-US" sz="2200" kern="1200" dirty="0"/>
        </a:p>
      </dsp:txBody>
      <dsp:txXfrm>
        <a:off x="42663" y="4735032"/>
        <a:ext cx="6183712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7087F-8D45-D744-B0EC-0EDE5DF67A08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3F57-FA35-AE44-9547-6AF16EC12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1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3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8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5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3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2957-7286-C045-929C-8203E2EAB914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D09B-7AA2-834D-A76A-8E24D906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1.fips.ru/wps/wcm/connect/content_ru/ru/inventions_utility_models/norm_doc_in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Правовые основы Интеллектуальной собственности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1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36772" y="202178"/>
            <a:ext cx="10098087" cy="92710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Административный регламент, Правила, </a:t>
            </a:r>
            <a:r>
              <a:rPr lang="ru-RU" sz="3600" b="1">
                <a:solidFill>
                  <a:srgbClr val="002060"/>
                </a:solidFill>
                <a:latin typeface="+mn-lt"/>
              </a:rPr>
              <a:t>Требования ПО</a:t>
            </a:r>
            <a:endParaRPr lang="ru-RU" sz="3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" y="1327585"/>
            <a:ext cx="12120502" cy="31817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" y="4593696"/>
            <a:ext cx="12120503" cy="7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8184" y="13727"/>
            <a:ext cx="10097759" cy="927278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Формула изобретения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</p:spPr>
      </p:pic>
      <p:sp>
        <p:nvSpPr>
          <p:cNvPr id="3" name="TextBox 2"/>
          <p:cNvSpPr txBox="1"/>
          <p:nvPr/>
        </p:nvSpPr>
        <p:spPr>
          <a:xfrm>
            <a:off x="551145" y="987161"/>
            <a:ext cx="1024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Формула представляет собой одно предложение, в котором сформулированы признаки объекта в их связи друг с другом.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1145" y="2961676"/>
            <a:ext cx="9161542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/>
              <a:t>1. НЕЗАВИСИМЫЙ ПУНКТ: родовое понятие, назначение, признак А, признак В, признак С в их взаимосвязи.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56763" y="2027930"/>
            <a:ext cx="4346531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ФОРМУЛА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46962" y="3982084"/>
            <a:ext cx="9801619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/>
              <a:t>2. ЗАВИСИМЫЙ ПУНКТ: родовое понятие по п.1, отличающееся тем, что (в котором) признак </a:t>
            </a:r>
            <a:r>
              <a:rPr lang="en-US" sz="2800" dirty="0"/>
              <a:t>D</a:t>
            </a:r>
            <a:endParaRPr lang="ru-RU" sz="28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46962" y="5010986"/>
            <a:ext cx="9901827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3. ЗАВИСИМЫЙ ПУНКТ: родовое понятие по п.1, отличающееся тем, что (в котором) признак </a:t>
            </a:r>
            <a:r>
              <a:rPr lang="en-US" sz="2800" dirty="0"/>
              <a:t>E</a:t>
            </a:r>
            <a:endParaRPr lang="ru-RU" sz="28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46962" y="6002755"/>
            <a:ext cx="9901827" cy="76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4. ЗАВИСИМЫЙ ПУНКТ: родовое понятие </a:t>
            </a:r>
            <a:r>
              <a:rPr lang="ru-RU" sz="2800" b="1" dirty="0"/>
              <a:t>по п.2</a:t>
            </a:r>
            <a:r>
              <a:rPr lang="ru-RU" sz="2800" dirty="0"/>
              <a:t>, отличающееся тем, что (в котором) признак </a:t>
            </a:r>
            <a:r>
              <a:rPr lang="en-US" sz="2800" dirty="0"/>
              <a:t>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94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Техническое решение</a:t>
            </a:r>
          </a:p>
        </p:txBody>
      </p:sp>
      <p:graphicFrame>
        <p:nvGraphicFramePr>
          <p:cNvPr id="6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03413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2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663" y="0"/>
            <a:ext cx="10515600" cy="1325563"/>
          </a:xfrm>
        </p:spPr>
        <p:txBody>
          <a:bodyPr/>
          <a:lstStyle/>
          <a:p>
            <a:r>
              <a:rPr lang="ru-RU" b="1" dirty="0"/>
              <a:t>Авторская льгота Статья 1350(3)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автор или иное лицо раскрыли информацию, относящуюся к изобретению (показ на выставке, статья), если заявка была подана в течение 6-ти месяцев, то новизна изобретения не считается утраченной – но только для автора.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изобретений и полезных моделей – 6 месяцев</a:t>
            </a:r>
          </a:p>
          <a:p>
            <a:pPr marL="0" indent="0">
              <a:buNone/>
            </a:pPr>
            <a:r>
              <a:rPr lang="ru-RU" dirty="0"/>
              <a:t>Для промышленных образцов – 12 месяцев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«О выставочном приоритете в законодательстве РФ», Еременко В.И.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663" y="0"/>
            <a:ext cx="10515600" cy="1325563"/>
          </a:xfrm>
        </p:spPr>
        <p:txBody>
          <a:bodyPr/>
          <a:lstStyle/>
          <a:p>
            <a:r>
              <a:rPr lang="ru-RU" b="1" dirty="0"/>
              <a:t>Новизна 1350(1)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Уровень техники – все сведения в мире, ставшие </a:t>
            </a:r>
            <a:r>
              <a:rPr lang="ru-RU" b="1" dirty="0"/>
              <a:t>общедоступными</a:t>
            </a:r>
            <a:r>
              <a:rPr lang="ru-RU" dirty="0"/>
              <a:t> до даты приоритета ИЗ, ПМ, ПО.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Библиотечные материалы считаются общедоступными, а Технические условия не будут являться общедоступными, поскольку были в доступе только для штатных сотрудников завода.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663" y="0"/>
            <a:ext cx="10515600" cy="1325563"/>
          </a:xfrm>
        </p:spPr>
        <p:txBody>
          <a:bodyPr/>
          <a:lstStyle/>
          <a:p>
            <a:r>
              <a:rPr lang="ru-RU" b="1" dirty="0"/>
              <a:t>Изобретательский уровень 1350(2)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 skilled in the art</a:t>
            </a:r>
          </a:p>
          <a:p>
            <a:pPr marL="0" indent="0">
              <a:buNone/>
            </a:pPr>
            <a:r>
              <a:rPr lang="ru-RU" dirty="0"/>
              <a:t>«Неочевидно для специалиста» - это требование к техническому решению быть нетривиальным. </a:t>
            </a:r>
          </a:p>
          <a:p>
            <a:pPr marL="0" indent="0">
              <a:buNone/>
            </a:pPr>
            <a:r>
              <a:rPr lang="ru-RU" dirty="0"/>
              <a:t>Это условия патентоспособности отграничивает заявленное техническое решение от типовых, стандартных технических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Фигура специалиста.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663" y="0"/>
            <a:ext cx="10515600" cy="1325563"/>
          </a:xfrm>
        </p:spPr>
        <p:txBody>
          <a:bodyPr/>
          <a:lstStyle/>
          <a:p>
            <a:r>
              <a:rPr lang="ru-RU" b="1" dirty="0"/>
              <a:t>Промышленная применимость 1350(2)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Возможность использовать в любой отрасли экономики или социальной сферы.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Фактически – это и полнота описания (достаточность раскрытия).</a:t>
            </a:r>
          </a:p>
          <a:p>
            <a:pPr marL="0" indent="0">
              <a:buNone/>
            </a:pPr>
            <a:r>
              <a:rPr lang="ru-RU" dirty="0"/>
              <a:t>Остаточность описания вынесена в отдельное требование.</a:t>
            </a:r>
          </a:p>
          <a:p>
            <a:pPr marL="0" indent="0">
              <a:buNone/>
            </a:pPr>
            <a:r>
              <a:rPr lang="ru-RU" dirty="0"/>
              <a:t>Промышленно применимым буде только то техническое решение, которое не нарушает законов природы (см. п.66 правил)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4241" y="101409"/>
            <a:ext cx="10097759" cy="927278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Административный регламент, Правила</a:t>
            </a:r>
            <a:r>
              <a:rPr lang="ru-RU" sz="3600" b="1">
                <a:solidFill>
                  <a:srgbClr val="002060"/>
                </a:solidFill>
                <a:latin typeface="+mn-lt"/>
              </a:rPr>
              <a:t>, Требования ИЗ</a:t>
            </a:r>
            <a:endParaRPr lang="ru-RU" sz="3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4" y="1536352"/>
            <a:ext cx="12015876" cy="3774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937" y="1139868"/>
            <a:ext cx="1078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http://www1.fips.ru/wps/wcm/connect/content_ru/ru/inventions_utility_models/norm_doc_inv</a:t>
            </a:r>
            <a:r>
              <a:rPr lang="ru-RU" dirty="0"/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4" y="5338187"/>
            <a:ext cx="11798758" cy="13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5021" cy="941005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65021" y="276697"/>
            <a:ext cx="10297543" cy="108864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Административный регламент, Правила, Требования ПМ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710"/>
            <a:ext cx="12192000" cy="3017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" y="4431169"/>
            <a:ext cx="12117459" cy="7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372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Правовые основы Интеллектуальной собственности</vt:lpstr>
      <vt:lpstr>Формула изобретения</vt:lpstr>
      <vt:lpstr>Техническое решение</vt:lpstr>
      <vt:lpstr>Авторская льгота Статья 1350(3)</vt:lpstr>
      <vt:lpstr>Новизна 1350(1)</vt:lpstr>
      <vt:lpstr>Изобретательский уровень 1350(2)</vt:lpstr>
      <vt:lpstr>Промышленная применимость 1350(2)</vt:lpstr>
      <vt:lpstr>Административный регламент, Правила, Требования ИЗ</vt:lpstr>
      <vt:lpstr>Административный регламент, Правила, Требования ПМ</vt:lpstr>
      <vt:lpstr>Административный регламент, Правила, Требования ПО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 промышленной собственности (Патенты)</dc:title>
  <dc:creator>Natalia Imaeva</dc:creator>
  <cp:lastModifiedBy>Имаева Наталья Дмитриевна</cp:lastModifiedBy>
  <cp:revision>11</cp:revision>
  <dcterms:created xsi:type="dcterms:W3CDTF">2018-02-12T11:44:19Z</dcterms:created>
  <dcterms:modified xsi:type="dcterms:W3CDTF">2019-02-18T05:19:16Z</dcterms:modified>
</cp:coreProperties>
</file>