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vsd" ContentType="application/vnd.visio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58" r:id="rId11"/>
    <p:sldId id="259" r:id="rId12"/>
    <p:sldId id="260" r:id="rId13"/>
    <p:sldId id="261" r:id="rId14"/>
    <p:sldId id="262" r:id="rId15"/>
    <p:sldId id="263" r:id="rId16"/>
    <p:sldId id="265" r:id="rId17"/>
    <p:sldId id="264" r:id="rId18"/>
    <p:sldId id="266" r:id="rId19"/>
    <p:sldId id="268" r:id="rId20"/>
    <p:sldId id="267" r:id="rId21"/>
    <p:sldId id="28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9/30/2014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9/30/2014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4038600"/>
            <a:ext cx="7086600" cy="1828800"/>
          </a:xfrm>
        </p:spPr>
        <p:txBody>
          <a:bodyPr>
            <a:normAutofit/>
          </a:bodyPr>
          <a:lstStyle/>
          <a:p>
            <a:r>
              <a:rPr lang="ru-RU" dirty="0" smtClean="0"/>
              <a:t>Соединение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2013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200" b="1" dirty="0" smtClean="0"/>
              <a:t>Маршрутизация</a:t>
            </a:r>
            <a:r>
              <a:rPr lang="ru-RU" sz="3200" dirty="0" smtClean="0"/>
              <a:t> (</a:t>
            </a:r>
            <a:r>
              <a:rPr lang="ru-RU" sz="3200" i="1" dirty="0" err="1" smtClean="0"/>
              <a:t>Routing</a:t>
            </a:r>
            <a:r>
              <a:rPr lang="ru-RU" sz="3200" dirty="0" smtClean="0"/>
              <a:t>) — процесс определения маршрута следования информации в сетях связи.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Маршрутизация состоит из двух основных шагов: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Направление пакетов на следующий луч (от входного к выходному интерфейсу в традиционной проводной сети) 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Определение того, как направлять пакеты (построение таблицы или определение маршрута)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Легко направить пакеты, однако тяжело узнать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куда (особенно сделать это эффективно):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Найти приемник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Минимизировать количество лучей (длину пути)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Минимизировать задержку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Минимизировать потери пакетов</a:t>
            </a:r>
          </a:p>
          <a:p>
            <a:pPr marL="360000" indent="180000" algn="just">
              <a:spcBef>
                <a:spcPts val="0"/>
              </a:spcBef>
            </a:pPr>
            <a:r>
              <a:rPr lang="ru-RU" sz="3200" dirty="0" smtClean="0"/>
              <a:t>Минимизировать стоимость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Задачи и принципы маршрутизации</a:t>
            </a:r>
            <a:endParaRPr lang="ru-RU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3400" y="1676400"/>
          <a:ext cx="8304213" cy="4967287"/>
        </p:xfrm>
        <a:graphic>
          <a:graphicData uri="http://schemas.openxmlformats.org/presentationml/2006/ole">
            <p:oleObj spid="_x0000_s1026" name="Visio" r:id="rId3" imgW="7001637" imgH="4198925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 smtClean="0"/>
              <a:t>Таблица маршрутизации</a:t>
            </a:r>
            <a:r>
              <a:rPr lang="ru-RU" dirty="0" smtClean="0"/>
              <a:t> — электронная таблица (файл) или база данных, хранящаяся на </a:t>
            </a:r>
            <a:r>
              <a:rPr lang="ru-RU" dirty="0" err="1" smtClean="0"/>
              <a:t>маршрутизаторе</a:t>
            </a:r>
            <a:r>
              <a:rPr lang="ru-RU" dirty="0" smtClean="0"/>
              <a:t> или сетевом компьютере, описывающая соответствие между адресами назначения и интерфейсами, через которые следует отправить пакет данных до следующего </a:t>
            </a:r>
            <a:r>
              <a:rPr lang="ru-RU" dirty="0" err="1" smtClean="0"/>
              <a:t>маршрутизатора</a:t>
            </a:r>
            <a:r>
              <a:rPr lang="ru-RU" dirty="0" smtClean="0"/>
              <a:t>. Является простейшей формой </a:t>
            </a:r>
            <a:r>
              <a:rPr lang="ru-RU" i="1" dirty="0" smtClean="0"/>
              <a:t>правил маршрутизации</a:t>
            </a:r>
            <a:r>
              <a:rPr lang="ru-RU" dirty="0" smtClean="0"/>
              <a:t>.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/>
              <a:t>Таблица маршрутизации обычно содержит:</a:t>
            </a:r>
          </a:p>
          <a:p>
            <a:pPr algn="just"/>
            <a:r>
              <a:rPr lang="ru-RU" b="1" dirty="0" smtClean="0"/>
              <a:t>адрес сети или узла назначения</a:t>
            </a:r>
            <a:r>
              <a:rPr lang="ru-RU" dirty="0" smtClean="0"/>
              <a:t>, либо указание, что маршрут является </a:t>
            </a:r>
            <a:r>
              <a:rPr lang="ru-RU" i="1" dirty="0" smtClean="0"/>
              <a:t>маршрутом по умолчанию</a:t>
            </a:r>
            <a:endParaRPr lang="ru-RU" dirty="0" smtClean="0"/>
          </a:p>
          <a:p>
            <a:pPr algn="just"/>
            <a:r>
              <a:rPr lang="ru-RU" b="1" dirty="0" smtClean="0"/>
              <a:t>маску сети назначения</a:t>
            </a:r>
            <a:r>
              <a:rPr lang="ru-RU" dirty="0" smtClean="0"/>
              <a:t> (для IPv4-сетей маска /32 (255.255.255.255) позволяет указать единичный узел сети)</a:t>
            </a:r>
          </a:p>
          <a:p>
            <a:pPr algn="just"/>
            <a:r>
              <a:rPr lang="ru-RU" b="1" dirty="0" smtClean="0"/>
              <a:t>шлюз</a:t>
            </a:r>
            <a:r>
              <a:rPr lang="ru-RU" dirty="0" smtClean="0"/>
              <a:t>, обозначающий адрес </a:t>
            </a:r>
            <a:r>
              <a:rPr lang="ru-RU" dirty="0" err="1" smtClean="0"/>
              <a:t>маршрутизатора</a:t>
            </a:r>
            <a:r>
              <a:rPr lang="ru-RU" dirty="0" smtClean="0"/>
              <a:t> в сети, на который необходимо отправить пакет, следующий до указанного адреса назначения</a:t>
            </a:r>
          </a:p>
          <a:p>
            <a:pPr algn="just"/>
            <a:r>
              <a:rPr lang="ru-RU" b="1" dirty="0" smtClean="0"/>
              <a:t>интерфейс</a:t>
            </a:r>
            <a:r>
              <a:rPr lang="ru-RU" dirty="0" smtClean="0"/>
              <a:t> (в зависимости от системы это может быть порядковый номер, GUID или символьное имя устройства)</a:t>
            </a:r>
          </a:p>
          <a:p>
            <a:pPr algn="just"/>
            <a:r>
              <a:rPr lang="ru-RU" b="1" dirty="0" smtClean="0"/>
              <a:t>метрику</a:t>
            </a:r>
            <a:r>
              <a:rPr lang="ru-RU" dirty="0" smtClean="0"/>
              <a:t> — числовой показатель, задающий предпочтительность маршрута. Чем меньше число, тем более предпочтителен маршрут (интуитивно представляется как расстояние).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3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3200" dirty="0" smtClean="0"/>
              <a:t>Для отображения можно использовать команды </a:t>
            </a:r>
            <a:r>
              <a:rPr lang="en-US" sz="3200" b="1" dirty="0" err="1" smtClean="0"/>
              <a:t>netstat</a:t>
            </a:r>
            <a:r>
              <a:rPr lang="en-US" sz="3200" b="1" dirty="0" smtClean="0"/>
              <a:t> –</a:t>
            </a:r>
            <a:r>
              <a:rPr lang="en-US" sz="3200" b="1" dirty="0" err="1" smtClean="0"/>
              <a:t>rn</a:t>
            </a:r>
            <a:r>
              <a:rPr lang="en-US" sz="3200" b="1" dirty="0" smtClean="0"/>
              <a:t> </a:t>
            </a:r>
            <a:r>
              <a:rPr lang="ru-RU" sz="3200" dirty="0" smtClean="0"/>
              <a:t>или </a:t>
            </a:r>
            <a:r>
              <a:rPr lang="en-US" sz="3200" b="1" dirty="0" smtClean="0"/>
              <a:t>route print.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Isa настройки 2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98469"/>
            <a:ext cx="7070576" cy="4259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маршрутизации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Маршрутизацию можно классифицировать двумя способами:</a:t>
            </a:r>
          </a:p>
          <a:p>
            <a:pPr algn="just"/>
            <a:r>
              <a:rPr lang="ru-RU" sz="3200" dirty="0" smtClean="0"/>
              <a:t>Статическая и динамическая</a:t>
            </a:r>
          </a:p>
          <a:p>
            <a:pPr algn="just"/>
            <a:r>
              <a:rPr lang="ru-RU" sz="3200" dirty="0" smtClean="0"/>
              <a:t>Внешняя и внутренняя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3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Внешняя необходима для маршрутизации между автономными системами (</a:t>
            </a:r>
            <a:r>
              <a:rPr lang="en-US" sz="3200" b="1" dirty="0" smtClean="0"/>
              <a:t>EGP, BGP</a:t>
            </a:r>
            <a:r>
              <a:rPr lang="ru-RU" sz="3200" dirty="0" smtClean="0"/>
              <a:t>).</a:t>
            </a:r>
            <a:endParaRPr lang="ru-RU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3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3200" dirty="0" smtClean="0"/>
              <a:t>Внутренняя </a:t>
            </a:r>
            <a:r>
              <a:rPr lang="en-US" sz="3200" dirty="0" smtClean="0"/>
              <a:t>– </a:t>
            </a:r>
            <a:r>
              <a:rPr lang="ru-RU" sz="3200" dirty="0" smtClean="0"/>
              <a:t>внутри одной системы (</a:t>
            </a:r>
            <a:r>
              <a:rPr lang="en-US" sz="3200" b="1" dirty="0" smtClean="0"/>
              <a:t>RIP, OSPF</a:t>
            </a:r>
            <a:r>
              <a:rPr lang="ru-RU" sz="3200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(Network Address Translation)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Цель: обеспечить связь хостов из </a:t>
            </a:r>
            <a:r>
              <a:rPr lang="ru-RU" dirty="0" err="1" smtClean="0"/>
              <a:t>немаршрутизируемой</a:t>
            </a:r>
            <a:r>
              <a:rPr lang="ru-RU" dirty="0" smtClean="0"/>
              <a:t> сети во внешнюю </a:t>
            </a:r>
            <a:r>
              <a:rPr lang="en-US" dirty="0" smtClean="0"/>
              <a:t>IP </a:t>
            </a:r>
            <a:r>
              <a:rPr lang="ru-RU" dirty="0" smtClean="0"/>
              <a:t>сеть</a:t>
            </a:r>
          </a:p>
          <a:p>
            <a:pPr>
              <a:buNone/>
            </a:pPr>
            <a:r>
              <a:rPr lang="ru-RU" dirty="0" smtClean="0"/>
              <a:t>Виды:</a:t>
            </a:r>
          </a:p>
          <a:p>
            <a:r>
              <a:rPr lang="ru-RU" dirty="0" smtClean="0"/>
              <a:t>Публикация адреса</a:t>
            </a:r>
          </a:p>
          <a:p>
            <a:r>
              <a:rPr lang="ru-RU" dirty="0" smtClean="0"/>
              <a:t>Клиентский </a:t>
            </a:r>
            <a:r>
              <a:rPr lang="en-US" dirty="0" smtClean="0"/>
              <a:t>NAT</a:t>
            </a:r>
          </a:p>
          <a:p>
            <a:r>
              <a:rPr lang="ru-RU" dirty="0" smtClean="0"/>
              <a:t>Публикация порта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 адреса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62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6592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IP-L-1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0608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34272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IP-R-1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62464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IP-R-2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93912" y="364996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IP-L-1</a:t>
            </a:r>
          </a:p>
          <a:p>
            <a:pPr algn="ctr"/>
            <a:r>
              <a:rPr lang="en-US" b="1" dirty="0" smtClean="0"/>
              <a:t>TO: IP-R-2</a:t>
            </a:r>
            <a:endParaRPr lang="ru-RU" b="1" dirty="0"/>
          </a:p>
        </p:txBody>
      </p:sp>
      <p:sp>
        <p:nvSpPr>
          <p:cNvPr id="10" name="Стрелка вверх 9"/>
          <p:cNvSpPr/>
          <p:nvPr/>
        </p:nvSpPr>
        <p:spPr>
          <a:xfrm rot="3370202">
            <a:off x="3571139" y="318988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654352" y="364996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IP-R-1</a:t>
            </a:r>
          </a:p>
          <a:p>
            <a:pPr algn="ctr"/>
            <a:r>
              <a:rPr lang="en-US" b="1" dirty="0" smtClean="0"/>
              <a:t>TO: IP-R-2</a:t>
            </a:r>
            <a:endParaRPr lang="ru-RU" b="1" dirty="0"/>
          </a:p>
        </p:txBody>
      </p:sp>
      <p:sp>
        <p:nvSpPr>
          <p:cNvPr id="12" name="Стрелка вверх 11"/>
          <p:cNvSpPr/>
          <p:nvPr/>
        </p:nvSpPr>
        <p:spPr>
          <a:xfrm rot="7599992">
            <a:off x="4934653" y="3130631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верх 12"/>
          <p:cNvSpPr/>
          <p:nvPr/>
        </p:nvSpPr>
        <p:spPr>
          <a:xfrm rot="3504100">
            <a:off x="7462343" y="317909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654352" y="46580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IP-R-2</a:t>
            </a:r>
          </a:p>
          <a:p>
            <a:pPr algn="ctr"/>
            <a:r>
              <a:rPr lang="en-US" b="1" dirty="0" smtClean="0"/>
              <a:t>TO: IP-R-1</a:t>
            </a:r>
            <a:endParaRPr lang="ru-RU" b="1" dirty="0"/>
          </a:p>
        </p:txBody>
      </p:sp>
      <p:sp>
        <p:nvSpPr>
          <p:cNvPr id="15" name="Стрелка вверх 14"/>
          <p:cNvSpPr/>
          <p:nvPr/>
        </p:nvSpPr>
        <p:spPr>
          <a:xfrm rot="13069792">
            <a:off x="7600140" y="3723169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верх 15"/>
          <p:cNvSpPr/>
          <p:nvPr/>
        </p:nvSpPr>
        <p:spPr>
          <a:xfrm rot="19676568">
            <a:off x="4800854" y="3813378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837928" y="4802088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IP-R-2</a:t>
            </a:r>
          </a:p>
          <a:p>
            <a:pPr algn="ctr"/>
            <a:r>
              <a:rPr lang="en-US" b="1" dirty="0" smtClean="0"/>
              <a:t>TO: IP-L-1</a:t>
            </a:r>
            <a:endParaRPr lang="ru-RU" b="1" dirty="0"/>
          </a:p>
        </p:txBody>
      </p:sp>
      <p:sp>
        <p:nvSpPr>
          <p:cNvPr id="18" name="Стрелка вверх 17"/>
          <p:cNvSpPr/>
          <p:nvPr/>
        </p:nvSpPr>
        <p:spPr>
          <a:xfrm rot="13392001">
            <a:off x="3719185" y="3772541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Клиентский </a:t>
            </a:r>
            <a:r>
              <a:rPr lang="en-US" dirty="0" smtClean="0"/>
              <a:t>NAT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Подменяется не адрес, а </a:t>
            </a:r>
            <a:r>
              <a:rPr lang="ru-RU" dirty="0" err="1" smtClean="0"/>
              <a:t>сокет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62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65920" y="2281808"/>
            <a:ext cx="112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IP-L-1</a:t>
            </a:r>
            <a:r>
              <a:rPr lang="ru-RU" b="1" dirty="0" smtClean="0"/>
              <a:t>:</a:t>
            </a:r>
            <a:r>
              <a:rPr lang="en-US" b="1" dirty="0" smtClean="0"/>
              <a:t>PL1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0608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34272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IP-R-1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62464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IP-R-2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3649960"/>
            <a:ext cx="213928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IP-L-1:PL1</a:t>
            </a:r>
          </a:p>
          <a:p>
            <a:pPr algn="ctr"/>
            <a:r>
              <a:rPr lang="en-US" b="1" dirty="0" smtClean="0"/>
              <a:t>TO: IP-R-2:PR2</a:t>
            </a:r>
            <a:endParaRPr lang="ru-RU" b="1" dirty="0"/>
          </a:p>
        </p:txBody>
      </p:sp>
      <p:sp>
        <p:nvSpPr>
          <p:cNvPr id="10" name="Стрелка вверх 9"/>
          <p:cNvSpPr/>
          <p:nvPr/>
        </p:nvSpPr>
        <p:spPr>
          <a:xfrm rot="3370202">
            <a:off x="3571139" y="318988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3649960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IP-R-1:PR3</a:t>
            </a:r>
          </a:p>
          <a:p>
            <a:pPr algn="ctr"/>
            <a:r>
              <a:rPr lang="en-US" b="1" dirty="0" smtClean="0"/>
              <a:t>TO: IP-R-2:PR2</a:t>
            </a:r>
            <a:endParaRPr lang="ru-RU" b="1" dirty="0"/>
          </a:p>
        </p:txBody>
      </p:sp>
      <p:sp>
        <p:nvSpPr>
          <p:cNvPr id="12" name="Стрелка вверх 11"/>
          <p:cNvSpPr/>
          <p:nvPr/>
        </p:nvSpPr>
        <p:spPr>
          <a:xfrm rot="7599992">
            <a:off x="4667883" y="3167349"/>
            <a:ext cx="432048" cy="646054"/>
          </a:xfrm>
          <a:prstGeom prst="upArrow">
            <a:avLst>
              <a:gd name="adj1" fmla="val 50000"/>
              <a:gd name="adj2" fmla="val 6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Стрелка вверх 12"/>
          <p:cNvSpPr/>
          <p:nvPr/>
        </p:nvSpPr>
        <p:spPr>
          <a:xfrm rot="3504100">
            <a:off x="7462343" y="317909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0" y="4658072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IP-R-2:PR2</a:t>
            </a:r>
          </a:p>
          <a:p>
            <a:pPr algn="ctr"/>
            <a:r>
              <a:rPr lang="en-US" b="1" dirty="0" smtClean="0"/>
              <a:t>TO: IP-R-1:PR3</a:t>
            </a:r>
            <a:endParaRPr lang="ru-RU" b="1" dirty="0"/>
          </a:p>
        </p:txBody>
      </p:sp>
      <p:sp>
        <p:nvSpPr>
          <p:cNvPr id="15" name="Стрелка вверх 14"/>
          <p:cNvSpPr/>
          <p:nvPr/>
        </p:nvSpPr>
        <p:spPr>
          <a:xfrm rot="13069792">
            <a:off x="7600140" y="3723169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6" name="Стрелка вверх 15"/>
          <p:cNvSpPr/>
          <p:nvPr/>
        </p:nvSpPr>
        <p:spPr>
          <a:xfrm rot="19676568">
            <a:off x="4763011" y="4012721"/>
            <a:ext cx="432048" cy="84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4802088"/>
            <a:ext cx="220709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IP-R-2:PR3</a:t>
            </a:r>
          </a:p>
          <a:p>
            <a:pPr algn="ctr"/>
            <a:r>
              <a:rPr lang="en-US" b="1" dirty="0" smtClean="0"/>
              <a:t>TO: IP-L-1:PL1</a:t>
            </a:r>
            <a:endParaRPr lang="ru-RU" b="1" dirty="0"/>
          </a:p>
        </p:txBody>
      </p:sp>
      <p:sp>
        <p:nvSpPr>
          <p:cNvPr id="18" name="Стрелка вверх 17"/>
          <p:cNvSpPr/>
          <p:nvPr/>
        </p:nvSpPr>
        <p:spPr>
          <a:xfrm rot="13392001">
            <a:off x="3719185" y="3772541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61722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Сокет</a:t>
            </a:r>
            <a:r>
              <a:rPr lang="ru-RU" sz="2800" dirty="0" smtClean="0"/>
              <a:t> </a:t>
            </a:r>
            <a:r>
              <a:rPr lang="en-US" sz="2800" dirty="0" smtClean="0"/>
              <a:t>IP-L-1:PL1 </a:t>
            </a:r>
            <a:r>
              <a:rPr lang="ru-RU" sz="2800" dirty="0" smtClean="0"/>
              <a:t>динамически заменен</a:t>
            </a:r>
            <a:r>
              <a:rPr lang="en-US" sz="2800" dirty="0" smtClean="0"/>
              <a:t> </a:t>
            </a:r>
            <a:r>
              <a:rPr lang="ru-RU" sz="2800" dirty="0" smtClean="0"/>
              <a:t>на </a:t>
            </a:r>
            <a:r>
              <a:rPr lang="en-US" sz="2800" dirty="0" smtClean="0"/>
              <a:t>IP-R-1:PR3</a:t>
            </a:r>
            <a:endParaRPr lang="ru-RU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 порта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Реальный </a:t>
            </a:r>
            <a:r>
              <a:rPr lang="ru-RU" dirty="0" err="1" smtClean="0"/>
              <a:t>сокет</a:t>
            </a:r>
            <a:r>
              <a:rPr lang="ru-RU" dirty="0" smtClean="0"/>
              <a:t> </a:t>
            </a:r>
            <a:r>
              <a:rPr lang="ru-RU" dirty="0" err="1" smtClean="0"/>
              <a:t>соотностится</a:t>
            </a:r>
            <a:r>
              <a:rPr lang="ru-RU" dirty="0" smtClean="0"/>
              <a:t> с внутренним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62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1765920" y="2281808"/>
            <a:ext cx="112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IP-L-1</a:t>
            </a:r>
            <a:r>
              <a:rPr lang="ru-RU" b="1" dirty="0" smtClean="0"/>
              <a:t>:</a:t>
            </a:r>
            <a:r>
              <a:rPr lang="en-US" b="1" dirty="0" smtClean="0"/>
              <a:t>PL1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0608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IP-L-2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4272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IP-R-1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62464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IP-R-2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4267200"/>
            <a:ext cx="213928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IP-L-1:PL1</a:t>
            </a:r>
          </a:p>
          <a:p>
            <a:pPr algn="ctr"/>
            <a:r>
              <a:rPr lang="en-US" b="1" dirty="0" smtClean="0"/>
              <a:t>TO: IP-R-2:PR2</a:t>
            </a:r>
            <a:endParaRPr lang="ru-RU" b="1" dirty="0"/>
          </a:p>
        </p:txBody>
      </p:sp>
      <p:sp>
        <p:nvSpPr>
          <p:cNvPr id="11" name="Стрелка вверх 10"/>
          <p:cNvSpPr/>
          <p:nvPr/>
        </p:nvSpPr>
        <p:spPr>
          <a:xfrm rot="14801503">
            <a:off x="3571139" y="318988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4419600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IP-R-1:PR3</a:t>
            </a:r>
          </a:p>
          <a:p>
            <a:pPr algn="ctr"/>
            <a:r>
              <a:rPr lang="en-US" b="1" dirty="0" smtClean="0"/>
              <a:t>TO: IP-R-2:PR2</a:t>
            </a:r>
            <a:endParaRPr lang="ru-RU" b="1" dirty="0"/>
          </a:p>
        </p:txBody>
      </p:sp>
      <p:sp>
        <p:nvSpPr>
          <p:cNvPr id="13" name="Стрелка вверх 12"/>
          <p:cNvSpPr/>
          <p:nvPr/>
        </p:nvSpPr>
        <p:spPr>
          <a:xfrm rot="18524601">
            <a:off x="4667883" y="3167349"/>
            <a:ext cx="432048" cy="646054"/>
          </a:xfrm>
          <a:prstGeom prst="upArrow">
            <a:avLst>
              <a:gd name="adj1" fmla="val 50000"/>
              <a:gd name="adj2" fmla="val 6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4" name="Стрелка вверх 13"/>
          <p:cNvSpPr/>
          <p:nvPr/>
        </p:nvSpPr>
        <p:spPr>
          <a:xfrm rot="13770406">
            <a:off x="7462343" y="317909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3276600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IP-R-2:PR2</a:t>
            </a:r>
          </a:p>
          <a:p>
            <a:pPr algn="ctr"/>
            <a:r>
              <a:rPr lang="en-US" b="1" dirty="0" smtClean="0"/>
              <a:t>TO: IP-R-1:PR3</a:t>
            </a:r>
            <a:endParaRPr lang="ru-RU" b="1" dirty="0"/>
          </a:p>
        </p:txBody>
      </p:sp>
      <p:sp>
        <p:nvSpPr>
          <p:cNvPr id="16" name="Стрелка вверх 15"/>
          <p:cNvSpPr/>
          <p:nvPr/>
        </p:nvSpPr>
        <p:spPr>
          <a:xfrm rot="2313148">
            <a:off x="7733648" y="3503671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7" name="Стрелка вверх 16"/>
          <p:cNvSpPr/>
          <p:nvPr/>
        </p:nvSpPr>
        <p:spPr>
          <a:xfrm rot="8071086">
            <a:off x="4763011" y="4012721"/>
            <a:ext cx="432048" cy="84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3200400"/>
            <a:ext cx="220709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IP-R-2:PR3</a:t>
            </a:r>
          </a:p>
          <a:p>
            <a:pPr algn="ctr"/>
            <a:r>
              <a:rPr lang="en-US" b="1" dirty="0" smtClean="0"/>
              <a:t>TO: IP-L-1:PL1</a:t>
            </a:r>
            <a:endParaRPr lang="ru-RU" b="1" dirty="0"/>
          </a:p>
        </p:txBody>
      </p:sp>
      <p:sp>
        <p:nvSpPr>
          <p:cNvPr id="19" name="Стрелка вверх 18"/>
          <p:cNvSpPr/>
          <p:nvPr/>
        </p:nvSpPr>
        <p:spPr>
          <a:xfrm rot="2944390">
            <a:off x="3719185" y="3772541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61722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Сокет</a:t>
            </a:r>
            <a:r>
              <a:rPr lang="ru-RU" sz="2800" dirty="0" smtClean="0"/>
              <a:t> </a:t>
            </a:r>
            <a:r>
              <a:rPr lang="en-US" sz="2800" dirty="0" smtClean="0"/>
              <a:t>IP-R-1:PR3 </a:t>
            </a:r>
            <a:r>
              <a:rPr lang="ru-RU" sz="2800" dirty="0" smtClean="0"/>
              <a:t>статически отображен на </a:t>
            </a:r>
            <a:r>
              <a:rPr lang="en-US" sz="2800" dirty="0" smtClean="0"/>
              <a:t>IP-L-1:PL1</a:t>
            </a:r>
            <a:endParaRPr lang="ru-RU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Цель: Обеспечить доступ приложений к внешним сервисам</a:t>
            </a:r>
          </a:p>
          <a:p>
            <a:pPr>
              <a:buNone/>
            </a:pPr>
            <a:r>
              <a:rPr lang="ru-RU" dirty="0" smtClean="0"/>
              <a:t>Архитектура: сам </a:t>
            </a:r>
            <a:r>
              <a:rPr lang="en-US" dirty="0" smtClean="0"/>
              <a:t>PROXY – </a:t>
            </a:r>
            <a:r>
              <a:rPr lang="ru-RU" dirty="0" smtClean="0"/>
              <a:t>сервис посредник, транслирующий запросы клиента к сервису и обратно.</a:t>
            </a:r>
          </a:p>
          <a:p>
            <a:pPr>
              <a:buNone/>
            </a:pPr>
            <a:r>
              <a:rPr lang="ru-RU" dirty="0" smtClean="0"/>
              <a:t>Дополнительные функции:</a:t>
            </a:r>
          </a:p>
          <a:p>
            <a:r>
              <a:rPr lang="ru-RU" dirty="0" smtClean="0"/>
              <a:t>Авторизация</a:t>
            </a:r>
          </a:p>
          <a:p>
            <a:r>
              <a:rPr lang="ru-RU" dirty="0" smtClean="0"/>
              <a:t>Кэширование</a:t>
            </a:r>
          </a:p>
          <a:p>
            <a:r>
              <a:rPr lang="ru-RU" dirty="0" smtClean="0"/>
              <a:t>Фильтрация и анализ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Стек </a:t>
            </a:r>
            <a:r>
              <a:rPr lang="en-US" dirty="0" smtClean="0"/>
              <a:t>TCP\IP </a:t>
            </a:r>
            <a:r>
              <a:rPr lang="ru-RU" dirty="0" smtClean="0"/>
              <a:t>архитектура и адресация</a:t>
            </a:r>
            <a:endParaRPr lang="en-US" dirty="0" smtClean="0"/>
          </a:p>
          <a:p>
            <a:r>
              <a:rPr lang="en-US" dirty="0" smtClean="0"/>
              <a:t>IP </a:t>
            </a:r>
            <a:r>
              <a:rPr lang="ru-RU" dirty="0" smtClean="0"/>
              <a:t>маршрутизация</a:t>
            </a:r>
          </a:p>
          <a:p>
            <a:r>
              <a:rPr lang="ru-RU" dirty="0" smtClean="0"/>
              <a:t>Таблицы маршрутизации</a:t>
            </a:r>
          </a:p>
          <a:p>
            <a:r>
              <a:rPr lang="ru-RU" dirty="0" smtClean="0"/>
              <a:t>Протоколы маршрутизации</a:t>
            </a:r>
          </a:p>
          <a:p>
            <a:r>
              <a:rPr lang="en-US" dirty="0" smtClean="0"/>
              <a:t>NAT (</a:t>
            </a:r>
            <a:r>
              <a:rPr lang="ru-RU" dirty="0" smtClean="0"/>
              <a:t>трансляция адресов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PROXY </a:t>
            </a:r>
            <a:endParaRPr lang="ru-RU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62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1765920" y="2281808"/>
            <a:ext cx="112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IP-L-1</a:t>
            </a:r>
            <a:r>
              <a:rPr lang="ru-RU" b="1" dirty="0" smtClean="0"/>
              <a:t>:</a:t>
            </a:r>
            <a:r>
              <a:rPr lang="en-US" b="1" dirty="0" smtClean="0"/>
              <a:t>PL1</a:t>
            </a:r>
            <a:endParaRPr lang="ru-RU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206080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IP-L-2</a:t>
            </a:r>
            <a:endParaRPr lang="ru-RU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4272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IP-R-1</a:t>
            </a:r>
            <a:endParaRPr lang="ru-RU" b="1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662464" y="2281808"/>
            <a:ext cx="86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IP-R-2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3649960"/>
            <a:ext cx="213928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IP-L-1:PL1</a:t>
            </a:r>
          </a:p>
          <a:p>
            <a:pPr algn="ctr"/>
            <a:r>
              <a:rPr lang="en-US" b="1" dirty="0" smtClean="0"/>
              <a:t>TO: IP-L-2:PL2</a:t>
            </a:r>
            <a:endParaRPr lang="ru-RU" b="1" dirty="0"/>
          </a:p>
        </p:txBody>
      </p:sp>
      <p:sp>
        <p:nvSpPr>
          <p:cNvPr id="25" name="Стрелка вверх 24"/>
          <p:cNvSpPr/>
          <p:nvPr/>
        </p:nvSpPr>
        <p:spPr>
          <a:xfrm rot="3370202">
            <a:off x="3571139" y="318988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3649960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IP-R-1:PR3</a:t>
            </a:r>
          </a:p>
          <a:p>
            <a:pPr algn="ctr"/>
            <a:r>
              <a:rPr lang="en-US" b="1" dirty="0" smtClean="0"/>
              <a:t>TO: IP-R-2:PR2</a:t>
            </a:r>
            <a:endParaRPr lang="ru-RU" b="1" dirty="0"/>
          </a:p>
        </p:txBody>
      </p:sp>
      <p:sp>
        <p:nvSpPr>
          <p:cNvPr id="27" name="Стрелка вверх 26"/>
          <p:cNvSpPr/>
          <p:nvPr/>
        </p:nvSpPr>
        <p:spPr>
          <a:xfrm rot="7599992">
            <a:off x="4667883" y="3167349"/>
            <a:ext cx="432048" cy="646054"/>
          </a:xfrm>
          <a:prstGeom prst="upArrow">
            <a:avLst>
              <a:gd name="adj1" fmla="val 50000"/>
              <a:gd name="adj2" fmla="val 6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8" name="Стрелка вверх 27"/>
          <p:cNvSpPr/>
          <p:nvPr/>
        </p:nvSpPr>
        <p:spPr>
          <a:xfrm rot="3504100">
            <a:off x="7462343" y="3179098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0" y="4658072"/>
            <a:ext cx="20574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IP-R-2:PR2</a:t>
            </a:r>
          </a:p>
          <a:p>
            <a:pPr algn="ctr"/>
            <a:r>
              <a:rPr lang="en-US" b="1" dirty="0" smtClean="0"/>
              <a:t>TO: IP-R-1:PR3</a:t>
            </a:r>
            <a:endParaRPr lang="ru-RU" b="1" dirty="0"/>
          </a:p>
        </p:txBody>
      </p:sp>
      <p:sp>
        <p:nvSpPr>
          <p:cNvPr id="30" name="Стрелка вверх 29"/>
          <p:cNvSpPr/>
          <p:nvPr/>
        </p:nvSpPr>
        <p:spPr>
          <a:xfrm rot="13069792">
            <a:off x="7600140" y="3723169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1" name="Стрелка вверх 30"/>
          <p:cNvSpPr/>
          <p:nvPr/>
        </p:nvSpPr>
        <p:spPr>
          <a:xfrm rot="19676568">
            <a:off x="4763011" y="4012721"/>
            <a:ext cx="432048" cy="8438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4802088"/>
            <a:ext cx="220709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FROM: IP-L-2:PL2</a:t>
            </a:r>
          </a:p>
          <a:p>
            <a:pPr algn="ctr"/>
            <a:r>
              <a:rPr lang="en-US" b="1" dirty="0" smtClean="0"/>
              <a:t>TO: IP-L-1:PL1</a:t>
            </a:r>
            <a:endParaRPr lang="ru-RU" b="1" dirty="0"/>
          </a:p>
        </p:txBody>
      </p:sp>
      <p:sp>
        <p:nvSpPr>
          <p:cNvPr id="33" name="Стрелка вверх 32"/>
          <p:cNvSpPr/>
          <p:nvPr/>
        </p:nvSpPr>
        <p:spPr>
          <a:xfrm rot="13392001">
            <a:off x="3719185" y="3772541"/>
            <a:ext cx="432048" cy="12494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/>
          <a:lstStyle/>
          <a:p>
            <a:r>
              <a:rPr lang="ru-RU" u="sng" dirty="0" smtClean="0"/>
              <a:t>Типы рассылок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060848"/>
            <a:ext cx="8568952" cy="288032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 smtClean="0"/>
              <a:t>Помимо классов, IP-адреса делятся на категории, предназначенные для разных типов рассылок:</a:t>
            </a:r>
          </a:p>
          <a:p>
            <a:pPr marL="0" indent="457200" algn="just">
              <a:spcBef>
                <a:spcPts val="0"/>
              </a:spcBef>
            </a:pPr>
            <a:r>
              <a:rPr lang="ru-RU" sz="2400" dirty="0" smtClean="0"/>
              <a:t>«один к одному» (одноадресная рассылка);</a:t>
            </a:r>
          </a:p>
          <a:p>
            <a:pPr marL="0" indent="457200" algn="just">
              <a:spcBef>
                <a:spcPts val="0"/>
              </a:spcBef>
            </a:pPr>
            <a:r>
              <a:rPr lang="ru-RU" sz="2400" dirty="0" smtClean="0"/>
              <a:t>«один ко многим» (многоадресная рассылка); </a:t>
            </a:r>
          </a:p>
          <a:p>
            <a:pPr marL="0" indent="457200" algn="just">
              <a:spcBef>
                <a:spcPts val="0"/>
              </a:spcBef>
            </a:pPr>
            <a:r>
              <a:rPr lang="ru-RU" sz="2400" dirty="0" smtClean="0"/>
              <a:t>«один ко всем» (широковещательная рассылка).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64096"/>
          </a:xfrm>
        </p:spPr>
        <p:txBody>
          <a:bodyPr>
            <a:normAutofit/>
          </a:bodyPr>
          <a:lstStyle/>
          <a:p>
            <a:r>
              <a:rPr lang="ru-RU" u="sng" dirty="0" smtClean="0"/>
              <a:t>Одноадресная рассылка</a:t>
            </a:r>
            <a:endParaRPr lang="ru-RU" u="sng" dirty="0"/>
          </a:p>
        </p:txBody>
      </p:sp>
      <p:pic>
        <p:nvPicPr>
          <p:cNvPr id="30722" name="Picture 2" descr="http://itandlife.ru/wp-content/uploads/2011/09/%D0%9E%D0%B4%D0%BD%D0%BE%D0%B0%D0%B4%D1%80%D0%B5%D1%81%D0%BD%D0%B0%D1%8F-%D1%80%D0%B0%D1%81%D1%81%D1%8B%D0%BB%D0%BA%D0%B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534209" cy="4759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>
            <a:normAutofit/>
          </a:bodyPr>
          <a:lstStyle/>
          <a:p>
            <a:r>
              <a:rPr lang="ru-RU" u="sng" dirty="0" smtClean="0"/>
              <a:t>Широковещательная рассылка</a:t>
            </a:r>
            <a:endParaRPr lang="ru-RU" u="sng" dirty="0"/>
          </a:p>
        </p:txBody>
      </p:sp>
      <p:pic>
        <p:nvPicPr>
          <p:cNvPr id="32770" name="Picture 2" descr="http://itandlife.ru/wp-content/uploads/2011/09/%D0%A8%D0%B8%D1%80%D0%BE%D0%BA%D0%BE%D0%B2%D0%B5%D1%89%D0%B0%D1%82%D0%B5%D0%BB%D1%8C%D0%BD%D0%B0%D1%8F-%D1%80%D0%B0%D1%81%D1%81%D1%8B%D0%BB%D0%BA%D0%B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46765" cy="4816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Многоадресная рассылка</a:t>
            </a:r>
            <a:endParaRPr lang="ru-RU" u="sng" dirty="0"/>
          </a:p>
        </p:txBody>
      </p:sp>
      <p:pic>
        <p:nvPicPr>
          <p:cNvPr id="33794" name="Picture 2" descr="http://itandlife.ru/wp-content/uploads/2011/09/%D0%9C%D0%BD%D0%BE%D0%B3%D0%BE%D0%B0%D0%B4%D1%80%D0%B5%D1%81%D0%BD%D0%B0%D1%8F-%D1%80%D0%B0%D1%81%D1%81%D1%8B%D0%BB%D0%BA%D0%B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436818" cy="5121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itandlife.ru/wp-content/uploads/2011/09/%D0%A1%D1%80%D0%B0%D0%B2%D0%BD%D0%B5%D0%BD%D0%B8%D0%B5-IPv4-%D0%B8-IPv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40926"/>
            <a:ext cx="6696744" cy="631707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83671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IPv4 </a:t>
            </a:r>
            <a:r>
              <a:rPr lang="en-US" sz="3200" u="sng" dirty="0" err="1" smtClean="0"/>
              <a:t>vs</a:t>
            </a:r>
            <a:r>
              <a:rPr lang="en-US" sz="3200" u="sng" dirty="0" smtClean="0"/>
              <a:t> IPv6</a:t>
            </a:r>
            <a:endParaRPr lang="ru-RU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64096"/>
          </a:xfrm>
        </p:spPr>
        <p:txBody>
          <a:bodyPr/>
          <a:lstStyle/>
          <a:p>
            <a:r>
              <a:rPr lang="ru-RU" u="sng" dirty="0" smtClean="0"/>
              <a:t>Заголовок </a:t>
            </a:r>
            <a:r>
              <a:rPr lang="en-US" u="sng" dirty="0" smtClean="0"/>
              <a:t>IP-</a:t>
            </a:r>
            <a:r>
              <a:rPr lang="ru-RU" u="sng" dirty="0" smtClean="0"/>
              <a:t>пакета</a:t>
            </a:r>
            <a:endParaRPr lang="ru-RU" u="sng" dirty="0"/>
          </a:p>
        </p:txBody>
      </p:sp>
      <p:pic>
        <p:nvPicPr>
          <p:cNvPr id="35842" name="Picture 2" descr="16-0.gif (47454 byt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6623730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712968" cy="10668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IP-</a:t>
            </a:r>
            <a:r>
              <a:rPr lang="ru-RU" u="sng" dirty="0" smtClean="0"/>
              <a:t>фрагментация и реассемблирование</a:t>
            </a:r>
            <a:endParaRPr lang="ru-RU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Максимальная длина </a:t>
            </a:r>
            <a:r>
              <a:rPr lang="ru-RU" dirty="0" err="1" smtClean="0"/>
              <a:t>датаграммы</a:t>
            </a:r>
            <a:r>
              <a:rPr lang="ru-RU" dirty="0" smtClean="0"/>
              <a:t> IP - 64 КБ.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Большинство каналов передачи данных устанавливают максимальный предел длины пакета (</a:t>
            </a:r>
            <a:r>
              <a:rPr lang="ru-RU" b="1" dirty="0" smtClean="0"/>
              <a:t>MTU</a:t>
            </a:r>
            <a:r>
              <a:rPr lang="ru-RU" dirty="0" smtClean="0"/>
              <a:t>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Значение MTU зависит от типа канала передачи данных. Дизайн IP протокола приспосабливается к различным MTU, разрешая </a:t>
            </a:r>
            <a:r>
              <a:rPr lang="ru-RU" dirty="0" err="1" smtClean="0"/>
              <a:t>маршрутизаторам</a:t>
            </a:r>
            <a:r>
              <a:rPr lang="ru-RU" dirty="0" smtClean="0"/>
              <a:t> фрагментировать IP </a:t>
            </a:r>
            <a:r>
              <a:rPr lang="ru-RU" dirty="0" err="1" smtClean="0"/>
              <a:t>датаграммы</a:t>
            </a:r>
            <a:r>
              <a:rPr lang="ru-RU" dirty="0" smtClean="0"/>
              <a:t>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За сборку (реассемблирование) фрагментов обратно в оригинальную IP </a:t>
            </a:r>
            <a:r>
              <a:rPr lang="ru-RU" dirty="0" err="1" smtClean="0"/>
              <a:t>датаграмму</a:t>
            </a:r>
            <a:r>
              <a:rPr lang="ru-RU" dirty="0" smtClean="0"/>
              <a:t> полного размера ответственна принимающая сторона.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/>
              <a:t>IP-фрагментация</a:t>
            </a:r>
            <a:r>
              <a:rPr lang="ru-RU" dirty="0" smtClean="0"/>
              <a:t> это разбиение </a:t>
            </a:r>
            <a:r>
              <a:rPr lang="ru-RU" dirty="0" err="1" smtClean="0"/>
              <a:t>датаграммы</a:t>
            </a:r>
            <a:r>
              <a:rPr lang="ru-RU" dirty="0" smtClean="0"/>
              <a:t> на множество частей, которые могут быть повторно собраны позже.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Для IP-фрагментации и повторной сборки используются поля из IP заголовка: </a:t>
            </a:r>
          </a:p>
          <a:p>
            <a:pPr marL="292608"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источник;</a:t>
            </a:r>
          </a:p>
          <a:p>
            <a:pPr marL="292608"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адресат;</a:t>
            </a:r>
          </a:p>
          <a:p>
            <a:pPr marL="292608"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идентификация; </a:t>
            </a:r>
          </a:p>
          <a:p>
            <a:pPr marL="292608"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полная длина; </a:t>
            </a:r>
          </a:p>
          <a:p>
            <a:pPr marL="292608"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смещение фрагмента; </a:t>
            </a:r>
          </a:p>
          <a:p>
            <a:pPr marL="292608" lvl="1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dirty="0" smtClean="0"/>
              <a:t>2 флажка: "больше фрагментов" (MF) и "не фрагментировать" (DF).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20080"/>
          </a:xfrm>
        </p:spPr>
        <p:txBody>
          <a:bodyPr>
            <a:normAutofit/>
          </a:bodyPr>
          <a:lstStyle/>
          <a:p>
            <a:r>
              <a:rPr lang="ru-RU" u="sng" dirty="0" smtClean="0"/>
              <a:t>Пример фрагментации</a:t>
            </a:r>
            <a:endParaRPr lang="ru-RU" u="sng" dirty="0"/>
          </a:p>
        </p:txBody>
      </p:sp>
      <p:pic>
        <p:nvPicPr>
          <p:cNvPr id="36866" name="Picture 2" descr="IP-фрагментация - Сетевые протоколы - Сети и интернет - Программирование, исходники, операционные систем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24744"/>
            <a:ext cx="5400600" cy="29601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79512" y="4180344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/>
              <a:t>Первый фрагмент</a:t>
            </a:r>
            <a:r>
              <a:rPr lang="ru-RU" sz="1200" dirty="0" smtClean="0"/>
              <a:t> имеет смещение 0, длина этого фрагмента - 1500; она включает 20 байтов для измененного оригинального IP заголовка.</a:t>
            </a:r>
          </a:p>
          <a:p>
            <a:pPr algn="just"/>
            <a:r>
              <a:rPr lang="ru-RU" sz="1200" b="1" dirty="0" smtClean="0"/>
              <a:t>Второй фрагмент</a:t>
            </a:r>
            <a:r>
              <a:rPr lang="ru-RU" sz="1200" dirty="0" smtClean="0"/>
              <a:t> имеет смещение 185 (185 </a:t>
            </a:r>
            <a:r>
              <a:rPr lang="ru-RU" sz="1200" dirty="0" err="1" smtClean="0"/>
              <a:t>x</a:t>
            </a:r>
            <a:r>
              <a:rPr lang="ru-RU" sz="1200" dirty="0" smtClean="0"/>
              <a:t> 8 = 1480), которое означает, что порция данных этого фрагмента начинается с 1480 байта в оригинальной IP </a:t>
            </a:r>
            <a:r>
              <a:rPr lang="ru-RU" sz="1200" dirty="0" err="1" smtClean="0"/>
              <a:t>датаграмме</a:t>
            </a:r>
            <a:r>
              <a:rPr lang="ru-RU" sz="1200" dirty="0" smtClean="0"/>
              <a:t>. Длина этого фрагмента - 1500; она включает дополнительный IP заголовок, созданный для этого фрагмента.</a:t>
            </a:r>
          </a:p>
          <a:p>
            <a:pPr algn="just"/>
            <a:r>
              <a:rPr lang="ru-RU" sz="1200" b="1" dirty="0" smtClean="0"/>
              <a:t>Третий фрагмент</a:t>
            </a:r>
            <a:r>
              <a:rPr lang="ru-RU" sz="1200" dirty="0" smtClean="0"/>
              <a:t> имеет смещение 370 (370 </a:t>
            </a:r>
            <a:r>
              <a:rPr lang="ru-RU" sz="1200" dirty="0" err="1" smtClean="0"/>
              <a:t>x</a:t>
            </a:r>
            <a:r>
              <a:rPr lang="ru-RU" sz="1200" dirty="0" smtClean="0"/>
              <a:t> 8 = 2960), которое означает, что данные этого фрагмента начинаются с 2960 байта в оригинальной IP </a:t>
            </a:r>
            <a:r>
              <a:rPr lang="ru-RU" sz="1200" dirty="0" err="1" smtClean="0"/>
              <a:t>датаграмме</a:t>
            </a:r>
            <a:r>
              <a:rPr lang="ru-RU" sz="1200" dirty="0" smtClean="0"/>
              <a:t>. Длина этого фрагмента - 1500; она включает дополнительный заголовок IP, созданный для этого фрагмента.</a:t>
            </a:r>
          </a:p>
          <a:p>
            <a:pPr algn="just"/>
            <a:r>
              <a:rPr lang="ru-RU" sz="1200" b="1" dirty="0" smtClean="0"/>
              <a:t>Четвертый фрагмент</a:t>
            </a:r>
            <a:r>
              <a:rPr lang="ru-RU" sz="1200" dirty="0" smtClean="0"/>
              <a:t> имеет смещение 555 (555 </a:t>
            </a:r>
            <a:r>
              <a:rPr lang="ru-RU" sz="1200" dirty="0" err="1" smtClean="0"/>
              <a:t>x</a:t>
            </a:r>
            <a:r>
              <a:rPr lang="ru-RU" sz="1200" dirty="0" smtClean="0"/>
              <a:t> 8 = 4440), которое означает, что часть данных этого фрагмента начинается с 4440 байтов в оригинальной IP </a:t>
            </a:r>
            <a:r>
              <a:rPr lang="ru-RU" sz="1200" dirty="0" err="1" smtClean="0"/>
              <a:t>датаграмме</a:t>
            </a:r>
            <a:r>
              <a:rPr lang="ru-RU" sz="1200" dirty="0" smtClean="0"/>
              <a:t>. Длина этого фрагмента - 700 байтов.</a:t>
            </a:r>
          </a:p>
          <a:p>
            <a:pPr algn="just"/>
            <a:endParaRPr lang="ru-RU" sz="1200" dirty="0" smtClean="0"/>
          </a:p>
          <a:p>
            <a:pPr algn="just"/>
            <a:r>
              <a:rPr lang="ru-RU" sz="1200" dirty="0" smtClean="0"/>
              <a:t>Если добавить байты данных от последнего фрагмента (680 = 700 - 20), это даст 5120 байтов, что является порцией данных оригинальной IP </a:t>
            </a:r>
            <a:r>
              <a:rPr lang="ru-RU" sz="1200" dirty="0" err="1" smtClean="0"/>
              <a:t>датаграммы</a:t>
            </a:r>
            <a:r>
              <a:rPr lang="ru-RU" sz="1200" dirty="0" smtClean="0"/>
              <a:t>. Затем, добавляя 20 байтов для IP заголовка мы получим размер оригинальной IP </a:t>
            </a:r>
            <a:r>
              <a:rPr lang="ru-RU" sz="1200" dirty="0" err="1" smtClean="0"/>
              <a:t>датаграммы</a:t>
            </a:r>
            <a:r>
              <a:rPr lang="ru-RU" sz="1200" dirty="0" smtClean="0"/>
              <a:t> (4440 + 680 + 20 = 5140).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70182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Стек </a:t>
            </a:r>
            <a:r>
              <a:rPr lang="en-US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 smtClean="0"/>
              <a:t>Стек </a:t>
            </a:r>
            <a:r>
              <a:rPr lang="ru-RU" sz="2000" b="1" dirty="0" smtClean="0"/>
              <a:t>TCP/IP </a:t>
            </a:r>
            <a:r>
              <a:rPr lang="ru-RU" sz="2000" dirty="0" smtClean="0"/>
              <a:t>– это набор  иерархически упорядоченных сетевых протоколов.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 smtClean="0"/>
              <a:t>Название стек получил по двум важнейшим протоколам:</a:t>
            </a:r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b="1" dirty="0" smtClean="0"/>
              <a:t>TCP </a:t>
            </a:r>
            <a:r>
              <a:rPr lang="ru-RU" sz="2000" dirty="0" smtClean="0"/>
              <a:t>(</a:t>
            </a:r>
            <a:r>
              <a:rPr lang="ru-RU" sz="2000" dirty="0" err="1" smtClean="0"/>
              <a:t>Transmission</a:t>
            </a:r>
            <a:r>
              <a:rPr lang="ru-RU" sz="2000" dirty="0" smtClean="0"/>
              <a:t> </a:t>
            </a:r>
            <a:r>
              <a:rPr lang="ru-RU" sz="2000" dirty="0" err="1" smtClean="0"/>
              <a:t>Control</a:t>
            </a:r>
            <a:r>
              <a:rPr lang="ru-RU" sz="2000" dirty="0" smtClean="0"/>
              <a:t> </a:t>
            </a:r>
            <a:r>
              <a:rPr lang="ru-RU" sz="2000" dirty="0" err="1" smtClean="0"/>
              <a:t>Protocol</a:t>
            </a:r>
            <a:r>
              <a:rPr lang="ru-RU" sz="2000" dirty="0" smtClean="0"/>
              <a:t>);</a:t>
            </a:r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b="1" dirty="0" smtClean="0"/>
              <a:t>IP </a:t>
            </a:r>
            <a:r>
              <a:rPr lang="ru-RU" sz="2000" dirty="0" smtClean="0"/>
              <a:t>(</a:t>
            </a:r>
            <a:r>
              <a:rPr lang="ru-RU" sz="2000" dirty="0" err="1" smtClean="0"/>
              <a:t>Internet</a:t>
            </a:r>
            <a:r>
              <a:rPr lang="ru-RU" sz="2000" dirty="0" smtClean="0"/>
              <a:t> </a:t>
            </a:r>
            <a:r>
              <a:rPr lang="ru-RU" sz="2000" dirty="0" err="1" smtClean="0"/>
              <a:t>Protocol</a:t>
            </a:r>
            <a:r>
              <a:rPr lang="ru-RU" sz="2000" dirty="0" smtClean="0"/>
              <a:t>).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dirty="0" smtClean="0"/>
              <a:t>Стек протоколов TCP/IP обладает двумя важными свойствами:</a:t>
            </a:r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 err="1" smtClean="0"/>
              <a:t>платформонезависимость</a:t>
            </a:r>
            <a:r>
              <a:rPr lang="ru-RU" sz="2000" dirty="0" smtClean="0"/>
              <a:t>;</a:t>
            </a:r>
          </a:p>
          <a:p>
            <a:pPr marL="360000" indent="457200" algn="just">
              <a:lnSpc>
                <a:spcPct val="120000"/>
              </a:lnSpc>
              <a:spcBef>
                <a:spcPts val="0"/>
              </a:spcBef>
            </a:pPr>
            <a:r>
              <a:rPr lang="ru-RU" sz="2000" dirty="0" smtClean="0"/>
              <a:t>открытость.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Поток данных по стеку</a:t>
            </a:r>
            <a:endParaRPr lang="ru-RU" dirty="0"/>
          </a:p>
        </p:txBody>
      </p:sp>
      <p:pic>
        <p:nvPicPr>
          <p:cNvPr id="19458" name="Picture 2" descr="TCP/IP Protocols at Stack Leve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905000"/>
            <a:ext cx="4979003" cy="3733800"/>
          </a:xfrm>
          <a:prstGeom prst="rect">
            <a:avLst/>
          </a:prstGeom>
          <a:noFill/>
        </p:spPr>
      </p:pic>
      <p:pic>
        <p:nvPicPr>
          <p:cNvPr id="17410" name="Picture 2" descr="http://dit.isuct.ru/ivt/sitanov/Literatura/KompSeti/Pages/Glava12_1.files/image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9542" y="1988840"/>
            <a:ext cx="3626866" cy="3802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Адресация на разных уровнях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068960"/>
            <a:ext cx="8229600" cy="2808312"/>
          </a:xfrm>
        </p:spPr>
        <p:txBody>
          <a:bodyPr numCol="2">
            <a:no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3200" dirty="0" smtClean="0"/>
              <a:t>MAC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3200" dirty="0" smtClean="0"/>
              <a:t>IP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3200" dirty="0" smtClean="0"/>
              <a:t>Port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3200" dirty="0" smtClean="0"/>
              <a:t>Socket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marL="624078" indent="-514350">
              <a:buFont typeface="+mj-lt"/>
              <a:buAutoNum type="alphaUcPeriod"/>
            </a:pPr>
            <a:r>
              <a:rPr lang="en-US" sz="3200" dirty="0" smtClean="0"/>
              <a:t>Transport</a:t>
            </a:r>
          </a:p>
          <a:p>
            <a:pPr marL="624078" indent="-514350">
              <a:buFont typeface="+mj-lt"/>
              <a:buAutoNum type="alphaUcPeriod"/>
            </a:pPr>
            <a:r>
              <a:rPr lang="en-US" sz="3200" dirty="0" smtClean="0"/>
              <a:t>Network access</a:t>
            </a:r>
          </a:p>
          <a:p>
            <a:pPr marL="624078" indent="-514350">
              <a:buFont typeface="+mj-lt"/>
              <a:buAutoNum type="alphaUcPeriod"/>
            </a:pPr>
            <a:r>
              <a:rPr lang="en-US" sz="3200" dirty="0" smtClean="0"/>
              <a:t>Application</a:t>
            </a:r>
          </a:p>
          <a:p>
            <a:pPr marL="624078" indent="-514350">
              <a:buFont typeface="+mj-lt"/>
              <a:buAutoNum type="alphaUcPeriod"/>
            </a:pPr>
            <a:r>
              <a:rPr lang="en-US" sz="3200" dirty="0" smtClean="0"/>
              <a:t>Internet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762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Соотнесите сетевые идентификаторы с уровнями стека </a:t>
            </a:r>
            <a:r>
              <a:rPr lang="en-US" sz="2400" dirty="0" smtClean="0"/>
              <a:t>TCP/IP: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 - </a:t>
            </a:r>
            <a:r>
              <a:rPr lang="ru-RU" dirty="0" smtClean="0"/>
              <a:t>адресация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b="1" dirty="0" smtClean="0"/>
              <a:t>IP-адрес</a:t>
            </a:r>
            <a:r>
              <a:rPr lang="ru-RU" dirty="0" smtClean="0"/>
              <a:t> – это уникальный числовой адрес, однозначно идентифицирующий узел, группу узлов или сеть.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IP</a:t>
            </a:r>
            <a:r>
              <a:rPr lang="en-US" dirty="0" smtClean="0"/>
              <a:t>v</a:t>
            </a:r>
            <a:r>
              <a:rPr lang="ru-RU" dirty="0" smtClean="0"/>
              <a:t>4-адрес имеет длину 4 байта и обычно записывается в виде четырех чисел «</a:t>
            </a:r>
            <a:r>
              <a:rPr lang="ru-RU" b="1" dirty="0" smtClean="0"/>
              <a:t>октетов</a:t>
            </a:r>
            <a:r>
              <a:rPr lang="ru-RU" dirty="0" smtClean="0"/>
              <a:t>», разделенных точками – W.X.Y.Z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mtClean="0"/>
              <a:t>Каждый </a:t>
            </a:r>
            <a:r>
              <a:rPr lang="ru-RU" dirty="0" smtClean="0"/>
              <a:t>октет может принимать значения в диапазоне от 0 до 255.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Классы </a:t>
            </a:r>
            <a:r>
              <a:rPr lang="en-US" dirty="0" smtClean="0"/>
              <a:t>IP-</a:t>
            </a:r>
            <a:r>
              <a:rPr lang="ru-RU" dirty="0" smtClean="0"/>
              <a:t>адресов</a:t>
            </a:r>
            <a:endParaRPr lang="ru-RU" dirty="0"/>
          </a:p>
        </p:txBody>
      </p:sp>
      <p:pic>
        <p:nvPicPr>
          <p:cNvPr id="24578" name="Picture 2" descr="http://itandlife.ru/wp-content/uploads/2011/09/%D0%9A%D0%BB%D0%B0%D1%81%D1%81%D1%8B-IP-%D0%B0%D0%B4%D1%80%D0%B5%D1%81%D0%BE%D0%B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45464" cy="5256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352928" cy="79208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Классовая и бесклассовая адресация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dirty="0" smtClean="0"/>
              <a:t>Классовая IP адресация</a:t>
            </a:r>
            <a:r>
              <a:rPr lang="ru-RU" dirty="0" smtClean="0"/>
              <a:t> — это метод IP-адресации, который не позволяет рационально использовать ограниченный ресурс уникальных IP-адресов, т.к. не возможно использование различных масок подсетей. В классовом методе адресации используется фиксированная маска подсети, поэтому класс сети всегда можно идентифицировать по первым битам.</a:t>
            </a:r>
          </a:p>
          <a:p>
            <a:pPr algn="just"/>
            <a:r>
              <a:rPr lang="ru-RU" b="1" dirty="0" smtClean="0"/>
              <a:t>Бесклассовая IP адресация (</a:t>
            </a:r>
            <a:r>
              <a:rPr lang="ru-RU" b="1" i="1" dirty="0" err="1" smtClean="0"/>
              <a:t>Classless</a:t>
            </a:r>
            <a:r>
              <a:rPr lang="ru-RU" b="1" i="1" dirty="0" smtClean="0"/>
              <a:t> </a:t>
            </a:r>
            <a:r>
              <a:rPr lang="ru-RU" b="1" i="1" dirty="0" err="1" smtClean="0"/>
              <a:t>Inter-Domain</a:t>
            </a:r>
            <a:r>
              <a:rPr lang="ru-RU" b="1" i="1" dirty="0" smtClean="0"/>
              <a:t> </a:t>
            </a:r>
            <a:r>
              <a:rPr lang="ru-RU" b="1" i="1" dirty="0" err="1" smtClean="0"/>
              <a:t>Routing</a:t>
            </a:r>
            <a:r>
              <a:rPr lang="ru-RU" b="1" i="1" dirty="0" smtClean="0"/>
              <a:t> — CIDR)</a:t>
            </a:r>
            <a:r>
              <a:rPr lang="ru-RU" dirty="0" smtClean="0"/>
              <a:t> — это метод IP-адресации, который позволяет рационально управлять пространством IP адресов. В бесклассовом методе адресации используются маски подсети переменной длины (</a:t>
            </a:r>
            <a:r>
              <a:rPr lang="ru-RU" i="1" dirty="0" err="1" smtClean="0"/>
              <a:t>variable</a:t>
            </a:r>
            <a:r>
              <a:rPr lang="ru-RU" i="1" dirty="0" smtClean="0"/>
              <a:t> </a:t>
            </a:r>
            <a:r>
              <a:rPr lang="ru-RU" i="1" dirty="0" err="1" smtClean="0"/>
              <a:t>length</a:t>
            </a:r>
            <a:r>
              <a:rPr lang="ru-RU" i="1" dirty="0" smtClean="0"/>
              <a:t> </a:t>
            </a:r>
            <a:r>
              <a:rPr lang="ru-RU" i="1" dirty="0" err="1" smtClean="0"/>
              <a:t>subnet</a:t>
            </a:r>
            <a:r>
              <a:rPr lang="ru-RU" i="1" dirty="0" smtClean="0"/>
              <a:t> </a:t>
            </a:r>
            <a:r>
              <a:rPr lang="ru-RU" i="1" dirty="0" err="1" smtClean="0"/>
              <a:t>mask</a:t>
            </a:r>
            <a:r>
              <a:rPr lang="ru-RU" i="1" dirty="0" smtClean="0"/>
              <a:t> </a:t>
            </a:r>
            <a:r>
              <a:rPr lang="ru-RU" dirty="0" smtClean="0"/>
              <a:t>— </a:t>
            </a:r>
            <a:r>
              <a:rPr lang="ru-RU" i="1" dirty="0" smtClean="0"/>
              <a:t>VLSM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Публичные и частные </a:t>
            </a:r>
            <a:r>
              <a:rPr lang="en-US" b="1" dirty="0" smtClean="0"/>
              <a:t>IP-</a:t>
            </a:r>
            <a:r>
              <a:rPr lang="ru-RU" b="1" dirty="0" smtClean="0"/>
              <a:t>адреса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44016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 smtClean="0"/>
              <a:t>В соответствии со стандартом RFC 1918 было зарезервировано несколько диапазонов адресов класса A, B и C.</a:t>
            </a:r>
            <a:endParaRPr lang="ru-RU" dirty="0"/>
          </a:p>
        </p:txBody>
      </p:sp>
      <p:pic>
        <p:nvPicPr>
          <p:cNvPr id="28674" name="Picture 2" descr="http://itandlife.ru/wp-content/uploads/2011/09/%D0%A7%D0%B0%D1%81%D1%82%D0%BD%D1%8B%D0%B5-IP-%D0%B0%D0%B4%D1%80%D0%B5%D1%81%D0%B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96952"/>
            <a:ext cx="8604448" cy="3040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285</TotalTime>
  <Words>518</Words>
  <Application>Microsoft Office PowerPoint</Application>
  <PresentationFormat>Экран (4:3)</PresentationFormat>
  <Paragraphs>197</Paragraphs>
  <Slides>29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Median</vt:lpstr>
      <vt:lpstr>Visio</vt:lpstr>
      <vt:lpstr>Соединение ip сетей</vt:lpstr>
      <vt:lpstr>План</vt:lpstr>
      <vt:lpstr>Стек TCP/IP</vt:lpstr>
      <vt:lpstr>Поток данных по стеку</vt:lpstr>
      <vt:lpstr>Адресация на разных уровнях</vt:lpstr>
      <vt:lpstr>IP - адресация</vt:lpstr>
      <vt:lpstr>Классы IP-адресов</vt:lpstr>
      <vt:lpstr>Классовая и бесклассовая адресация</vt:lpstr>
      <vt:lpstr>Публичные и частные IP-адреса</vt:lpstr>
      <vt:lpstr>Маршрутизация</vt:lpstr>
      <vt:lpstr>Задачи и принципы маршрутизации</vt:lpstr>
      <vt:lpstr>Таблица маршрутизации</vt:lpstr>
      <vt:lpstr>Таблица маршрутизации</vt:lpstr>
      <vt:lpstr>Виды маршрутизации</vt:lpstr>
      <vt:lpstr>NAT (Network Address Translation)</vt:lpstr>
      <vt:lpstr>Публикация адреса</vt:lpstr>
      <vt:lpstr>Клиентский NAT</vt:lpstr>
      <vt:lpstr>Публикация порта</vt:lpstr>
      <vt:lpstr>PROXY</vt:lpstr>
      <vt:lpstr>PROXY</vt:lpstr>
      <vt:lpstr>Слайд 21</vt:lpstr>
      <vt:lpstr>Типы рассылок</vt:lpstr>
      <vt:lpstr>Одноадресная рассылка</vt:lpstr>
      <vt:lpstr>Широковещательная рассылка</vt:lpstr>
      <vt:lpstr>Многоадресная рассылка</vt:lpstr>
      <vt:lpstr>Слайд 26</vt:lpstr>
      <vt:lpstr>Заголовок IP-пакета</vt:lpstr>
      <vt:lpstr>IP-фрагментация и реассемблирование</vt:lpstr>
      <vt:lpstr>Пример фрагментации</vt:lpstr>
    </vt:vector>
  </TitlesOfParts>
  <Company>ITMO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Artem Beresnev</cp:lastModifiedBy>
  <cp:revision>52</cp:revision>
  <dcterms:created xsi:type="dcterms:W3CDTF">2013-09-10T08:38:56Z</dcterms:created>
  <dcterms:modified xsi:type="dcterms:W3CDTF">2014-09-30T09:27:15Z</dcterms:modified>
</cp:coreProperties>
</file>