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4" r:id="rId9"/>
    <p:sldId id="263" r:id="rId10"/>
    <p:sldId id="267" r:id="rId11"/>
    <p:sldId id="260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F6717F-AA84-406E-B37F-3316FCEB165B}" type="datetimeFigureOut">
              <a:rPr lang="ru-RU" smtClean="0"/>
              <a:pPr/>
              <a:t>08.02.2010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309050-224D-4DE4-88DD-00B34DB03B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server-news.ru/uploads/posts/2009-06/1244716509_lvs.gi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bpks.ru/images/stories/UTP_cab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www.fortpro.uz/img/shop/main/2000x2000/00000000019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2285993"/>
            <a:ext cx="8458200" cy="378979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ВВЕДЕНИЕ В СКС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Подробнее о витой паре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i="1" dirty="0" smtClean="0"/>
              <a:t>В зависимости от наличия защиты определяют данные виды витой пары</a:t>
            </a:r>
          </a:p>
          <a:p>
            <a:pPr lvl="1"/>
            <a:r>
              <a:rPr lang="ru-RU" i="1" dirty="0" smtClean="0"/>
              <a:t>незащищенная </a:t>
            </a:r>
            <a:r>
              <a:rPr lang="ru-RU" i="1" dirty="0" smtClean="0"/>
              <a:t>витая пара</a:t>
            </a:r>
            <a:r>
              <a:rPr lang="ru-RU" dirty="0" smtClean="0"/>
              <a:t> (</a:t>
            </a:r>
            <a:r>
              <a:rPr lang="en-US" dirty="0" smtClean="0"/>
              <a:t>UTP — Unshielded twisted pair) — </a:t>
            </a:r>
            <a:r>
              <a:rPr lang="ru-RU" dirty="0" smtClean="0"/>
              <a:t>отсутствует защитный экран вокруг отдельной пары;</a:t>
            </a:r>
          </a:p>
          <a:p>
            <a:pPr lvl="1"/>
            <a:r>
              <a:rPr lang="ru-RU" i="1" dirty="0" err="1" smtClean="0"/>
              <a:t>фольгированная</a:t>
            </a:r>
            <a:r>
              <a:rPr lang="ru-RU" i="1" dirty="0" smtClean="0"/>
              <a:t> витая пара</a:t>
            </a:r>
            <a:r>
              <a:rPr lang="ru-RU" dirty="0" smtClean="0"/>
              <a:t> (</a:t>
            </a:r>
            <a:r>
              <a:rPr lang="en-US" dirty="0" smtClean="0"/>
              <a:t>FTP — Foiled twisted pair) — </a:t>
            </a:r>
            <a:r>
              <a:rPr lang="ru-RU" dirty="0" smtClean="0"/>
              <a:t>также известна как </a:t>
            </a:r>
            <a:r>
              <a:rPr lang="en-US" dirty="0" smtClean="0"/>
              <a:t>F/UTP, </a:t>
            </a:r>
            <a:r>
              <a:rPr lang="ru-RU" dirty="0" smtClean="0"/>
              <a:t>присутствует один общий внешний экран в виде фольги;</a:t>
            </a:r>
          </a:p>
          <a:p>
            <a:pPr lvl="1"/>
            <a:r>
              <a:rPr lang="ru-RU" i="1" dirty="0" smtClean="0"/>
              <a:t>защищенная витая пара</a:t>
            </a:r>
            <a:r>
              <a:rPr lang="ru-RU" dirty="0" smtClean="0"/>
              <a:t> (</a:t>
            </a:r>
            <a:r>
              <a:rPr lang="en-US" dirty="0" smtClean="0"/>
              <a:t>STP — Shielded twisted pair) — </a:t>
            </a:r>
            <a:r>
              <a:rPr lang="ru-RU" dirty="0" smtClean="0"/>
              <a:t>присутствует защита в виде экрана для каждой пары и общий внешний экран в виде сетки;</a:t>
            </a:r>
          </a:p>
          <a:p>
            <a:pPr lvl="1"/>
            <a:r>
              <a:rPr lang="ru-RU" i="1" dirty="0" err="1" smtClean="0"/>
              <a:t>фольгированная</a:t>
            </a:r>
            <a:r>
              <a:rPr lang="ru-RU" i="1" dirty="0" smtClean="0"/>
              <a:t> экранированная витая пара</a:t>
            </a:r>
            <a:r>
              <a:rPr lang="ru-RU" dirty="0" smtClean="0"/>
              <a:t> (</a:t>
            </a:r>
            <a:r>
              <a:rPr lang="en-US" dirty="0" smtClean="0"/>
              <a:t>S/FTP — Screened Foiled twisted pair) — </a:t>
            </a:r>
            <a:r>
              <a:rPr lang="ru-RU" dirty="0" smtClean="0"/>
              <a:t>внешний экран из медной оплетки и каждая пара в </a:t>
            </a:r>
            <a:r>
              <a:rPr lang="ru-RU" dirty="0" err="1" smtClean="0"/>
              <a:t>фольгированной</a:t>
            </a:r>
            <a:r>
              <a:rPr lang="ru-RU" dirty="0" smtClean="0"/>
              <a:t> оплетке;</a:t>
            </a:r>
          </a:p>
          <a:p>
            <a:pPr lvl="1"/>
            <a:r>
              <a:rPr lang="ru-RU" i="1" dirty="0" smtClean="0"/>
              <a:t>незащищенная экранированная витая пара</a:t>
            </a:r>
            <a:r>
              <a:rPr lang="ru-RU" dirty="0" smtClean="0"/>
              <a:t> (</a:t>
            </a:r>
            <a:r>
              <a:rPr lang="en-US" dirty="0" smtClean="0"/>
              <a:t>SF/UTP — Screened Foiled Unshielded twisted pair) — </a:t>
            </a:r>
            <a:r>
              <a:rPr lang="ru-RU" dirty="0" smtClean="0"/>
              <a:t>двойной внешний экран из медной оплетки и фольги, каждая витая пара без защиты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структурированных кабельных системах так же как и в </a:t>
            </a:r>
            <a:r>
              <a:rPr lang="ru-RU" dirty="0" err="1" smtClean="0"/>
              <a:t>лвс</a:t>
            </a:r>
            <a:r>
              <a:rPr lang="ru-RU" dirty="0" smtClean="0"/>
              <a:t> чаще всего применяется витая пара категории 5 и 5е.</a:t>
            </a:r>
            <a:endParaRPr lang="ru-RU" dirty="0" smtClean="0"/>
          </a:p>
          <a:p>
            <a:pPr lvl="1"/>
            <a:endParaRPr lang="ru-RU" dirty="0" smtClean="0"/>
          </a:p>
          <a:p>
            <a:pPr lvl="2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Требования при проектировании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900" dirty="0" smtClean="0"/>
              <a:t>Избыточность по количеству подключений. </a:t>
            </a:r>
          </a:p>
          <a:p>
            <a:pPr>
              <a:spcBef>
                <a:spcPts val="0"/>
              </a:spcBef>
            </a:pPr>
            <a:r>
              <a:rPr lang="ru-RU" sz="1900" dirty="0" smtClean="0"/>
              <a:t>Соответствие стандартам – международным, европейским, американским (ANSI/EIA/TIA 568, ANSI/EIA/TIA 569).</a:t>
            </a:r>
          </a:p>
          <a:p>
            <a:pPr>
              <a:spcBef>
                <a:spcPts val="0"/>
              </a:spcBef>
            </a:pPr>
            <a:r>
              <a:rPr lang="ru-RU" sz="1900" dirty="0" smtClean="0"/>
              <a:t>Рабочее место должно иметь, как минимум, один разъем для подключения к ЛВС и один разъем для подключения к телефонной сети </a:t>
            </a:r>
          </a:p>
          <a:p>
            <a:pPr>
              <a:spcBef>
                <a:spcPts val="0"/>
              </a:spcBef>
            </a:pPr>
            <a:r>
              <a:rPr lang="ru-RU" sz="1900" dirty="0" smtClean="0"/>
              <a:t>Максимальное расстояние горизонтальной проводки не должно превышать 90м. </a:t>
            </a:r>
          </a:p>
          <a:p>
            <a:pPr>
              <a:spcBef>
                <a:spcPts val="0"/>
              </a:spcBef>
            </a:pPr>
            <a:r>
              <a:rPr lang="ru-RU" sz="1900" dirty="0" smtClean="0"/>
              <a:t>Оборудование, использованное для построения СКС, должно соответствовать, как минимум, пятой категории. </a:t>
            </a:r>
          </a:p>
          <a:p>
            <a:pPr>
              <a:spcBef>
                <a:spcPts val="0"/>
              </a:spcBef>
            </a:pPr>
            <a:r>
              <a:rPr lang="ru-RU" sz="1900" dirty="0" smtClean="0"/>
              <a:t>Каждая линия связи кабельной системы от точки подключения оконечного оборудования до точки подключения к коммутационной панели должна пройти тестирование на принадлежность, как минимум, к пятой категории. </a:t>
            </a:r>
          </a:p>
          <a:p>
            <a:pPr>
              <a:spcBef>
                <a:spcPts val="0"/>
              </a:spcBef>
            </a:pPr>
            <a:r>
              <a:rPr lang="ru-RU" sz="1900" dirty="0" smtClean="0"/>
              <a:t>Быстрая </a:t>
            </a:r>
            <a:r>
              <a:rPr lang="ru-RU" sz="1900" dirty="0" err="1" smtClean="0"/>
              <a:t>перекоммутация</a:t>
            </a:r>
            <a:r>
              <a:rPr lang="ru-RU" sz="1900" dirty="0" smtClean="0"/>
              <a:t> линий горизонтальной проводки и магистрали здания </a:t>
            </a:r>
          </a:p>
          <a:p>
            <a:pPr>
              <a:spcBef>
                <a:spcPts val="0"/>
              </a:spcBef>
            </a:pPr>
            <a:r>
              <a:rPr lang="ru-RU" sz="1900" dirty="0" smtClean="0"/>
              <a:t>Прокладку кабелей в коридорах должна осуществляться за </a:t>
            </a:r>
            <a:r>
              <a:rPr lang="ru-RU" sz="1900" dirty="0" err="1" smtClean="0"/>
              <a:t>фальшпотолком</a:t>
            </a:r>
            <a:r>
              <a:rPr lang="ru-RU" sz="1900" dirty="0" smtClean="0"/>
              <a:t>, если таковой имеется, а при его отсутствии - в специализированных </a:t>
            </a:r>
            <a:r>
              <a:rPr lang="ru-RU" sz="1900" dirty="0" err="1" smtClean="0"/>
              <a:t>кабель-каналах</a:t>
            </a:r>
            <a:r>
              <a:rPr lang="ru-RU" sz="1900" dirty="0" smtClean="0"/>
              <a:t> (коробах) или в существующих закладных; в рабочих помещениях подвод кабеля к рабочим местам производится в </a:t>
            </a:r>
            <a:r>
              <a:rPr lang="ru-RU" sz="1900" dirty="0" err="1" smtClean="0"/>
              <a:t>кабель-каналах</a:t>
            </a:r>
            <a:r>
              <a:rPr lang="ru-RU" sz="1900" dirty="0" smtClean="0"/>
              <a:t>. </a:t>
            </a:r>
          </a:p>
          <a:p>
            <a:pPr>
              <a:spcBef>
                <a:spcPts val="0"/>
              </a:spcBef>
            </a:pPr>
            <a:endParaRPr lang="ru-RU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Техническое задание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По данному плану помещения:</a:t>
            </a:r>
          </a:p>
          <a:p>
            <a:pPr>
              <a:buNone/>
            </a:pPr>
            <a:r>
              <a:rPr lang="ru-RU" dirty="0" smtClean="0"/>
              <a:t>	- определить положение сетевых розеток(локальная сеть, телефония) исходя из соответствующих стандартов;</a:t>
            </a:r>
          </a:p>
          <a:p>
            <a:pPr>
              <a:buNone/>
            </a:pPr>
            <a:r>
              <a:rPr lang="ru-RU" dirty="0" smtClean="0"/>
              <a:t>	- составить схему проводки кабеля и установки розеток;</a:t>
            </a:r>
          </a:p>
          <a:p>
            <a:pPr>
              <a:buNone/>
            </a:pPr>
            <a:r>
              <a:rPr lang="ru-RU" dirty="0" smtClean="0"/>
              <a:t>	- таблицу спецификации материалов;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ru-RU" b="1" dirty="0" err="1" smtClean="0"/>
              <a:t>скс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Структурированная кабельная система</a:t>
            </a:r>
            <a:r>
              <a:rPr lang="ru-RU" dirty="0" smtClean="0"/>
              <a:t> (СКС) —  универсальная кабельная система здания, объединяющая в себе множество информационных сервисов, таких как локально-вычислительные, телефонные сети, системы видеонаблюдения и т.д.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457200"/>
            <a:ext cx="8858312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Преимущества и недостатки СКС </a:t>
            </a:r>
            <a:r>
              <a:rPr lang="ru-RU" dirty="0" err="1" smtClean="0"/>
              <a:t>паеред</a:t>
            </a:r>
            <a:r>
              <a:rPr lang="ru-RU" dirty="0" smtClean="0"/>
              <a:t> ЛВС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преимущества:</a:t>
            </a:r>
          </a:p>
          <a:p>
            <a:pPr lvl="1"/>
            <a:r>
              <a:rPr lang="ru-RU" dirty="0" smtClean="0"/>
              <a:t>высокая избыточность сети(добавление новых пользователей, без изменения кабельной проводки);</a:t>
            </a:r>
          </a:p>
          <a:p>
            <a:pPr lvl="1"/>
            <a:r>
              <a:rPr lang="ru-RU" dirty="0" smtClean="0"/>
              <a:t>допускают управление и администрирование минимальным количеством обслуживающего персонала; </a:t>
            </a:r>
          </a:p>
          <a:p>
            <a:r>
              <a:rPr lang="ru-RU" dirty="0" smtClean="0"/>
              <a:t>Основной недостаток:</a:t>
            </a:r>
          </a:p>
          <a:p>
            <a:pPr lvl="1"/>
            <a:r>
              <a:rPr lang="ru-RU" dirty="0" smtClean="0"/>
              <a:t>Высокая стоимость установки.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компоненты </a:t>
            </a:r>
            <a:r>
              <a:rPr lang="ru-RU" b="1" dirty="0" err="1" smtClean="0"/>
              <a:t>скс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08928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СКС состоит из набора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медных и оптических кабелей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i="1" dirty="0" err="1" smtClean="0">
                <a:latin typeface="Arial" pitchFamily="34" charset="0"/>
                <a:cs typeface="Arial" pitchFamily="34" charset="0"/>
              </a:rPr>
              <a:t>кросс-панеле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соединительных шнуров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кабельных разъемов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информационных розеток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вспомогательного оборудования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Все перечисленные элементы интегрируются в единую систему и эксплуатируются согласно определенным правилам.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2" name="Picture 6" descr="Картинка 34 из 5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357694"/>
            <a:ext cx="5715040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Составные части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500174"/>
            <a:ext cx="5357850" cy="5143536"/>
          </a:xfrm>
        </p:spPr>
        <p:txBody>
          <a:bodyPr>
            <a:normAutofit fontScale="47500" lnSpcReduction="20000"/>
          </a:bodyPr>
          <a:lstStyle/>
          <a:p>
            <a:r>
              <a:rPr lang="ru-RU" sz="3800" b="1" dirty="0" smtClean="0"/>
              <a:t>Рабочее место </a:t>
            </a:r>
            <a:r>
              <a:rPr lang="ru-RU" sz="3800" dirty="0" smtClean="0"/>
              <a:t>- область, где установлены технические средства пользователя, подключенные к кабельной сети здания.</a:t>
            </a:r>
            <a:endParaRPr lang="ru-RU" sz="3800" b="1" dirty="0" smtClean="0"/>
          </a:p>
          <a:p>
            <a:r>
              <a:rPr lang="ru-RU" sz="3800" b="1" dirty="0" smtClean="0"/>
              <a:t>Горизонтальная кабельная проводка </a:t>
            </a:r>
            <a:r>
              <a:rPr lang="ru-RU" sz="3800" dirty="0" smtClean="0"/>
              <a:t>– </a:t>
            </a:r>
            <a:r>
              <a:rPr lang="ru-RU" sz="3800" dirty="0" err="1" smtClean="0"/>
              <a:t>кабель-ные</a:t>
            </a:r>
            <a:r>
              <a:rPr lang="ru-RU" sz="3800" dirty="0" smtClean="0"/>
              <a:t> линии, соединяющие рабочее место с коммутационным узлом этажа. </a:t>
            </a:r>
          </a:p>
          <a:p>
            <a:r>
              <a:rPr lang="ru-RU" sz="3800" b="1" dirty="0" smtClean="0"/>
              <a:t>Вертикальная кабельная проводка </a:t>
            </a:r>
            <a:r>
              <a:rPr lang="ru-RU" sz="3800" dirty="0" smtClean="0"/>
              <a:t>- кабельные линии, соединяющие коммутационный узел этажа с коммутационным центром здания. </a:t>
            </a:r>
          </a:p>
          <a:p>
            <a:r>
              <a:rPr lang="ru-RU" sz="3800" b="1" dirty="0" smtClean="0"/>
              <a:t>Магистральная подсистема </a:t>
            </a:r>
            <a:r>
              <a:rPr lang="ru-RU" sz="3800" dirty="0" smtClean="0"/>
              <a:t> - </a:t>
            </a:r>
            <a:r>
              <a:rPr lang="ru-RU" sz="3800" dirty="0" err="1" smtClean="0"/>
              <a:t>подсистема</a:t>
            </a:r>
            <a:r>
              <a:rPr lang="ru-RU" sz="3800" dirty="0" smtClean="0"/>
              <a:t> комплекса зданий, которая может строиться из медного и/или оптоволоконного типов кабеля, и которая объединяет кабельные системы зданий. </a:t>
            </a:r>
          </a:p>
          <a:p>
            <a:r>
              <a:rPr lang="ru-RU" sz="3800" b="1" dirty="0" smtClean="0"/>
              <a:t>Коммутационный узел этажа </a:t>
            </a:r>
            <a:r>
              <a:rPr lang="ru-RU" sz="3800" dirty="0" smtClean="0"/>
              <a:t>- область, в которой сходятся линии горизонтальной кабельной проводки, размещается коммутационное оборудование и осуществляется администрирование кабельной системы этаж</a:t>
            </a:r>
            <a:r>
              <a:rPr lang="ru-RU" dirty="0" smtClean="0"/>
              <a:t>а.</a:t>
            </a:r>
          </a:p>
          <a:p>
            <a:r>
              <a:rPr lang="ru-RU" sz="3400" dirty="0" smtClean="0"/>
              <a:t>Как правило, для удобства использования </a:t>
            </a:r>
            <a:r>
              <a:rPr lang="ru-RU" sz="3400" cap="all" dirty="0" err="1" smtClean="0"/>
              <a:t>скс</a:t>
            </a:r>
            <a:r>
              <a:rPr lang="ru-RU" sz="3400" dirty="0" smtClean="0"/>
              <a:t> в зданиях  располагают  аппаратные и кроссовые помещения.</a:t>
            </a:r>
          </a:p>
        </p:txBody>
      </p:sp>
      <p:pic>
        <p:nvPicPr>
          <p:cNvPr id="2050" name="Picture 2" descr="http://www.network.xsp.ru/pract/ckc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500174"/>
            <a:ext cx="3388965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Технические помещения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5214974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 smtClean="0"/>
              <a:t>Аппаратная -</a:t>
            </a:r>
            <a:r>
              <a:rPr lang="ru-RU" dirty="0" smtClean="0"/>
              <a:t> техническое помещение, в котором наряду с групповым коммутационным оборудованием СКС располагается сетевое оборудование коллективного пользования масштаба предприятия (УПАТС, серверы, коммутаторы).</a:t>
            </a:r>
          </a:p>
          <a:p>
            <a:r>
              <a:rPr lang="ru-RU" dirty="0" smtClean="0"/>
              <a:t>Оборудуется </a:t>
            </a:r>
            <a:r>
              <a:rPr lang="ru-RU" i="1" dirty="0" smtClean="0"/>
              <a:t>системами пожаротушения</a:t>
            </a:r>
            <a:r>
              <a:rPr lang="ru-RU" dirty="0" smtClean="0"/>
              <a:t>, </a:t>
            </a:r>
            <a:r>
              <a:rPr lang="ru-RU" i="1" dirty="0" smtClean="0"/>
              <a:t>кондиционирования</a:t>
            </a:r>
            <a:r>
              <a:rPr lang="ru-RU" dirty="0" smtClean="0"/>
              <a:t> и </a:t>
            </a:r>
            <a:r>
              <a:rPr lang="ru-RU" i="1" dirty="0" smtClean="0"/>
              <a:t>контроля доступа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Уровень устанавливаемых в аппаратной различных устройств и систем инженерного обеспечения должен соответствовать уровню монтируемого в ней компьютерного и телекоммуникационного оборудования.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Технические помещения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Кроссовая - </a:t>
            </a:r>
            <a:r>
              <a:rPr lang="ru-RU" dirty="0" smtClean="0"/>
              <a:t>помещение, в котором размещается коммутационное оборудование СКС, сетевое и другое вспомогательное оборудование, обслуживающее чаще всего ограниченную группу пользователей. При этом уровень оснащения кроссовой оборудованием инженерного обеспечения ее функционирования в целом является более низким по сравнению с аппаратной.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Технические помещения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554163"/>
            <a:ext cx="3857652" cy="38036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	Пример структуры </a:t>
            </a:r>
            <a:r>
              <a:rPr lang="ru-RU" dirty="0" err="1" smtClean="0"/>
              <a:t>скс</a:t>
            </a:r>
            <a:r>
              <a:rPr lang="ru-RU" dirty="0" smtClean="0"/>
              <a:t> с привязкой к зданиям: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КЭ – кроссовая этажа;</a:t>
            </a:r>
          </a:p>
          <a:p>
            <a:r>
              <a:rPr lang="ru-RU" dirty="0" smtClean="0"/>
              <a:t>КЗ – кроссовая здания;</a:t>
            </a:r>
          </a:p>
          <a:p>
            <a:r>
              <a:rPr lang="ru-RU" dirty="0" smtClean="0"/>
              <a:t>КВМ – кроссовая внешней магистрали;</a:t>
            </a:r>
          </a:p>
          <a:p>
            <a:r>
              <a:rPr lang="ru-RU" dirty="0" smtClean="0"/>
              <a:t>ИР – информационная розетка;</a:t>
            </a:r>
          </a:p>
          <a:p>
            <a:endParaRPr lang="ru-RU" dirty="0"/>
          </a:p>
        </p:txBody>
      </p:sp>
      <p:pic>
        <p:nvPicPr>
          <p:cNvPr id="19459" name="Picture 3" descr="C:\Users\Tonik\Pictures\скс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214422"/>
            <a:ext cx="4966977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Кабели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555308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	В СКС согласно международному стандарту </a:t>
            </a:r>
            <a:r>
              <a:rPr lang="en-US" dirty="0" smtClean="0"/>
              <a:t>ISO</a:t>
            </a:r>
            <a:r>
              <a:rPr lang="ru-RU" dirty="0" smtClean="0"/>
              <a:t>/</a:t>
            </a:r>
            <a:r>
              <a:rPr lang="en-US" dirty="0" smtClean="0"/>
              <a:t>IEC</a:t>
            </a:r>
            <a:r>
              <a:rPr lang="ru-RU" dirty="0" smtClean="0"/>
              <a:t> 11801 допускается использование только:</a:t>
            </a:r>
          </a:p>
          <a:p>
            <a:pPr lvl="0"/>
            <a:r>
              <a:rPr lang="ru-RU" dirty="0" smtClean="0"/>
              <a:t>симметричных электрических кабелей на основе витой пары с волновым со­противлением 100, 120 и 150 Ом в экранированном и неэкранированном ис­полнении;</a:t>
            </a:r>
          </a:p>
          <a:p>
            <a:pPr lvl="0"/>
            <a:r>
              <a:rPr lang="ru-RU" dirty="0" err="1" smtClean="0"/>
              <a:t>одномодовых</a:t>
            </a:r>
            <a:r>
              <a:rPr lang="ru-RU" dirty="0" smtClean="0"/>
              <a:t> и </a:t>
            </a:r>
            <a:r>
              <a:rPr lang="ru-RU" dirty="0" err="1" smtClean="0"/>
              <a:t>многомодовых</a:t>
            </a:r>
            <a:r>
              <a:rPr lang="ru-RU" dirty="0" smtClean="0"/>
              <a:t> оптических кабелей.</a:t>
            </a:r>
          </a:p>
          <a:p>
            <a:endParaRPr lang="ru-RU" dirty="0" smtClean="0"/>
          </a:p>
        </p:txBody>
      </p:sp>
      <p:pic>
        <p:nvPicPr>
          <p:cNvPr id="20482" name="Picture 2" descr="Картинка 32 из 1591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1571612"/>
            <a:ext cx="2786082" cy="2274353"/>
          </a:xfrm>
          <a:prstGeom prst="rect">
            <a:avLst/>
          </a:prstGeom>
          <a:noFill/>
        </p:spPr>
      </p:pic>
      <p:pic>
        <p:nvPicPr>
          <p:cNvPr id="20488" name="Picture 8" descr="Картинка 4 из 2698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62" y="4246826"/>
            <a:ext cx="3500494" cy="2508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677</TotalTime>
  <Words>506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ВВЕДЕНИЕ В СКС</vt:lpstr>
      <vt:lpstr>Что такое скс?</vt:lpstr>
      <vt:lpstr>Преимущества и недостатки СКС паеред ЛВС</vt:lpstr>
      <vt:lpstr>Основные компоненты скс </vt:lpstr>
      <vt:lpstr>Составные части СКС</vt:lpstr>
      <vt:lpstr>Технические помещения</vt:lpstr>
      <vt:lpstr>Технические помещения</vt:lpstr>
      <vt:lpstr>Технические помещения</vt:lpstr>
      <vt:lpstr>Кабели СКС</vt:lpstr>
      <vt:lpstr>Подробнее о витой паре</vt:lpstr>
      <vt:lpstr>Требования при проектировании СКС</vt:lpstr>
      <vt:lpstr>Техническое 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СКС</dc:title>
  <dc:creator>Tonik</dc:creator>
  <cp:lastModifiedBy>Tonik</cp:lastModifiedBy>
  <cp:revision>59</cp:revision>
  <dcterms:created xsi:type="dcterms:W3CDTF">2010-02-02T17:08:26Z</dcterms:created>
  <dcterms:modified xsi:type="dcterms:W3CDTF">2010-02-08T11:10:14Z</dcterms:modified>
</cp:coreProperties>
</file>