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63D44C-4111-4ED6-9D96-BE50C655BD4C}" type="datetimeFigureOut">
              <a:rPr lang="ru-RU" smtClean="0"/>
              <a:pPr/>
              <a:t>28.02.2012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556792"/>
            <a:ext cx="8229600" cy="1419163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Информационные сети</a:t>
            </a:r>
            <a:br>
              <a:rPr lang="ru-RU" sz="4800" dirty="0" smtClean="0"/>
            </a:br>
            <a:r>
              <a:rPr lang="ru-RU" sz="4800" dirty="0" smtClean="0"/>
              <a:t>и коммуникации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8046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Лекция </a:t>
            </a:r>
            <a:r>
              <a:rPr lang="en-US" sz="4000" dirty="0" smtClean="0"/>
              <a:t>2</a:t>
            </a:r>
            <a:endParaRPr lang="ru-RU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Соотношение между скоростью передачи данных и числом гармоник</a:t>
            </a:r>
            <a:endParaRPr lang="ru-RU" u="sng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3608" y="1916832"/>
          <a:ext cx="7056785" cy="4323240"/>
        </p:xfrm>
        <a:graphic>
          <a:graphicData uri="http://schemas.openxmlformats.org/drawingml/2006/table">
            <a:tbl>
              <a:tblPr/>
              <a:tblGrid>
                <a:gridCol w="1440160"/>
                <a:gridCol w="936104"/>
                <a:gridCol w="2376264"/>
                <a:gridCol w="2304257"/>
              </a:tblGrid>
              <a:tr h="806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Скорость, бит/с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Т, мс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1-я гармоника, Гц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Количество пропускаемых гармоник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26,67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37,5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13,33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6,67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2400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3,33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4800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1,67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9600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0,83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19 200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0,42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2400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38 400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0,21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Times New Roman"/>
                          <a:cs typeface="Times New Roman"/>
                        </a:rPr>
                        <a:t>4800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1824"/>
          </a:xfrm>
        </p:spPr>
        <p:txBody>
          <a:bodyPr>
            <a:normAutofit/>
          </a:bodyPr>
          <a:lstStyle/>
          <a:p>
            <a:r>
              <a:rPr lang="ru-RU" u="sng" dirty="0" smtClean="0"/>
              <a:t>Цифровое кодирование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При цифровом кодировании дискретной информации применяют потенциальные и импульсные коды. </a:t>
            </a:r>
          </a:p>
          <a:p>
            <a:pPr>
              <a:buNone/>
            </a:pPr>
            <a:r>
              <a:rPr lang="ru-RU" dirty="0" smtClean="0"/>
              <a:t>В потенциальных кодах для представления логических единиц и нулей используется только значение потенциала сигнала, а его перепады, формирующие законченные импульсы, во внимание не принимаются. </a:t>
            </a:r>
          </a:p>
          <a:p>
            <a:pPr>
              <a:buNone/>
            </a:pPr>
            <a:r>
              <a:rPr lang="ru-RU" dirty="0" smtClean="0"/>
              <a:t>Импульсные коды позволяют представить двоичные данные либо импульсами определенной полярности, частью импульса – перепадом потенциала определенного направления.</a:t>
            </a:r>
          </a:p>
          <a:p>
            <a:pPr>
              <a:buNone/>
            </a:pPr>
            <a:r>
              <a:rPr lang="ru-RU" dirty="0" smtClean="0"/>
              <a:t>При использовании прямоугольных импульсов для передачи дискретной информации необходимо выбрать такой способ кодирования, который одновременно бы достигал нескольких целей:</a:t>
            </a:r>
          </a:p>
          <a:p>
            <a:r>
              <a:rPr lang="ru-RU" dirty="0" smtClean="0"/>
              <a:t>имел при одной и той же битовой скорости наименьшую ширину спектра результирующего сигнала;</a:t>
            </a:r>
          </a:p>
          <a:p>
            <a:r>
              <a:rPr lang="ru-RU" dirty="0" smtClean="0"/>
              <a:t>обеспечивал синхронизацию между передатчиком и приемником;</a:t>
            </a:r>
          </a:p>
          <a:p>
            <a:r>
              <a:rPr lang="ru-RU" dirty="0" smtClean="0"/>
              <a:t>обладал способностью распознавать ошибки;</a:t>
            </a:r>
          </a:p>
          <a:p>
            <a:r>
              <a:rPr lang="ru-RU" dirty="0" smtClean="0"/>
              <a:t>обладал низкой стоимостью реализации.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Более узкий спектр сигналов позволяет на одной и той же линии (с одной и той же полосой пропускания) добиваться более высокой скорости передачи данных. Кроме того, часто к спектру сигнала предъявляется требование отсутствия постоянной составляющей, то есть наличия постоянного тока между передатчиком и приемником. Синхронизация передатчика и приемника нужна для того, чтобы приемник точно знал в какой момент времени необходимо считывать новую информацию с линии связи. В сетях применяются так называемые самосинхронизирующиеся коды, сигналы которых несут для передатчика информации о том, в какой момент времени необходимо осуществить распознавание очередного бита.</a:t>
            </a:r>
          </a:p>
          <a:p>
            <a:pPr>
              <a:buNone/>
            </a:pPr>
            <a:r>
              <a:rPr lang="ru-RU" dirty="0" smtClean="0"/>
              <a:t>Требования, предъявляемые к методам кодирования, являются взаимно противоречивыми, поэтому каждый из рассмотренных ниже методов цифрового кодирования обладает своими преимуществами и своими недостатками по сравнению с другими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ru-RU" u="sng" dirty="0" smtClean="0"/>
              <a:t>Код </a:t>
            </a:r>
            <a:r>
              <a:rPr lang="en-US" u="sng" dirty="0" smtClean="0"/>
              <a:t>NRZ</a:t>
            </a:r>
            <a:endParaRPr lang="ru-RU" u="sng" dirty="0"/>
          </a:p>
        </p:txBody>
      </p:sp>
      <p:pic>
        <p:nvPicPr>
          <p:cNvPr id="4" name="Содержимое 3" descr="nrz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8578963" cy="2748986"/>
          </a:xfrm>
        </p:spPr>
      </p:pic>
      <p:sp>
        <p:nvSpPr>
          <p:cNvPr id="5" name="TextBox 4"/>
          <p:cNvSpPr txBox="1"/>
          <p:nvPr/>
        </p:nvSpPr>
        <p:spPr>
          <a:xfrm>
            <a:off x="899592" y="479715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Код NRZ (</a:t>
            </a:r>
            <a:r>
              <a:rPr lang="ru-RU" dirty="0" err="1" smtClean="0"/>
              <a:t>Non</a:t>
            </a:r>
            <a:r>
              <a:rPr lang="ru-RU" dirty="0" smtClean="0"/>
              <a:t> 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) — без возврата к нулю — это простейший двухуровневый код. Нулю соответствует нижний уровень, единице — верхний. Информационные переходы происходят на границе битов. </a:t>
            </a:r>
          </a:p>
          <a:p>
            <a:pPr algn="just"/>
            <a:r>
              <a:rPr lang="ru-RU" dirty="0" smtClean="0"/>
              <a:t>Вариант кода NRZI (</a:t>
            </a:r>
            <a:r>
              <a:rPr lang="ru-RU" dirty="0" err="1" smtClean="0"/>
              <a:t>Non</a:t>
            </a:r>
            <a:r>
              <a:rPr lang="ru-RU" dirty="0" smtClean="0"/>
              <a:t> 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</a:t>
            </a:r>
            <a:r>
              <a:rPr lang="ru-RU" dirty="0" err="1" smtClean="0"/>
              <a:t>Inverted</a:t>
            </a:r>
            <a:r>
              <a:rPr lang="ru-RU" dirty="0" smtClean="0"/>
              <a:t>) — соответствует обратной полярности.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ru-RU" u="sng" dirty="0" smtClean="0"/>
              <a:t>Код </a:t>
            </a:r>
            <a:r>
              <a:rPr lang="en-US" u="sng" dirty="0" smtClean="0"/>
              <a:t>RZ</a:t>
            </a:r>
            <a:endParaRPr lang="ru-RU" u="sng" dirty="0"/>
          </a:p>
        </p:txBody>
      </p:sp>
      <p:pic>
        <p:nvPicPr>
          <p:cNvPr id="4" name="Содержимое 3" descr="rz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8132322" cy="2952328"/>
          </a:xfrm>
        </p:spPr>
      </p:pic>
      <p:sp>
        <p:nvSpPr>
          <p:cNvPr id="7" name="TextBox 6"/>
          <p:cNvSpPr txBox="1"/>
          <p:nvPr/>
        </p:nvSpPr>
        <p:spPr>
          <a:xfrm>
            <a:off x="611560" y="47971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RZ </a:t>
            </a:r>
            <a:r>
              <a:rPr lang="en-US" dirty="0" smtClean="0"/>
              <a:t> (Return to Zero)</a:t>
            </a:r>
            <a:r>
              <a:rPr lang="ru-RU" dirty="0" smtClean="0"/>
              <a:t> — это трехуровневый код, обеспечивающий возврат к нулевому уровню после передачи каждого бита информации. </a:t>
            </a:r>
          </a:p>
          <a:p>
            <a:pPr algn="just"/>
            <a:r>
              <a:rPr lang="ru-RU" dirty="0" smtClean="0"/>
              <a:t>Логическому нулю соответствует положительный импульс, логической единице — отрицательный.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ru-RU" u="sng" dirty="0" smtClean="0"/>
              <a:t>Код Манчестер-</a:t>
            </a:r>
            <a:r>
              <a:rPr lang="en-US" u="sng" dirty="0" smtClean="0"/>
              <a:t>II</a:t>
            </a:r>
            <a:endParaRPr lang="ru-RU" u="sng" dirty="0"/>
          </a:p>
        </p:txBody>
      </p:sp>
      <p:pic>
        <p:nvPicPr>
          <p:cNvPr id="4" name="Содержимое 3" descr="manches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8154238" cy="3081387"/>
          </a:xfrm>
        </p:spPr>
      </p:pic>
      <p:sp>
        <p:nvSpPr>
          <p:cNvPr id="5" name="TextBox 4"/>
          <p:cNvSpPr txBox="1"/>
          <p:nvPr/>
        </p:nvSpPr>
        <p:spPr>
          <a:xfrm>
            <a:off x="827584" y="4941168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Код Манчестер-II или манчестерский код получил наибольшее распространение в локальных сетях.</a:t>
            </a:r>
          </a:p>
          <a:p>
            <a:pPr algn="just"/>
            <a:r>
              <a:rPr lang="ru-RU" dirty="0" smtClean="0"/>
              <a:t>В отличие от кода RZ имеет не три, а только два уровня, что обеспечивает лучшую помехозащищенность.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ru-RU" u="sng" dirty="0" smtClean="0"/>
              <a:t>Код </a:t>
            </a:r>
            <a:r>
              <a:rPr lang="en-US" u="sng" dirty="0" smtClean="0"/>
              <a:t>MLT-3</a:t>
            </a:r>
            <a:endParaRPr lang="ru-RU" u="sng" dirty="0"/>
          </a:p>
        </p:txBody>
      </p:sp>
      <p:pic>
        <p:nvPicPr>
          <p:cNvPr id="4" name="Содержимое 3" descr="mlt-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8076549" cy="3018904"/>
          </a:xfrm>
        </p:spPr>
      </p:pic>
      <p:sp>
        <p:nvSpPr>
          <p:cNvPr id="5" name="TextBox 4"/>
          <p:cNvSpPr txBox="1"/>
          <p:nvPr/>
        </p:nvSpPr>
        <p:spPr>
          <a:xfrm>
            <a:off x="683568" y="472514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Код трехуровневой передачи MLT-3 (</a:t>
            </a:r>
            <a:r>
              <a:rPr lang="ru-RU" dirty="0" err="1" smtClean="0"/>
              <a:t>Multi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r>
              <a:rPr lang="ru-RU" dirty="0" smtClean="0"/>
              <a:t> </a:t>
            </a:r>
            <a:r>
              <a:rPr lang="ru-RU" dirty="0" err="1" smtClean="0"/>
              <a:t>Transmission</a:t>
            </a:r>
            <a:r>
              <a:rPr lang="ru-RU" dirty="0" smtClean="0"/>
              <a:t> — 3) имеет много общего с кодом NRZ. Важнейшее отличие — три уровня сигнала.</a:t>
            </a:r>
          </a:p>
          <a:p>
            <a:pPr algn="just"/>
            <a:r>
              <a:rPr lang="ru-RU" dirty="0" smtClean="0"/>
              <a:t>Единице соответствует переход с одного уровня сигнала на другой. Изменение уровня сигнала происходит последовательно с учетом предыдущего перехода.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ru-RU" u="sng" dirty="0" smtClean="0"/>
              <a:t>Код </a:t>
            </a:r>
            <a:r>
              <a:rPr lang="en-US" u="sng" dirty="0" smtClean="0"/>
              <a:t>PAM 5</a:t>
            </a:r>
            <a:endParaRPr lang="ru-RU" u="sng" dirty="0"/>
          </a:p>
        </p:txBody>
      </p:sp>
      <p:pic>
        <p:nvPicPr>
          <p:cNvPr id="4" name="Содержимое 3" descr="pam5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7218923" cy="3497950"/>
          </a:xfrm>
        </p:spPr>
      </p:pic>
      <p:sp>
        <p:nvSpPr>
          <p:cNvPr id="5" name="TextBox 4"/>
          <p:cNvSpPr txBox="1"/>
          <p:nvPr/>
        </p:nvSpPr>
        <p:spPr>
          <a:xfrm>
            <a:off x="827584" y="486916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пятиуровневом коде PAM 5 используется 5 уровней амплитуды и </a:t>
            </a:r>
            <a:r>
              <a:rPr lang="ru-RU" dirty="0" err="1" smtClean="0"/>
              <a:t>двухбитовое</a:t>
            </a:r>
            <a:r>
              <a:rPr lang="ru-RU" dirty="0" smtClean="0"/>
              <a:t> кодирование. Для каждой комбинации задается уровень напряжения. При </a:t>
            </a:r>
            <a:r>
              <a:rPr lang="ru-RU" dirty="0" err="1" smtClean="0"/>
              <a:t>двухбитовом</a:t>
            </a:r>
            <a:r>
              <a:rPr lang="ru-RU" dirty="0" smtClean="0"/>
              <a:t> кодировании для передачи информации необходимо четыре уровня (два во второй степени — 00, 01, 10, 11). Пятый уровень добавлен для создания избыточности кода, используемого для исправления ошибок.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sng" dirty="0" smtClean="0"/>
              <a:t>Ширина спектра сигнала</a:t>
            </a:r>
            <a:endParaRPr lang="ru-RU" u="sng" dirty="0"/>
          </a:p>
        </p:txBody>
      </p:sp>
      <p:pic>
        <p:nvPicPr>
          <p:cNvPr id="4" name="Содержимое 3" descr="max_frequenc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060848"/>
            <a:ext cx="8070981" cy="381347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ru-RU" u="sng" dirty="0" smtClean="0"/>
              <a:t>Логическое кодирование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0177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Логическое кодирование преобразует поток бит сформированного </a:t>
            </a:r>
            <a:r>
              <a:rPr lang="ru-RU" sz="2400" b="1" dirty="0" smtClean="0"/>
              <a:t>кадра MAC-уровня </a:t>
            </a:r>
            <a:r>
              <a:rPr lang="ru-RU" sz="2400" dirty="0" smtClean="0"/>
              <a:t>в последовательность символов, подлежащих физическому кодированию для передачи по линии связи.</a:t>
            </a:r>
            <a:endParaRPr lang="ru-RU" dirty="0" smtClean="0"/>
          </a:p>
          <a:p>
            <a:pPr>
              <a:buNone/>
            </a:pPr>
            <a:r>
              <a:rPr lang="ru-RU" sz="2400" dirty="0" smtClean="0"/>
              <a:t> 	Логическое кодирование позволяет решить следующие задачи:</a:t>
            </a:r>
          </a:p>
          <a:p>
            <a:pPr algn="just"/>
            <a:r>
              <a:rPr lang="ru-RU" sz="2400" dirty="0" smtClean="0"/>
              <a:t>Исключить длинные монотонные последовательности нулей и единиц, неудобные для </a:t>
            </a:r>
            <a:r>
              <a:rPr lang="ru-RU" sz="2400" dirty="0" err="1" smtClean="0"/>
              <a:t>самокодирования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Обеспечить распознание границ кадра и особых состояний в непрерывном битовом потоке.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Варианты кодирования: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4</a:t>
            </a:r>
            <a:r>
              <a:rPr lang="en-US" dirty="0" smtClean="0"/>
              <a:t>B/5B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Код 8</a:t>
            </a:r>
            <a:r>
              <a:rPr lang="en-US" dirty="0" smtClean="0"/>
              <a:t>B/10B</a:t>
            </a:r>
            <a:r>
              <a:rPr lang="ru-RU" dirty="0" smtClean="0"/>
              <a:t>;</a:t>
            </a:r>
            <a:r>
              <a:rPr lang="en-US" dirty="0" smtClean="0"/>
              <a:t> </a:t>
            </a:r>
            <a:endParaRPr lang="ru-RU" dirty="0" smtClean="0"/>
          </a:p>
          <a:p>
            <a:r>
              <a:rPr lang="ru-RU" dirty="0" smtClean="0"/>
              <a:t>Код 5</a:t>
            </a:r>
            <a:r>
              <a:rPr lang="en-US" dirty="0" smtClean="0"/>
              <a:t>B/6B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Код 8</a:t>
            </a:r>
            <a:r>
              <a:rPr lang="en-US" dirty="0" smtClean="0"/>
              <a:t>B/6T</a:t>
            </a:r>
            <a:r>
              <a:rPr lang="ru-RU" dirty="0" smtClean="0"/>
              <a:t> (6 троичных цифр).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sng" dirty="0" smtClean="0"/>
              <a:t>План лекции: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принципы передачи данных;</a:t>
            </a:r>
          </a:p>
          <a:p>
            <a:r>
              <a:rPr lang="ru-RU" dirty="0" smtClean="0"/>
              <a:t>Физическое кодирование;</a:t>
            </a:r>
          </a:p>
          <a:p>
            <a:r>
              <a:rPr lang="ru-RU" dirty="0" smtClean="0"/>
              <a:t>Характеристики канала данных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Скорость передачи данных;</a:t>
            </a:r>
          </a:p>
          <a:p>
            <a:r>
              <a:rPr lang="ru-RU" dirty="0" smtClean="0"/>
              <a:t>Скорость канала данных;</a:t>
            </a:r>
          </a:p>
          <a:p>
            <a:r>
              <a:rPr lang="ru-RU" dirty="0" smtClean="0"/>
              <a:t>Виды линий связи;</a:t>
            </a:r>
          </a:p>
          <a:p>
            <a:r>
              <a:rPr lang="ru-RU" dirty="0" smtClean="0"/>
              <a:t>Обзор стандартов СКС.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ru-RU" u="sng" dirty="0" smtClean="0"/>
              <a:t>Код 4</a:t>
            </a:r>
            <a:r>
              <a:rPr lang="en-US" u="sng" dirty="0" smtClean="0"/>
              <a:t>B/5B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Протоколы, использующие код NRZ, чаще всего дополняют кодированием данных 4B5B. В отличие от кодирования сигналов, которое использует тактовую частоту и обеспечивает переход от импульсов к битам и наоборот, кодирование данных преобразует одну последовательность битов в другую.</a:t>
            </a:r>
          </a:p>
          <a:p>
            <a:r>
              <a:rPr lang="ru-RU" dirty="0" smtClean="0"/>
              <a:t>В коде 4B5B используется </a:t>
            </a:r>
            <a:r>
              <a:rPr lang="ru-RU" dirty="0" err="1" smtClean="0"/>
              <a:t>пяти-битовая</a:t>
            </a:r>
            <a:r>
              <a:rPr lang="ru-RU" dirty="0" smtClean="0"/>
              <a:t> основа для передачи </a:t>
            </a:r>
            <a:r>
              <a:rPr lang="ru-RU" dirty="0" err="1" smtClean="0"/>
              <a:t>четырех-битовых</a:t>
            </a:r>
            <a:r>
              <a:rPr lang="ru-RU" dirty="0" smtClean="0"/>
              <a:t> информационных сигналов. </a:t>
            </a:r>
            <a:r>
              <a:rPr lang="ru-RU" dirty="0" err="1" smtClean="0"/>
              <a:t>Пяти-битовая</a:t>
            </a:r>
            <a:r>
              <a:rPr lang="ru-RU" dirty="0" smtClean="0"/>
              <a:t> схема дает 32 (два в пятой степени) двухразрядных буквенно-цифровых символа, имеющих значение в десятичном коде от 00 до 31. Для данных отводится четыре бита или 16 (два в четвертой степени) символов.</a:t>
            </a:r>
          </a:p>
          <a:p>
            <a:r>
              <a:rPr lang="ru-RU" dirty="0" err="1" smtClean="0"/>
              <a:t>Четырех-битовый</a:t>
            </a:r>
            <a:r>
              <a:rPr lang="ru-RU" dirty="0" smtClean="0"/>
              <a:t> информационный сигнал перекодируется в </a:t>
            </a:r>
            <a:r>
              <a:rPr lang="ru-RU" dirty="0" err="1" smtClean="0"/>
              <a:t>пяти-битовый</a:t>
            </a:r>
            <a:r>
              <a:rPr lang="ru-RU" dirty="0" smtClean="0"/>
              <a:t> сигнал в кодере передатчика. Преобразованный сигнал имеет 16 значений для передачи информации и 16 избыточных значений. В декодере приемника пять битов расшифровываются как информационные и служебные сигналы. Для служебных сигналов отведены девять символов, семь символов — исключены.</a:t>
            </a:r>
          </a:p>
          <a:p>
            <a:r>
              <a:rPr lang="ru-RU" dirty="0" smtClean="0"/>
              <a:t>Исключены комбинации, имеющие более трех нулей (01 &amp;— 00001, 02 &amp;— 00010, 03 &amp;— 00011, 08 &amp;— 01000, 16 &amp;— 10000). Такие сигналы интерпретируются символом V и командой приемника VIOLATION — сбой. Команда означает наличие ошибки из-за высокого уровня помех или сбоя передатчика. Единственная комбинация из пяти нулей (00 &amp;— 00000) относится к служебным сигналам, означает символ Q и имеет статус QUIET — отсутствие сигнала в линии.</a:t>
            </a:r>
          </a:p>
          <a:p>
            <a:r>
              <a:rPr lang="ru-RU" dirty="0" smtClean="0"/>
              <a:t>Кодирование данных решает две задачи — синхронизации и улучшения помехоустойчивости. Синхронизация происходит за счет исключения последовательности более трех нулей. Высокая помехоустойчивость достигается контролем принимаемых данных на </a:t>
            </a:r>
            <a:r>
              <a:rPr lang="ru-RU" dirty="0" err="1" smtClean="0"/>
              <a:t>пяти-битовом</a:t>
            </a:r>
            <a:r>
              <a:rPr lang="ru-RU" dirty="0" smtClean="0"/>
              <a:t> интервале.</a:t>
            </a:r>
          </a:p>
          <a:p>
            <a:r>
              <a:rPr lang="ru-RU" dirty="0" smtClean="0"/>
              <a:t>Цена кодирования данных — снижение скорости передачи полезной информации. В результате добавления одного избыточного бита на четыре информационных, эффективность использования полосы частот в протоколах с кодом MLT-3 и кодированием данных 4B5B уменьшается соответственно на 25%.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u="sng" dirty="0" smtClean="0"/>
              <a:t>Основные характеристики линий связи</a:t>
            </a:r>
            <a:endParaRPr lang="ru-RU" sz="32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Основные характеристики линий связи условно можно разделить на 2 подтипа:</a:t>
            </a:r>
          </a:p>
          <a:p>
            <a:r>
              <a:rPr lang="ru-RU" dirty="0" smtClean="0"/>
              <a:t>распространение рабочего сигнала от собственных параметров линии связи</a:t>
            </a:r>
          </a:p>
          <a:p>
            <a:r>
              <a:rPr lang="ru-RU" dirty="0" smtClean="0"/>
              <a:t>распространение рабочего сигнала в зависимости от влияния других сигналов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Основными характеристиками каналов линий связи в целом являются:</a:t>
            </a:r>
          </a:p>
          <a:p>
            <a:r>
              <a:rPr lang="ru-RU" dirty="0" smtClean="0"/>
              <a:t>шумы</a:t>
            </a:r>
          </a:p>
          <a:p>
            <a:r>
              <a:rPr lang="ru-RU" dirty="0" smtClean="0"/>
              <a:t>достоверность передачи данных</a:t>
            </a:r>
          </a:p>
          <a:p>
            <a:r>
              <a:rPr lang="ru-RU" dirty="0" smtClean="0"/>
              <a:t>амплитудно-частотная характеристика (АЧХ)</a:t>
            </a:r>
          </a:p>
          <a:p>
            <a:r>
              <a:rPr lang="ru-RU" dirty="0" smtClean="0"/>
              <a:t>волновое сопротивление</a:t>
            </a:r>
          </a:p>
          <a:p>
            <a:r>
              <a:rPr lang="ru-RU" dirty="0" smtClean="0"/>
              <a:t>затухание</a:t>
            </a:r>
          </a:p>
          <a:p>
            <a:r>
              <a:rPr lang="ru-RU" dirty="0" smtClean="0"/>
              <a:t>помехоустойчивость</a:t>
            </a:r>
          </a:p>
          <a:p>
            <a:r>
              <a:rPr lang="ru-RU" dirty="0" smtClean="0"/>
              <a:t>пропускная способность</a:t>
            </a:r>
          </a:p>
          <a:p>
            <a:r>
              <a:rPr lang="ru-RU" dirty="0" smtClean="0"/>
              <a:t>полоса пропускания</a:t>
            </a:r>
          </a:p>
          <a:p>
            <a:r>
              <a:rPr lang="ru-RU" dirty="0" smtClean="0"/>
              <a:t>удельная стоимость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Скорость передачи данных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ru-RU" dirty="0" smtClean="0"/>
              <a:t>По Шеннону: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Найквисту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en-US" sz="2400" dirty="0" smtClean="0"/>
              <a:t>H – </a:t>
            </a:r>
            <a:r>
              <a:rPr lang="ru-RU" sz="2400" dirty="0" smtClean="0"/>
              <a:t>полоса пропускания фильтра н.ч.</a:t>
            </a:r>
          </a:p>
          <a:p>
            <a:pPr>
              <a:buNone/>
            </a:pPr>
            <a:r>
              <a:rPr lang="en-US" sz="2400" dirty="0" smtClean="0"/>
              <a:t>V – </a:t>
            </a:r>
            <a:r>
              <a:rPr lang="ru-RU" sz="2400" dirty="0" smtClean="0"/>
              <a:t>кол-во дискретных уровней </a:t>
            </a:r>
          </a:p>
          <a:p>
            <a:pPr>
              <a:buNone/>
            </a:pPr>
            <a:r>
              <a:rPr lang="en-US" sz="2400" dirty="0" smtClean="0"/>
              <a:t>S – </a:t>
            </a:r>
            <a:r>
              <a:rPr lang="ru-RU" sz="2400" dirty="0" smtClean="0"/>
              <a:t>мощность сигнала</a:t>
            </a:r>
          </a:p>
          <a:p>
            <a:pPr>
              <a:buNone/>
            </a:pPr>
            <a:r>
              <a:rPr lang="en-US" sz="2400" dirty="0" smtClean="0"/>
              <a:t>N – </a:t>
            </a:r>
            <a:r>
              <a:rPr lang="ru-RU" sz="2400" dirty="0" smtClean="0"/>
              <a:t>мощность шума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475656" y="2060848"/>
          <a:ext cx="6802639" cy="792088"/>
        </p:xfrm>
        <a:graphic>
          <a:graphicData uri="http://schemas.openxmlformats.org/presentationml/2006/ole">
            <p:oleObj spid="_x0000_s35843" name="Формула" r:id="rId3" imgW="1854000" imgH="21564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475656" y="3501008"/>
          <a:ext cx="5256583" cy="778571"/>
        </p:xfrm>
        <a:graphic>
          <a:graphicData uri="http://schemas.openxmlformats.org/presentationml/2006/ole">
            <p:oleObj spid="_x0000_s35844" name="Формула" r:id="rId4" imgW="14601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/>
          <a:lstStyle/>
          <a:p>
            <a:r>
              <a:rPr lang="ru-RU" u="sng" dirty="0" smtClean="0"/>
              <a:t>Виды линий связи: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r>
              <a:rPr lang="ru-RU" dirty="0" smtClean="0"/>
              <a:t>Витая пара</a:t>
            </a:r>
          </a:p>
          <a:p>
            <a:r>
              <a:rPr lang="ru-RU" dirty="0" smtClean="0"/>
              <a:t>Коаксиальный кабель</a:t>
            </a:r>
          </a:p>
          <a:p>
            <a:r>
              <a:rPr lang="ru-RU" dirty="0" smtClean="0"/>
              <a:t>Оптический кабель</a:t>
            </a:r>
          </a:p>
          <a:p>
            <a:r>
              <a:rPr lang="ru-RU" dirty="0" smtClean="0"/>
              <a:t>Радиоканал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73832"/>
          </a:xfrm>
        </p:spPr>
        <p:txBody>
          <a:bodyPr>
            <a:normAutofit/>
          </a:bodyPr>
          <a:lstStyle/>
          <a:p>
            <a:r>
              <a:rPr lang="ru-RU" u="sng" dirty="0" smtClean="0"/>
              <a:t>Группы стандартов СКС</a:t>
            </a:r>
            <a:endParaRPr lang="ru-RU" u="sng" dirty="0"/>
          </a:p>
        </p:txBody>
      </p:sp>
      <p:pic>
        <p:nvPicPr>
          <p:cNvPr id="4" name="Содержимое 3" descr="groups_co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694631" cy="43204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Принцип передачи данных: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Формирование кадра данных;</a:t>
            </a:r>
          </a:p>
          <a:p>
            <a:r>
              <a:rPr lang="ru-RU" dirty="0" smtClean="0"/>
              <a:t>Логическое кодирование;</a:t>
            </a:r>
          </a:p>
          <a:p>
            <a:r>
              <a:rPr lang="ru-RU" dirty="0" smtClean="0"/>
              <a:t>Физическое кодирование.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7024"/>
          </a:xfrm>
        </p:spPr>
        <p:txBody>
          <a:bodyPr/>
          <a:lstStyle/>
          <a:p>
            <a:r>
              <a:rPr lang="ru-RU" u="sng" dirty="0" smtClean="0"/>
              <a:t>Физическое кодирование: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435280" cy="475252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/>
              <a:t>Аналоговое</a:t>
            </a:r>
            <a:r>
              <a:rPr lang="ru-RU" dirty="0" smtClean="0"/>
              <a:t> </a:t>
            </a:r>
            <a:r>
              <a:rPr lang="ru-RU" b="1" dirty="0" smtClean="0"/>
              <a:t>кодирование</a:t>
            </a:r>
            <a:r>
              <a:rPr lang="ru-RU" dirty="0" smtClean="0"/>
              <a:t> (модуляция)</a:t>
            </a:r>
          </a:p>
          <a:p>
            <a:pPr algn="just">
              <a:buNone/>
            </a:pPr>
            <a:r>
              <a:rPr lang="ru-RU" sz="2400" dirty="0" smtClean="0"/>
              <a:t>Основывается на несущем синусоидальном сигнале</a:t>
            </a:r>
          </a:p>
          <a:p>
            <a:pPr algn="just">
              <a:buNone/>
            </a:pPr>
            <a:r>
              <a:rPr lang="ru-RU" sz="1900" dirty="0" smtClean="0"/>
              <a:t>Аналоговый сигнал — </a:t>
            </a:r>
            <a:r>
              <a:rPr lang="ru-RU" sz="1900" dirty="0" err="1" smtClean="0"/>
              <a:t>сигнал</a:t>
            </a:r>
            <a:r>
              <a:rPr lang="ru-RU" sz="1900" dirty="0" smtClean="0"/>
              <a:t>, у которого каждый из представляющих параметров описывается функцией времени и непрерывным множеством возможных значений.</a:t>
            </a:r>
          </a:p>
          <a:p>
            <a:pPr algn="just"/>
            <a:r>
              <a:rPr lang="ru-RU" b="1" dirty="0" smtClean="0"/>
              <a:t>Цифровое</a:t>
            </a:r>
            <a:r>
              <a:rPr lang="ru-RU" dirty="0" smtClean="0"/>
              <a:t> </a:t>
            </a:r>
            <a:r>
              <a:rPr lang="ru-RU" b="1" dirty="0" smtClean="0"/>
              <a:t>кодирование</a:t>
            </a:r>
            <a:endParaRPr lang="ru-RU" dirty="0" smtClean="0"/>
          </a:p>
          <a:p>
            <a:pPr algn="just">
              <a:buNone/>
            </a:pPr>
            <a:r>
              <a:rPr lang="ru-RU" sz="2400" dirty="0" smtClean="0"/>
              <a:t>Основывается на последовательности прямоугольных импульсов</a:t>
            </a:r>
          </a:p>
          <a:p>
            <a:pPr algn="just">
              <a:buNone/>
            </a:pPr>
            <a:r>
              <a:rPr lang="ru-RU" sz="1900" dirty="0" smtClean="0"/>
              <a:t>Цифровой сигнал — </a:t>
            </a:r>
            <a:r>
              <a:rPr lang="ru-RU" sz="1900" dirty="0" err="1" smtClean="0"/>
              <a:t>сигнал</a:t>
            </a:r>
            <a:r>
              <a:rPr lang="ru-RU" sz="1900" dirty="0" smtClean="0"/>
              <a:t> данных, у которого каждый из представляющих параметров описывается функцией дискретного времени и конечным множеством возможных значений.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7024"/>
          </a:xfrm>
        </p:spPr>
        <p:txBody>
          <a:bodyPr/>
          <a:lstStyle/>
          <a:p>
            <a:r>
              <a:rPr lang="ru-RU" u="sng" dirty="0" smtClean="0"/>
              <a:t>Аналоговая модуляция</a:t>
            </a:r>
            <a:endParaRPr lang="ru-RU" u="sng" dirty="0"/>
          </a:p>
        </p:txBody>
      </p:sp>
      <p:pic>
        <p:nvPicPr>
          <p:cNvPr id="5" name="Содержимое 4" descr="modulation_type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96670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Примечание: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Информационным параметром сигнала может быть амплитуда, фаза и частота (или их комбинация) и при этом сигнал будет </a:t>
            </a:r>
            <a:r>
              <a:rPr lang="ru-RU" b="1" dirty="0" smtClean="0"/>
              <a:t>цифровым</a:t>
            </a:r>
            <a:r>
              <a:rPr lang="ru-RU" dirty="0" smtClean="0"/>
              <a:t>. </a:t>
            </a:r>
          </a:p>
          <a:p>
            <a:pPr algn="just">
              <a:buNone/>
            </a:pPr>
            <a:r>
              <a:rPr lang="ru-RU" dirty="0" smtClean="0"/>
              <a:t>Отличия только в функции сигнала - в аналоге она </a:t>
            </a:r>
            <a:r>
              <a:rPr lang="ru-RU" b="1" dirty="0" smtClean="0"/>
              <a:t>непрерывна</a:t>
            </a:r>
            <a:r>
              <a:rPr lang="ru-RU" dirty="0" smtClean="0"/>
              <a:t>, в цифре - </a:t>
            </a:r>
            <a:r>
              <a:rPr lang="ru-RU" b="1" dirty="0" smtClean="0"/>
              <a:t>дискретна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64096"/>
          </a:xfrm>
        </p:spPr>
        <p:txBody>
          <a:bodyPr>
            <a:normAutofit/>
          </a:bodyPr>
          <a:lstStyle/>
          <a:p>
            <a:r>
              <a:rPr lang="ru-RU" u="sng" dirty="0" smtClean="0"/>
              <a:t>Ряд Жана-Батиста Фурье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pPr>
              <a:buFontTx/>
              <a:buNone/>
            </a:pPr>
            <a:r>
              <a:rPr lang="ru-RU" dirty="0" smtClean="0"/>
              <a:t>Тригонометрический ряд </a:t>
            </a:r>
          </a:p>
          <a:p>
            <a:pPr>
              <a:buFontTx/>
              <a:buNone/>
            </a:pPr>
            <a:r>
              <a:rPr lang="ru-RU" dirty="0" smtClean="0"/>
              <a:t>                                                                          </a:t>
            </a:r>
            <a:r>
              <a:rPr lang="ru-RU" dirty="0" smtClean="0"/>
              <a:t> </a:t>
            </a:r>
            <a:endParaRPr lang="ru-RU" dirty="0" smtClean="0"/>
          </a:p>
          <a:p>
            <a:pPr>
              <a:buFontTx/>
              <a:buNone/>
            </a:pPr>
            <a:r>
              <a:rPr lang="ru-RU" dirty="0" smtClean="0"/>
              <a:t>    </a:t>
            </a:r>
          </a:p>
          <a:p>
            <a:pPr>
              <a:buFontTx/>
              <a:buNone/>
            </a:pPr>
            <a:r>
              <a:rPr lang="ru-RU" dirty="0" smtClean="0"/>
              <a:t>    коэффициенты которого вычислены по формулам Фурье, т. е. 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FontTx/>
              <a:buNone/>
            </a:pPr>
            <a:r>
              <a:rPr lang="ru-RU" dirty="0" smtClean="0"/>
              <a:t>   называется рядом Фурье периодической с периодом 2</a:t>
            </a:r>
            <a:r>
              <a:rPr lang="en-US" i="1" dirty="0" smtClean="0"/>
              <a:t>π</a:t>
            </a:r>
            <a:r>
              <a:rPr lang="ru-RU" dirty="0" smtClean="0"/>
              <a:t>  функции.                                                                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331640" y="2132856"/>
          <a:ext cx="6010275" cy="1155700"/>
        </p:xfrm>
        <a:graphic>
          <a:graphicData uri="http://schemas.openxmlformats.org/presentationml/2006/ole">
            <p:oleObj spid="_x0000_s28675" name="Формула" r:id="rId3" imgW="2234880" imgH="4316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71500" y="3919538"/>
          <a:ext cx="8147050" cy="1109662"/>
        </p:xfrm>
        <a:graphic>
          <a:graphicData uri="http://schemas.openxmlformats.org/presentationml/2006/ole">
            <p:oleObj spid="_x0000_s28676" name="Формула" r:id="rId4" imgW="4114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712968" cy="701824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ru-RU" u="sng" dirty="0" smtClean="0">
                <a:solidFill>
                  <a:srgbClr val="000000"/>
                </a:solidFill>
                <a:cs typeface="Times New Roman" pitchFamily="18" charset="0"/>
              </a:rPr>
              <a:t>Сигналы с ограниченным спектром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Чтобы понять, какое отношение все вышеизложенное имеет к передаче данных, рассмотрим конкретный пример — передачу двоичного кода ASCII символа «</a:t>
            </a:r>
            <a:r>
              <a:rPr lang="ru-RU" sz="2000" dirty="0" err="1" smtClean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».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Для этого потребуется 8 бит (то есть 1 байт). Задача — передать следующую последовательность бит: 01100010.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В результате анализа для данного сигнала получаем следующие значения коэффициентов:</a:t>
            </a:r>
          </a:p>
          <a:p>
            <a:pPr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29698" name="Picture 2" descr="http://teldig.ru/16/ris/image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149080"/>
            <a:ext cx="631955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78768"/>
          </a:xfrm>
        </p:spPr>
        <p:txBody>
          <a:bodyPr>
            <a:normAutofit/>
          </a:bodyPr>
          <a:lstStyle/>
          <a:p>
            <a:r>
              <a:rPr lang="ru-RU" sz="2800" u="sng" dirty="0" smtClean="0"/>
              <a:t>Двоичный сигнал и его гармоники Фурье</a:t>
            </a:r>
            <a:endParaRPr lang="ru-RU" sz="2800" u="sng" dirty="0"/>
          </a:p>
        </p:txBody>
      </p:sp>
      <p:pic>
        <p:nvPicPr>
          <p:cNvPr id="4" name="Содержимое 3" descr="image0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84784"/>
            <a:ext cx="4922374" cy="521192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399</TotalTime>
  <Words>1128</Words>
  <Application>Microsoft Office PowerPoint</Application>
  <PresentationFormat>Экран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Городская</vt:lpstr>
      <vt:lpstr>Microsoft Equation 3.0</vt:lpstr>
      <vt:lpstr>Формула</vt:lpstr>
      <vt:lpstr>Информационные сети и коммуникации</vt:lpstr>
      <vt:lpstr>План лекции:</vt:lpstr>
      <vt:lpstr>Принцип передачи данных:</vt:lpstr>
      <vt:lpstr>Физическое кодирование:</vt:lpstr>
      <vt:lpstr>Аналоговая модуляция</vt:lpstr>
      <vt:lpstr>Примечание:</vt:lpstr>
      <vt:lpstr>Ряд Жана-Батиста Фурье</vt:lpstr>
      <vt:lpstr>Сигналы с ограниченным спектром</vt:lpstr>
      <vt:lpstr>Двоичный сигнал и его гармоники Фурье</vt:lpstr>
      <vt:lpstr>Соотношение между скоростью передачи данных и числом гармоник</vt:lpstr>
      <vt:lpstr>Цифровое кодирование</vt:lpstr>
      <vt:lpstr>Код NRZ</vt:lpstr>
      <vt:lpstr>Код RZ</vt:lpstr>
      <vt:lpstr>Код Манчестер-II</vt:lpstr>
      <vt:lpstr>Код MLT-3</vt:lpstr>
      <vt:lpstr>Код PAM 5</vt:lpstr>
      <vt:lpstr>Ширина спектра сигнала</vt:lpstr>
      <vt:lpstr>Логическое кодирование</vt:lpstr>
      <vt:lpstr>Варианты кодирования:</vt:lpstr>
      <vt:lpstr>Код 4B/5B</vt:lpstr>
      <vt:lpstr>Основные характеристики линий связи</vt:lpstr>
      <vt:lpstr>Скорость передачи данных</vt:lpstr>
      <vt:lpstr>Виды линий связи:</vt:lpstr>
      <vt:lpstr>Группы стандартов СКС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MIX</dc:creator>
  <cp:lastModifiedBy>Artem</cp:lastModifiedBy>
  <cp:revision>138</cp:revision>
  <dcterms:created xsi:type="dcterms:W3CDTF">2012-02-06T18:04:35Z</dcterms:created>
  <dcterms:modified xsi:type="dcterms:W3CDTF">2012-02-28T08:20:30Z</dcterms:modified>
</cp:coreProperties>
</file>