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 id="266" r:id="rId12"/>
    <p:sldId id="269" r:id="rId13"/>
    <p:sldId id="271" r:id="rId14"/>
    <p:sldId id="272" r:id="rId15"/>
    <p:sldId id="282" r:id="rId16"/>
    <p:sldId id="286" r:id="rId17"/>
    <p:sldId id="283" r:id="rId18"/>
    <p:sldId id="295" r:id="rId19"/>
    <p:sldId id="296" r:id="rId20"/>
    <p:sldId id="285" r:id="rId21"/>
    <p:sldId id="297" r:id="rId22"/>
    <p:sldId id="299" r:id="rId23"/>
    <p:sldId id="298" r:id="rId24"/>
    <p:sldId id="292" r:id="rId25"/>
    <p:sldId id="293" r:id="rId26"/>
    <p:sldId id="294" r:id="rId27"/>
    <p:sldId id="291" r:id="rId28"/>
    <p:sldId id="289" r:id="rId29"/>
    <p:sldId id="290" r:id="rId30"/>
    <p:sldId id="287" r:id="rId31"/>
    <p:sldId id="288"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p:cViewPr varScale="1">
        <p:scale>
          <a:sx n="64" d="100"/>
          <a:sy n="64" d="100"/>
        </p:scale>
        <p:origin x="-15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9/24/2013</a:t>
            </a:fld>
            <a:endParaRPr lang="en-US" sz="2000" dirty="0">
              <a:solidFill>
                <a:srgbClr val="FFFFFF"/>
              </a:solidFill>
            </a:endParaRPr>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9/24/2013</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23A271A1-F6D6-438B-A432-4747EE7ECD40}" type="datetimeFigureOut">
              <a:rPr lang="en-US" smtClean="0"/>
              <a:pPr/>
              <a:t>9/24/2013</a:t>
            </a:fld>
            <a:endParaRPr lang="en-US" dirty="0"/>
          </a:p>
        </p:txBody>
      </p:sp>
      <p:sp>
        <p:nvSpPr>
          <p:cNvPr id="5" name="Нижний колонтитул 4"/>
          <p:cNvSpPr>
            <a:spLocks noGrp="1"/>
          </p:cNvSpPr>
          <p:nvPr>
            <p:ph type="ftr" sz="quarter" idx="11"/>
          </p:nvPr>
        </p:nvSpPr>
        <p:spPr>
          <a:xfrm>
            <a:off x="457201" y="6248207"/>
            <a:ext cx="5573483" cy="365125"/>
          </a:xfrm>
        </p:spPr>
        <p:txBody>
          <a:bodyPr/>
          <a:lstStyle/>
          <a:p>
            <a:endParaRPr kumimoji="0" lang="en-US" dirty="0"/>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23A271A1-F6D6-438B-A432-4747EE7ECD40}" type="datetimeFigureOut">
              <a:rPr lang="en-US" smtClean="0"/>
              <a:pPr/>
              <a:t>9/24/2013</a:t>
            </a:fld>
            <a:endParaRPr lang="en-US" dirty="0"/>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23A271A1-F6D6-438B-A432-4747EE7ECD40}" type="datetimeFigureOut">
              <a:rPr lang="en-US" smtClean="0"/>
              <a:pPr/>
              <a:t>9/24/2013</a:t>
            </a:fld>
            <a:endParaRPr lang="en-US"/>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Нижний колонтитул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23A271A1-F6D6-438B-A432-4747EE7ECD40}" type="datetimeFigureOut">
              <a:rPr lang="en-US" smtClean="0"/>
              <a:pPr/>
              <a:t>9/24/2013</a:t>
            </a:fld>
            <a:endParaRPr lang="en-US"/>
          </a:p>
        </p:txBody>
      </p:sp>
      <p:sp>
        <p:nvSpPr>
          <p:cNvPr id="10" name="Номер слайда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Нижний колонтитул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23A271A1-F6D6-438B-A432-4747EE7ECD40}" type="datetimeFigureOut">
              <a:rPr lang="en-US" smtClean="0"/>
              <a:pPr/>
              <a:t>9/24/2013</a:t>
            </a:fld>
            <a:endParaRPr lang="en-US"/>
          </a:p>
        </p:txBody>
      </p:sp>
      <p:sp>
        <p:nvSpPr>
          <p:cNvPr id="12" name="Номер слайда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Нижний колонтитул 13"/>
          <p:cNvSpPr>
            <a:spLocks noGrp="1"/>
          </p:cNvSpPr>
          <p:nvPr>
            <p:ph type="ftr" sz="quarter" idx="17"/>
          </p:nvPr>
        </p:nvSpPr>
        <p:spPr/>
        <p:txBody>
          <a:bodyPr rtlCol="0"/>
          <a:lstStyle/>
          <a:p>
            <a:endParaRPr kumimoji="0" lang="en-US"/>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23A271A1-F6D6-438B-A432-4747EE7ECD40}" type="datetimeFigureOut">
              <a:rPr lang="en-US" smtClean="0"/>
              <a:pPr/>
              <a:t>9/24/2013</a:t>
            </a:fld>
            <a:endParaRPr lang="en-US"/>
          </a:p>
        </p:txBody>
      </p:sp>
      <p:sp>
        <p:nvSpPr>
          <p:cNvPr id="4" name="Нижний колонтитул 3"/>
          <p:cNvSpPr>
            <a:spLocks noGrp="1"/>
          </p:cNvSpPr>
          <p:nvPr>
            <p:ph type="ftr" sz="quarter" idx="11"/>
          </p:nvPr>
        </p:nvSpPr>
        <p:spPr/>
        <p:txBody>
          <a:bodyPr/>
          <a:lstStyle/>
          <a:p>
            <a:endParaRPr kumimoji="0" lang="en-US"/>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3A271A1-F6D6-438B-A432-4747EE7ECD40}" type="datetimeFigureOut">
              <a:rPr lang="en-US" smtClean="0"/>
              <a:pPr/>
              <a:t>9/24/2013</a:t>
            </a:fld>
            <a:endParaRPr lang="en-US"/>
          </a:p>
        </p:txBody>
      </p:sp>
      <p:sp>
        <p:nvSpPr>
          <p:cNvPr id="3" name="Нижний колонтитул 2"/>
          <p:cNvSpPr>
            <a:spLocks noGrp="1"/>
          </p:cNvSpPr>
          <p:nvPr>
            <p:ph type="ftr" sz="quarter" idx="11"/>
          </p:nvPr>
        </p:nvSpPr>
        <p:spPr/>
        <p:txBody>
          <a:bodyPr/>
          <a:lstStyle/>
          <a:p>
            <a:endParaRPr kumimoji="0" lang="en-US" dirty="0"/>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23A271A1-F6D6-438B-A432-4747EE7ECD40}" type="datetimeFigureOut">
              <a:rPr lang="en-US" smtClean="0"/>
              <a:pPr/>
              <a:t>9/24/2013</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9/24/2013</a:t>
            </a:fld>
            <a:endParaRPr lang="en-US"/>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kumimoji="0" lang="en-US" dirty="0"/>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9/24/2013</a:t>
            </a:fld>
            <a:endParaRPr lang="en-US" sz="1400" dirty="0">
              <a:solidFill>
                <a:schemeClr val="tx2"/>
              </a:solidFill>
            </a:endParaRPr>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2600" y="4038600"/>
            <a:ext cx="7086600" cy="1828800"/>
          </a:xfrm>
        </p:spPr>
        <p:txBody>
          <a:bodyPr>
            <a:normAutofit fontScale="90000"/>
          </a:bodyPr>
          <a:lstStyle/>
          <a:p>
            <a:r>
              <a:rPr lang="ru-RU" dirty="0" smtClean="0"/>
              <a:t>Физический и Канальный уровни корпоративных сетей</a:t>
            </a:r>
            <a:r>
              <a:rPr lang="en-US" dirty="0" smtClean="0"/>
              <a:t> </a:t>
            </a:r>
            <a:r>
              <a:rPr lang="en-US" sz="2700" dirty="0" smtClean="0"/>
              <a:t>(</a:t>
            </a:r>
            <a:r>
              <a:rPr lang="ru-RU" sz="2700" dirty="0" smtClean="0"/>
              <a:t>часть 2</a:t>
            </a:r>
            <a:r>
              <a:rPr lang="en-US" sz="2700" dirty="0" smtClean="0"/>
              <a:t>)</a:t>
            </a:r>
            <a:endParaRPr lang="ru-RU" dirty="0"/>
          </a:p>
        </p:txBody>
      </p:sp>
      <p:sp>
        <p:nvSpPr>
          <p:cNvPr id="3" name="Подзаголовок 2"/>
          <p:cNvSpPr>
            <a:spLocks noGrp="1"/>
          </p:cNvSpPr>
          <p:nvPr>
            <p:ph type="subTitle" idx="1"/>
          </p:nvPr>
        </p:nvSpPr>
        <p:spPr/>
        <p:txBody>
          <a:bodyPr/>
          <a:lstStyle/>
          <a:p>
            <a:r>
              <a:rPr lang="ru-RU" dirty="0" smtClean="0"/>
              <a:t>Администрирование  ИС 2013</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Алгоритмы </a:t>
            </a:r>
            <a:r>
              <a:rPr lang="en-US" dirty="0" smtClean="0"/>
              <a:t>CSMA/CD</a:t>
            </a:r>
            <a:endParaRPr lang="ru-RU" dirty="0"/>
          </a:p>
        </p:txBody>
      </p:sp>
      <p:sp>
        <p:nvSpPr>
          <p:cNvPr id="13" name="Прямоугольник 12"/>
          <p:cNvSpPr/>
          <p:nvPr/>
        </p:nvSpPr>
        <p:spPr>
          <a:xfrm>
            <a:off x="533400" y="1905000"/>
            <a:ext cx="7772400" cy="4431983"/>
          </a:xfrm>
          <a:prstGeom prst="rect">
            <a:avLst/>
          </a:prstGeom>
        </p:spPr>
        <p:txBody>
          <a:bodyPr wrap="square">
            <a:spAutoFit/>
          </a:bodyPr>
          <a:lstStyle/>
          <a:p>
            <a:pPr algn="ctr">
              <a:buNone/>
            </a:pPr>
            <a:r>
              <a:rPr lang="en-US" sz="6600" dirty="0" err="1" smtClean="0"/>
              <a:t>BoD</a:t>
            </a:r>
            <a:r>
              <a:rPr lang="ru-RU" sz="6600" dirty="0" smtClean="0"/>
              <a:t>=</a:t>
            </a:r>
            <a:r>
              <a:rPr lang="en-US" sz="6600" dirty="0" smtClean="0"/>
              <a:t>L*T</a:t>
            </a:r>
          </a:p>
          <a:p>
            <a:r>
              <a:rPr lang="ru-RU" sz="3600" dirty="0" smtClean="0"/>
              <a:t>Т</a:t>
            </a:r>
            <a:r>
              <a:rPr lang="en-US" sz="3600" dirty="0" smtClean="0"/>
              <a:t>=512 </a:t>
            </a:r>
            <a:r>
              <a:rPr lang="ru-RU" sz="3600" dirty="0" smtClean="0"/>
              <a:t>битовых интервалов</a:t>
            </a:r>
          </a:p>
          <a:p>
            <a:r>
              <a:rPr lang="en-US" sz="3600" dirty="0" smtClean="0"/>
              <a:t>N </a:t>
            </a:r>
            <a:r>
              <a:rPr lang="ru-RU" sz="3600" dirty="0" smtClean="0"/>
              <a:t>номер последовательно возникшей коллизии</a:t>
            </a:r>
          </a:p>
          <a:p>
            <a:r>
              <a:rPr lang="en-US" sz="3600" dirty="0" smtClean="0"/>
              <a:t>L </a:t>
            </a:r>
            <a:r>
              <a:rPr lang="ru-RU" sz="3600" dirty="0" smtClean="0"/>
              <a:t>случайное число из </a:t>
            </a:r>
            <a:r>
              <a:rPr lang="en-US" sz="3600" dirty="0" smtClean="0"/>
              <a:t>[</a:t>
            </a:r>
            <a:r>
              <a:rPr lang="ru-RU" sz="3600" dirty="0" smtClean="0"/>
              <a:t>0, 2</a:t>
            </a:r>
            <a:r>
              <a:rPr lang="en-US" sz="3600" baseline="30000" dirty="0" smtClean="0"/>
              <a:t>N</a:t>
            </a:r>
            <a:r>
              <a:rPr lang="en-US" sz="3600" dirty="0" smtClean="0"/>
              <a:t>]</a:t>
            </a:r>
            <a:r>
              <a:rPr lang="ru-RU" sz="3600" dirty="0" smtClean="0"/>
              <a:t> при </a:t>
            </a:r>
            <a:r>
              <a:rPr lang="en-US" sz="3600" dirty="0" smtClean="0"/>
              <a:t>0&lt;N&lt;=10</a:t>
            </a:r>
          </a:p>
          <a:p>
            <a:r>
              <a:rPr lang="ru-RU" sz="3600" dirty="0" smtClean="0"/>
              <a:t>При </a:t>
            </a:r>
            <a:r>
              <a:rPr lang="en-US" sz="3600" dirty="0" smtClean="0"/>
              <a:t>N&gt;=10 L=1023</a:t>
            </a:r>
            <a:endParaRPr lang="ru-RU"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Активное оборудование </a:t>
            </a:r>
            <a:endParaRPr lang="ru-RU" dirty="0"/>
          </a:p>
        </p:txBody>
      </p:sp>
      <p:sp>
        <p:nvSpPr>
          <p:cNvPr id="10" name="Содержимое 2"/>
          <p:cNvSpPr>
            <a:spLocks noGrp="1"/>
          </p:cNvSpPr>
          <p:nvPr>
            <p:ph sz="quarter" idx="1"/>
          </p:nvPr>
        </p:nvSpPr>
        <p:spPr>
          <a:xfrm>
            <a:off x="1676400" y="2057400"/>
            <a:ext cx="4645152" cy="3276600"/>
          </a:xfrm>
        </p:spPr>
        <p:txBody>
          <a:bodyPr>
            <a:normAutofit/>
          </a:bodyPr>
          <a:lstStyle/>
          <a:p>
            <a:r>
              <a:rPr lang="ru-RU" dirty="0" smtClean="0"/>
              <a:t>сетевые адаптеры;</a:t>
            </a:r>
          </a:p>
          <a:p>
            <a:r>
              <a:rPr lang="ru-RU" dirty="0" smtClean="0"/>
              <a:t>повторители и </a:t>
            </a:r>
            <a:r>
              <a:rPr lang="ru-RU" dirty="0" err="1" smtClean="0"/>
              <a:t>хабы</a:t>
            </a:r>
            <a:r>
              <a:rPr lang="ru-RU" dirty="0" smtClean="0"/>
              <a:t> (концентраторы);</a:t>
            </a:r>
          </a:p>
          <a:p>
            <a:r>
              <a:rPr lang="ru-RU" dirty="0" smtClean="0"/>
              <a:t>мосты и коммутаторы;</a:t>
            </a:r>
          </a:p>
          <a:p>
            <a:r>
              <a:rPr lang="ru-RU" dirty="0" err="1" smtClean="0"/>
              <a:t>маршрутизаторы</a:t>
            </a:r>
            <a:r>
              <a:rPr lang="ru-RU"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Сетевые адаптеры</a:t>
            </a:r>
            <a:endParaRPr lang="ru-RU" dirty="0"/>
          </a:p>
        </p:txBody>
      </p:sp>
      <p:sp>
        <p:nvSpPr>
          <p:cNvPr id="3" name="Содержимое 2"/>
          <p:cNvSpPr>
            <a:spLocks noGrp="1"/>
          </p:cNvSpPr>
          <p:nvPr>
            <p:ph sz="quarter" idx="1"/>
          </p:nvPr>
        </p:nvSpPr>
        <p:spPr>
          <a:xfrm>
            <a:off x="612648" y="1600200"/>
            <a:ext cx="8153400" cy="5029200"/>
          </a:xfrm>
        </p:spPr>
        <p:txBody>
          <a:bodyPr>
            <a:normAutofit/>
          </a:bodyPr>
          <a:lstStyle/>
          <a:p>
            <a:r>
              <a:rPr lang="ru-RU" dirty="0" smtClean="0"/>
              <a:t>Класс устройства</a:t>
            </a:r>
          </a:p>
          <a:p>
            <a:r>
              <a:rPr lang="ru-RU" dirty="0" smtClean="0"/>
              <a:t>Количество портов</a:t>
            </a:r>
          </a:p>
          <a:p>
            <a:r>
              <a:rPr lang="ru-RU" dirty="0" smtClean="0"/>
              <a:t>Шина подключения</a:t>
            </a:r>
          </a:p>
          <a:p>
            <a:r>
              <a:rPr lang="ru-RU" dirty="0" smtClean="0"/>
              <a:t>Поддержка </a:t>
            </a:r>
            <a:r>
              <a:rPr lang="en-US" dirty="0" smtClean="0"/>
              <a:t>IEEE 802.1q</a:t>
            </a:r>
            <a:endParaRPr lang="ru-RU" dirty="0" smtClean="0"/>
          </a:p>
          <a:p>
            <a:r>
              <a:rPr lang="ru-RU" dirty="0" smtClean="0"/>
              <a:t>Технологии </a:t>
            </a:r>
            <a:r>
              <a:rPr lang="en-US" dirty="0" err="1" smtClean="0"/>
              <a:t>WoL</a:t>
            </a:r>
            <a:endParaRPr lang="en-US" dirty="0" smtClean="0"/>
          </a:p>
          <a:p>
            <a:r>
              <a:rPr lang="ru-RU" dirty="0" smtClean="0"/>
              <a:t>Технология </a:t>
            </a:r>
            <a:r>
              <a:rPr lang="en-US" dirty="0" err="1" smtClean="0"/>
              <a:t>SoE</a:t>
            </a:r>
            <a:endParaRPr lang="ru-RU" dirty="0" smtClean="0"/>
          </a:p>
          <a:p>
            <a:r>
              <a:rPr lang="ru-RU" dirty="0" smtClean="0"/>
              <a:t>Поддержка </a:t>
            </a:r>
            <a:r>
              <a:rPr lang="en-US" dirty="0" smtClean="0"/>
              <a:t>PXE</a:t>
            </a:r>
            <a:endParaRPr lang="ru-RU" dirty="0" smtClean="0"/>
          </a:p>
          <a:p>
            <a:r>
              <a:rPr lang="ru-RU" dirty="0" smtClean="0"/>
              <a:t>Интеграция со средами </a:t>
            </a:r>
            <a:r>
              <a:rPr lang="ru-RU" dirty="0" err="1" smtClean="0"/>
              <a:t>вирутализации</a:t>
            </a:r>
            <a:r>
              <a:rPr lang="ru-RU" dirty="0" smtClean="0"/>
              <a:t> (</a:t>
            </a:r>
            <a:r>
              <a:rPr lang="en-US" dirty="0" smtClean="0"/>
              <a:t>VT-c</a:t>
            </a:r>
            <a:r>
              <a:rPr lang="ru-RU" dirty="0" smtClean="0"/>
              <a:t>)</a:t>
            </a:r>
            <a:endParaRPr lang="en-US" dirty="0" smtClean="0"/>
          </a:p>
          <a:p>
            <a:r>
              <a:rPr lang="ru-RU" dirty="0" smtClean="0"/>
              <a:t>Технологии энергосбережения</a:t>
            </a:r>
          </a:p>
          <a:p>
            <a:endParaRPr lang="ru-RU" dirty="0"/>
          </a:p>
        </p:txBody>
      </p:sp>
      <p:sp>
        <p:nvSpPr>
          <p:cNvPr id="4098" name="AutoShape 2" descr="image005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Концентраторы (</a:t>
            </a:r>
            <a:r>
              <a:rPr lang="en-US" dirty="0" smtClean="0"/>
              <a:t>HUB)</a:t>
            </a:r>
            <a:endParaRPr lang="ru-RU" dirty="0"/>
          </a:p>
        </p:txBody>
      </p:sp>
      <p:sp>
        <p:nvSpPr>
          <p:cNvPr id="5" name="Прямоугольник 4"/>
          <p:cNvSpPr/>
          <p:nvPr/>
        </p:nvSpPr>
        <p:spPr>
          <a:xfrm>
            <a:off x="304800" y="1752600"/>
            <a:ext cx="8458200" cy="3816429"/>
          </a:xfrm>
          <a:prstGeom prst="rect">
            <a:avLst/>
          </a:prstGeom>
        </p:spPr>
        <p:txBody>
          <a:bodyPr wrap="square">
            <a:spAutoFit/>
          </a:bodyPr>
          <a:lstStyle/>
          <a:p>
            <a:pPr algn="just">
              <a:lnSpc>
                <a:spcPct val="110000"/>
              </a:lnSpc>
            </a:pPr>
            <a:r>
              <a:rPr lang="ru-RU" sz="2000" b="1" dirty="0" smtClean="0"/>
              <a:t>Назначение:</a:t>
            </a:r>
            <a:r>
              <a:rPr lang="ru-RU" sz="2000" dirty="0" smtClean="0"/>
              <a:t> объединение устройств в сеть.</a:t>
            </a:r>
          </a:p>
          <a:p>
            <a:pPr algn="just">
              <a:lnSpc>
                <a:spcPct val="110000"/>
              </a:lnSpc>
            </a:pPr>
            <a:r>
              <a:rPr lang="ru-RU" sz="2000" b="1" dirty="0" smtClean="0"/>
              <a:t>Принцип работы: </a:t>
            </a:r>
            <a:r>
              <a:rPr lang="ru-RU" sz="2000" dirty="0" smtClean="0"/>
              <a:t>объединяет узлы на физическом уровне, усиливает сигнал, некоторые концентраторы могут согласовывать параметры сигнала. Поступающие сообщения концентратор копирует во все порты, предоставляя подключенным устройствам фильтровать трафик по назначению. Концентратор фактически предоставляет узлам общую среду передачи данных. </a:t>
            </a:r>
          </a:p>
          <a:p>
            <a:pPr algn="just">
              <a:lnSpc>
                <a:spcPct val="110000"/>
              </a:lnSpc>
            </a:pPr>
            <a:r>
              <a:rPr lang="ru-RU" sz="2000" b="1" dirty="0" smtClean="0"/>
              <a:t>Особенности передачи трафика: </a:t>
            </a:r>
            <a:r>
              <a:rPr lang="ru-RU" sz="2000" dirty="0" smtClean="0"/>
              <a:t>никакого анализа трафика или его обработки не производится. Производит усиление сигнала.</a:t>
            </a:r>
          </a:p>
          <a:p>
            <a:pPr algn="just">
              <a:lnSpc>
                <a:spcPct val="110000"/>
              </a:lnSpc>
            </a:pPr>
            <a:r>
              <a:rPr lang="ru-RU" sz="2000" b="1" dirty="0" smtClean="0"/>
              <a:t>Обработка широковещательных сообщений: </a:t>
            </a:r>
            <a:r>
              <a:rPr lang="ru-RU" sz="2000" dirty="0" smtClean="0"/>
              <a:t>рассылаются без ограничений.</a:t>
            </a:r>
            <a:endParaRPr lang="ru-RU"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dirty="0" smtClean="0"/>
              <a:t>Коммутаторы 2-го уровня</a:t>
            </a:r>
            <a:endParaRPr lang="ru-RU" dirty="0"/>
          </a:p>
        </p:txBody>
      </p:sp>
      <p:sp>
        <p:nvSpPr>
          <p:cNvPr id="29698" name="AutoShape 2" descr="data:image/jpeg;base64,/9j/4AAQSkZJRgABAQAAAQABAAD/2wCEAAkGBhQRERUTEBIWEBUUFBUUFBUXFhYWGBgVGBQVFxUUGBcZGyYeFxsjGhQWHy8gIycsLCwtFx4xNTAqNSYrLCkBCQoKDgwOGg8PGjUkHCQsLCkpLC4vKiosLCwsKSksLCwsLiksLCwsLCwsLCwpLCkpLCwpLCksKSksLCkpKSwpKf/AABEIALYBFAMBIgACEQEDEQH/xAAcAAEAAQUBAQAAAAAAAAAAAAAABgEDBAUHAgj/xABKEAABAwICBgYECggEBgMAAAABAAIDBBEhMQUGEkFRYQcTIjJxgRRCkaEjUmJygpKiscHRFjNDVJPC0vBEg7LxFyRjw9PhFTRT/8QAGgEBAAMBAQEAAAAAAAAAAAAAAAECAwQFBv/EAC8RAAIBAgQEBAUFAQAAAAAAAAABAgMRBBIhMRMUQVEiMmGhQlKRsdEFI3GB8BX/2gAMAwEAAhEDEQA/AO4oiIAiIgCIiAIiIAiIgCIiAIiIAiIgCIiAIiIAiIgCIiAIiogKqhS60OlNaA1xigAmkHeN+xH893H5IxUNpENpbm92l6UP0TppwnEbnundJ3gMmj4zWjBjR7+ZspgidwtQiIpJCIiAIiIAiIgCIiAIiIAiIgCIiAIiIAiIgCIiAIiIAiIgCIiAIiIAsPSGkY4WGSVwa0b+fADeVdq6oRtLneA5ncFynWDSM1dWdTE10mwbBrcsO8STg0bto/fYKk5WWhlUm4rwq7N1pHW+SpLhG70eAX25L2eR4+qr2itX5JmtDAaWDO5Hwr+bQRh853kN622r2pzYQ10+zLIMWgD4OP5jT3nfLOPDZyWDrRr6ItqOls97cHyHGNh4D47+WQ55LPbxSKJZFmqPU39NSU9Eyw2IQbXc5wDnkb3Odi4+Kx5deaJt71LMOAc73gG648189bOWxtfVzHFxz2eb3HsxjgPIBSah6LKp9jLLDDfNo25CMsCbNF/C+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R1BBZ83/MyYG72jZafkM8d5uVLA1FTb1kVjRlJ5qn0MLROh4aaMR08bYmDcBnzJOLjzKzbJZVWtjqCIikBERAEREAREQBERAEREAREQBERAEREAREQBERAERUJQFbql1q9NafipWbUpxODWDFzjyH4nAKE6Y1nOD6k9p36uBpuB4j13czgL5BVckijmk7HQZdIxtwLxfgDc+5QTW/pDsDFRu5Pn3C2bY+J+Vu3cRGNJ6xvc0tcdgH1GnE8idwW21f6OpakNmqXejsPciDLv2dxO1gzjYgnHG2RzcnLRHM6sqryw+pqdX9WevBlqHFkeNm3Ie/eSTmBzzUy0ZSda3qqNojjbcGS3ZGd7W77rjEXzzIW8o9TKeMDaDptndI7abuN9gWbu4LdwxBos0ADgAAPYFaMbG9OlGGxjaN0YyBmxGLY3cTi5zrAF7jvcbD2AZABZVl6RaGpQKqIgCIvN0B6RebqjXg5EFRcHtERSAiIgISOlmk+JMPos/rXtnSvRnMSj6A/By491abC9Xkodzg5mR2hnSdRH13jxjKyI+kKiP7e3ix4/lXENhNlUeBXclYl9ju7ddaM/4mP3j7wr7NaKU5VMP12/muBWVbHmqvBepPNeh9BN07TnKoiP+Yz81ei0jG7uysd4PafuK+drFC1RyL7k80ux9IB3NVuvnESuGTiPNXY9JytykePBzh+Kq8FLoy3Mx7H0TdLrgUOtVW3u1Eo+m781lN1+rR/iHeYafvCq8HULczA7mFVQHU3Wmd0Ln1DhLtP7O0Q0gAWOTcr3W2k1ttmY2+JP5rkfhdmbZla5J1g6V03FTN255GxjcDm7k1ubj4KFaV6RHhpEGxljK4EMb80E3efKy53V6TNVPjNtOPfllcBb8hnZoWcp20RhOv0hqyfaT6WzcinhAA9aU4/VacPasWLWeumb1kkvo8XFrGtc/kzaBP0jh4rW6JFNGQylifpKow7QYS1pO/4rRnieGakVLqLU1TxJXyiJmfUxm7rcC7ut8r+O9U8T6mS4suv4I5U6TkleZdl1TKbNjZnc+rz2RyxJXrQ+olfUvMk1oNvOR47VtzWx94DxtxxXW6HR8cLQ2JjWNAtYDwzOZOGZWQrKn3NlQVrMjWruoVPS2cW9fKLHrJMbEG92NyZiBbfzUmsl0utEkjdRUVZFVRU21HtMa+0dOSHS9Y8epGNt3nbsjzIUSko7lkm9iRXS65ZpTpkcP1EDWD40rrn6rbD7SiOk+karm71S5rTujtG32txI81g8RHobKhJ76Hd6zSkUIvNKyMfKc1v3lR2t6T6KPuvdMf8ApsJHtdYe9cNjqnSvwu4m3aIc45gZgE88OBUn0XqU6UjrXy2uL7EVsN9nSOw35s4G25U405eVF+FCPmZKq/pgdlBA1vypXX+yz81GdI9JtW+4NR1d/VjaxnsJu73qSaP1GpI7GSF854zTEDd6sYAOW/iVuqWaCnwhhp4t/YjF72te+ZNsLqclSW8v97EZ6a2ic0a+uqsWx1VQLnE9c5twMcT2LrofRdoiqp+vbUwuia8xuZdzT2gHNdgCSLjY9izjrWb26wfVas2m1jPrAP8ADsn2Yj7laFKMXe5SdVyVrEjRWKKrbKwPZkb+NwSCDzBBCvrpMQiIgPnouYvOw0rSCs5q4K3mvePJNx1IVRAOK1ArzxXsV54pqNDbCFqp1IWr9MXr0xLMadjZdQFT0ccVgemKvpqmzGhnejLz6IsUVy9iuUajQv8AoZVBRkm3H/ZeW1yux12I8R96htpEpJmFBXSbTgXvMeGy1h2RkL3353WRHXXc1rWNZtEAySElreLnWBIHgCVIdFagRujDnVL+0XGwDbd44YrO/RGjixlqX4cXsb/KvmqmdybPT5ajJK7Zi6N0LQus6p0nG+QAHYLS2IHgBJsmS3D3KZUOhdHsj63bjqBltNDCC7HBrYhe/LHJRCbSOiqfhMRzL/eTZayt6TmtGzSQNj4YC/stZZ5ox39jaGGSVoLQ6nHpqKJpEULmt42bG07ie0b5AZjgsCq6RIoxiAXbwH7QB8dkX9y4ppDWyqnd2y5o4uufYArMb2nvySOPKwH5qsq8umh0ww66nXpOlpo7sIPi634K2Olk3/8ArA/5hH8q5j1LRh1Mp+g65+zdbKLVyqcLsoJyDkSxw32ydYjzWSnWezNOHRW69zoB6XGjOm9kwJ9nVqzV9Lh2fg6bYduMj+yOdgLnwwUeoujfSMmbIqYE47TwXAWz2WB3suMVJ9HdDcAsaqeWodvAtGy/hi4/W8lslXfUxlwV0IFpvXWoqjsyTPeDgI4wWM8NluLvMrzQaoVMwBcG0zT8bvW+aMvNdYpOjWjiN2sf/EP4YraQ6rUzf2LXYW7V3/6iRdSsO3rJkcdLSKOX02qNLFbrZWud4AuPG21e2/ILa0Whaa46midMTbtGNz88iXEbI8SbLo9Jo2KIWiiZGPktaPuCy1qqMVsZOq2Qmm0dUZR0rYh8osbvtk0k81lO0BVOteWNg32D3WHLK+7h+csRa5TO5GP0La7vzyuzy2W+G481lN1KpPWi6y/x3vcPYXWW9RMqF2aluqtIG7IpYLWt+qYTbxIutTVahR50sj6Y/FuZI7/Ncbt8GuCliJlQuzX6E0eYIQxx2jdzja9ruJJDb4gXJWwRFKViAiIpB82jUOu/dJv4bliT6uVLLF9PK2+AvFIL/ZX05ZVWqrT7mXCifK8lM9pIc0tIzBwIwviDiMF5aDw/FfVDowcwDfA3CwKzV6nlGzJTxPFiBeNhtcWNjbDyV1iJorwUfM9ynWL6JdqFQkW9EjF+AIPkQbhYk3RjQO/w+z82SVvts7FXWKkV4COBB6qJV2yfoeo3X2XSsubjtNNschdlzwxN+ZWBP0JQkjYqJGjeC1jjnxFrYcldYt9ivLnIxIvQmXSpehF9uzVMJ3AxuA9u2fuWBW9DNU3GN8UuWAc5jueDm2t9LyV1i0VdBkGE6uRVNiLmw3+G9SWXoorxa0TXeEjMPG5H9hWabo7rA+01PK1tw3aaGvHes4kNcTbZ2jlwWnNQkrFHSkjRs0Jtxl9PUTOaMgWyWOOW0DYeKw3aDk4Fx34ldDoeiCrFO1wqGNfsg9SQ4WvjsmQEgO49ki6xItSHMOzUzSQPJIDS0Y+Dtqz/ACK4ZU8PLe50qpiI7WI/qrqW2sc6N0zaeUW2GSA2kv8AFeDmOGyTiLXxtuz0aywO+H+DZn1jWmRvmR3fOyv1GpzhlUxyNz+EGz77lSTVzWOop+xPI2riy7LnSSM4Wdbtjk4357lhUwVKSvB3+ptTxlVO0jTRamNcOxUgjmP91T/h8Sf1sR8Wn8FIazS2i5n3kZLC4Zua2WK/N3VEX8SFutG6EoZm7UEjpR8molcR4jbuPNcMv0+Md19zsjj5PRMjFFq3JCPg6x0XzHyW82ucQc1JKTS0zG2kmjlPxjHsn7L7e5Z7tUac7pP40v8AUo/p/o9kdd1HUvYbfq5HFzT4Pxc3z2s9y0jT4a8P3/JnKpxH4vsbn9IH8Yvtf1K5HrGd7WO5hxHuIK5tUauVsGM0U0g+Mx7pB9g7QyOYWHHXNB/WSNPDbv7jiuaeOcHaUWdEMIpLSSOvRawsPea5v2h7sfcs+nq2vF2ODv73jMLkMOn3NymPmwFXJNan59eQRkRHG0+04hVX6lT6pkvAT7o7BdUL1xyTWuV2c87r5Wk2f9IxWPN1j8XhwBydM9wbyG28hovzIU/9G/lg2RyTXmkkdgm0zCzvzRtPAvaPxWKdbKTL0mL6wXO26i1lgWxxm+8SM+9ZkGoNbYHahZyMj7j6sRHsKcziX5aY4FBbzJz+llL+8R/WXpmtFKcqmL64UHk1Hrh60TvCR380YVp+qdeB+rY7/MYfvAVeZxS3pjgUH8Z0I6epxiZ4/rt/NYs+uFKz9u13Joc//SCoF+i9d+7D60P9S9xaqaQebdU2IcXSMA9kYcfcq83intTHL0VvMm+h9a2VMhYGOjsCW7dhtWztbhwut4FC9XdR5YZhLPM1xZYsbGHd4gh2052YsbYAb8lMwvQw7qOH7u5y1VBS8GxVERdBkEREAREQBERAEREAREQBedlekQFAFZq6JkrSyVrZGnNrmhwPkVfRAQ+XosonEnZlFzfZEr7DkLkm3mrFR0W04aTA90bvV2/hGjDeLgn6ym6oQrKckrXKZI9jg8+k6illfDPHC17DYgMcARuc0k4tIxBstlQ6xwOIdLH1TxlJHcOHMObZy6Xp/VCmrC11RGXOaC1rmuc1wBN7dk2IvxBzKiFd0NNJvT1TmDeJGCTduLSzffPiuiNSm1aSsc8qdRPwm40Pr/AOxPODYYSEOBPJ/ZtfmM+W/fUes1NMbRVETzwD239hN9xXLdYNQamijD2ziaPAPOyWBmOBddzuzj3t2+2a1jtU6oi9opOW0L+8KMlJ7SLZ6q3id2GKsT6LikN5Io5DldzGuNuFyFyHQWmK6hdYMeWb4n3ew/NLb7B8MOIK6loLWGOpiD8YnZOjfg5ruGOY4EYH3LGpSy+qNadRS/kyf/hKf/8ACL+Gz8l5doGnP+Hh/hs/JZ11VZZV2NbvuRrSeoNNI7rIm+jSbnRANFxkSzunxFjzWlqqKup8x6Uz4ze0bc2972XXQFSyxnh4y1Wj9DSNWS9V6nOtHa67HZa2wGBa2wtj4EgrY/puScG25Xt97SpPWaFglJMsMbycyWi+Vu9a+S09VqFTvN2Omg5RyG3sftADwsud0K62n7GnEpveJgjXCbcyN3m/+le263VB/Yxn6Th96uf8OYv3mq/iM/8AGsJ/Rq7HYr5wb4bTY3C3MWBPtU8Kt879iM9P5TYx64OHfpXAfJcHe6wWdT62QOFy4x/Pa4D61re9Rt2pFdH+qrIpccpInNwxx2mk3PK3mrNTHX0+MtL17ctqndtu8ercA72XV48WO7v/AF+CHkfQ6BBUNeNpjg8cWkEe0K6o/qlA7qzKbhstnNaW7Jy7xFrgnhy5qQBdUW2rsxegREViAiIgCIiAIiIAiIgCIiAIiIAiIgCIiAKllVEB4liDgQ4Aggggi4IIsQRvUZ0hqU0C9I4QHcw3MXgBmz6OHJSlLICC1WhK2IXYyOe1sGSbLjxwe0AY/KxUV1i1mq6QtbPRCMvvsOOy+/EBzCRfHK9/w7HsrHr9HRzxujmYJGOFnNcLj/0eBGIVouz1KyV0cSg1+qAbtAi+bdvtxsfNSzQfSJM23pcZkjP7Vgu5vMhuDh4Y8ivGmOiDEuo59nE/By3I42D248sQfFROTU3SMW1/yshDcyxzTfLINdd3kLrutQnHTQ4m60H3O40VcyZjXxOEjHC7XNNwR/f3K/dfOrquWMmIRzRlpO0wOkFjvu0ZFbKLVrSEgDmQzFpxB624PgdpYOjFfGjZVpfKzu5cl18/TVtdQuu909OQcy5+xfDO92HMYHkpVoDpZmGFQxtQPjNtG/2d12XJVeHe8XclYiKdpKx1i6KK03SVRuF3PfEfivjf97QQfalR0k0TRdsjpT8Vkb7nzcAPes+HO9rGvEj3JShXM9NdLZ2SKeMRbtuUhxF8iI2G1/F3kVu+jTT89XDK6o2ngSfBylgYHNIuWtAwIaRn8rMqZUpRV2RGpGTsiZAKqIszQIiIAiIgCIiAIiIAiIgCIiAIiIAiIgCIiAIiIAiIgCIiAIiICO6yaJzniaS9o7YF7vYBuAzcPeMNwUcoq57JGywPtfvxnGORvhfsv4PHHEFdELVGtJ6lsdd9OepeSXEYlhJNz2fVueGGJwUMGxp9PwvGLtg8H9n3nD3rVaU6PKGp7XVCJxHfhPVnxsOy7jiCo7U+kU5ImiNhjtAEstx2gLcc7WVaXWBjTdpMJ4g2b57iPFIzs9GQ1fctT9DjwPga3ebB8V8OF2vGPP3LGpehyocPh6xjOUbHP3YG7i3fut5qbUOtOA60XHx2fi38R7FvoJg8BzSHA5EYhbcee1zLgw7EQ1e6LqWms6W9VKDfbkHZB3bMYw+tcqZNbbAYBVsqrNtvc1SS2CIigkIiIAiIgCIiAIiIAiIgCIiAIiIAiIgCIiAIiIAiIgCIiAIiIAiIgKFaTTOqcVQ02aIn42e1oz+UMA8cj7Qt4ihq4OOVlDU0EliNi5OyL3hl+ac2OtuwPI5re6ua3AuIZ2X/ALSBxt4ubu8xhxU/q6JkrCyRoe1wsWkXH981ANO9Gzy/bpHDs4t2jZ7TwDsnj51vHeoWmj2KtPdE80fpBkzNqM3F7HcQd7SNxWUo/qho2WGN5nGy58hOze9gAG3wNsbX8LKQKUWCIikBERAEREAREQBERAEREAREQBERAEREAREQBERAEREAREQBERAEREAREQBERAEREAREQBER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00" name="AutoShape 4" descr="data:image/jpeg;base64,/9j/4AAQSkZJRgABAQAAAQABAAD/2wCEAAkGBhQRERUTEBIWEBUUFBUUFBUXFhYWGBgVGBQVFxUUGBcZGyYeFxsjGhQWHy8gIycsLCwtFx4xNTAqNSYrLCkBCQoKDgwOGg8PGjUkHCQsLCkpLC4vKiosLCwsKSksLCwsLiksLCwsLCwsLCwpLCkpLCwpLCksKSksLCkpKSwpKf/AABEIALYBFAMBIgACEQEDEQH/xAAcAAEAAQUBAQAAAAAAAAAAAAAABgEDBAUHAgj/xABKEAABAwICBgYECggEBgMAAAABAAIDBBEhMQUGEkFRYQcTIjJxgRRCkaEjUmJygpKiscHRFjNDVJPC0vBEg7LxFyRjw9PhFTRT/8QAGgEBAAMBAQEAAAAAAAAAAAAAAAECAwQFBv/EAC8RAAIBAgQEBAUFAQAAAAAAAAABAgMRBBIhMRMUQVEiMmGhQlKRsdEFI3GB8BX/2gAMAwEAAhEDEQA/AO4oiIAiIgCIiAIiIAiIgCIiAIiIAiIgCIiAIiIAiIgCIiAIiogKqhS60OlNaA1xigAmkHeN+xH893H5IxUNpENpbm92l6UP0TppwnEbnundJ3gMmj4zWjBjR7+ZspgidwtQiIpJCIiAIiIAiIgCIiAIiIAiIgCIiAIiIAiIgCIiAIiIAiIgCIiAIiIAsPSGkY4WGSVwa0b+fADeVdq6oRtLneA5ncFynWDSM1dWdTE10mwbBrcsO8STg0bto/fYKk5WWhlUm4rwq7N1pHW+SpLhG70eAX25L2eR4+qr2itX5JmtDAaWDO5Hwr+bQRh853kN622r2pzYQ10+zLIMWgD4OP5jT3nfLOPDZyWDrRr6ItqOls97cHyHGNh4D47+WQ55LPbxSKJZFmqPU39NSU9Eyw2IQbXc5wDnkb3Odi4+Kx5deaJt71LMOAc73gG648189bOWxtfVzHFxz2eb3HsxjgPIBSah6LKp9jLLDDfNo25CMsCbNF/C+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R1BBZ83/MyYG72jZafkM8d5uVLA1FTb1kVjRlJ5qn0MLROh4aaMR08bYmDcBnzJOLjzKzbJZVWtjqCIikBERAEREAREQBERAEREAREQBERAEREAREQBERAERUJQFbql1q9NafipWbUpxODWDFzjyH4nAKE6Y1nOD6k9p36uBpuB4j13czgL5BVckijmk7HQZdIxtwLxfgDc+5QTW/pDsDFRu5Pn3C2bY+J+Vu3cRGNJ6xvc0tcdgH1GnE8idwW21f6OpakNmqXejsPciDLv2dxO1gzjYgnHG2RzcnLRHM6sqryw+pqdX9WevBlqHFkeNm3Ie/eSTmBzzUy0ZSda3qqNojjbcGS3ZGd7W77rjEXzzIW8o9TKeMDaDptndI7abuN9gWbu4LdwxBos0ADgAAPYFaMbG9OlGGxjaN0YyBmxGLY3cTi5zrAF7jvcbD2AZABZVl6RaGpQKqIgCIvN0B6RebqjXg5EFRcHtERSAiIgISOlmk+JMPos/rXtnSvRnMSj6A/By491abC9Xkodzg5mR2hnSdRH13jxjKyI+kKiP7e3ix4/lXENhNlUeBXclYl9ju7ddaM/4mP3j7wr7NaKU5VMP12/muBWVbHmqvBepPNeh9BN07TnKoiP+Yz81ei0jG7uysd4PafuK+drFC1RyL7k80ux9IB3NVuvnESuGTiPNXY9JytykePBzh+Kq8FLoy3Mx7H0TdLrgUOtVW3u1Eo+m781lN1+rR/iHeYafvCq8HULczA7mFVQHU3Wmd0Ln1DhLtP7O0Q0gAWOTcr3W2k1ttmY2+JP5rkfhdmbZla5J1g6V03FTN255GxjcDm7k1ubj4KFaV6RHhpEGxljK4EMb80E3efKy53V6TNVPjNtOPfllcBb8hnZoWcp20RhOv0hqyfaT6WzcinhAA9aU4/VacPasWLWeumb1kkvo8XFrGtc/kzaBP0jh4rW6JFNGQylifpKow7QYS1pO/4rRnieGakVLqLU1TxJXyiJmfUxm7rcC7ut8r+O9U8T6mS4suv4I5U6TkleZdl1TKbNjZnc+rz2RyxJXrQ+olfUvMk1oNvOR47VtzWx94DxtxxXW6HR8cLQ2JjWNAtYDwzOZOGZWQrKn3NlQVrMjWruoVPS2cW9fKLHrJMbEG92NyZiBbfzUmsl0utEkjdRUVZFVRU21HtMa+0dOSHS9Y8epGNt3nbsjzIUSko7lkm9iRXS65ZpTpkcP1EDWD40rrn6rbD7SiOk+karm71S5rTujtG32txI81g8RHobKhJ76Hd6zSkUIvNKyMfKc1v3lR2t6T6KPuvdMf8ApsJHtdYe9cNjqnSvwu4m3aIc45gZgE88OBUn0XqU6UjrXy2uL7EVsN9nSOw35s4G25U405eVF+FCPmZKq/pgdlBA1vypXX+yz81GdI9JtW+4NR1d/VjaxnsJu73qSaP1GpI7GSF854zTEDd6sYAOW/iVuqWaCnwhhp4t/YjF72te+ZNsLqclSW8v97EZ6a2ic0a+uqsWx1VQLnE9c5twMcT2LrofRdoiqp+vbUwuia8xuZdzT2gHNdgCSLjY9izjrWb26wfVas2m1jPrAP8ADsn2Yj7laFKMXe5SdVyVrEjRWKKrbKwPZkb+NwSCDzBBCvrpMQiIgPnouYvOw0rSCs5q4K3mvePJNx1IVRAOK1ArzxXsV54pqNDbCFqp1IWr9MXr0xLMadjZdQFT0ccVgemKvpqmzGhnejLz6IsUVy9iuUajQv8AoZVBRkm3H/ZeW1yux12I8R96htpEpJmFBXSbTgXvMeGy1h2RkL3353WRHXXc1rWNZtEAySElreLnWBIHgCVIdFagRujDnVL+0XGwDbd44YrO/RGjixlqX4cXsb/KvmqmdybPT5ajJK7Zi6N0LQus6p0nG+QAHYLS2IHgBJsmS3D3KZUOhdHsj63bjqBltNDCC7HBrYhe/LHJRCbSOiqfhMRzL/eTZayt6TmtGzSQNj4YC/stZZ5ox39jaGGSVoLQ6nHpqKJpEULmt42bG07ie0b5AZjgsCq6RIoxiAXbwH7QB8dkX9y4ppDWyqnd2y5o4uufYArMb2nvySOPKwH5qsq8umh0ww66nXpOlpo7sIPi634K2Olk3/8ArA/5hH8q5j1LRh1Mp+g65+zdbKLVyqcLsoJyDkSxw32ydYjzWSnWezNOHRW69zoB6XGjOm9kwJ9nVqzV9Lh2fg6bYduMj+yOdgLnwwUeoujfSMmbIqYE47TwXAWz2WB3suMVJ9HdDcAsaqeWodvAtGy/hi4/W8lslXfUxlwV0IFpvXWoqjsyTPeDgI4wWM8NluLvMrzQaoVMwBcG0zT8bvW+aMvNdYpOjWjiN2sf/EP4YraQ6rUzf2LXYW7V3/6iRdSsO3rJkcdLSKOX02qNLFbrZWud4AuPG21e2/ILa0Whaa46midMTbtGNz88iXEbI8SbLo9Jo2KIWiiZGPktaPuCy1qqMVsZOq2Qmm0dUZR0rYh8osbvtk0k81lO0BVOteWNg32D3WHLK+7h+csRa5TO5GP0La7vzyuzy2W+G481lN1KpPWi6y/x3vcPYXWW9RMqF2aluqtIG7IpYLWt+qYTbxIutTVahR50sj6Y/FuZI7/Ncbt8GuCliJlQuzX6E0eYIQxx2jdzja9ruJJDb4gXJWwRFKViAiIpB82jUOu/dJv4bliT6uVLLF9PK2+AvFIL/ZX05ZVWqrT7mXCifK8lM9pIc0tIzBwIwviDiMF5aDw/FfVDowcwDfA3CwKzV6nlGzJTxPFiBeNhtcWNjbDyV1iJorwUfM9ynWL6JdqFQkW9EjF+AIPkQbhYk3RjQO/w+z82SVvts7FXWKkV4COBB6qJV2yfoeo3X2XSsubjtNNschdlzwxN+ZWBP0JQkjYqJGjeC1jjnxFrYcldYt9ivLnIxIvQmXSpehF9uzVMJ3AxuA9u2fuWBW9DNU3GN8UuWAc5jueDm2t9LyV1i0VdBkGE6uRVNiLmw3+G9SWXoorxa0TXeEjMPG5H9hWabo7rA+01PK1tw3aaGvHes4kNcTbZ2jlwWnNQkrFHSkjRs0Jtxl9PUTOaMgWyWOOW0DYeKw3aDk4Fx34ldDoeiCrFO1wqGNfsg9SQ4WvjsmQEgO49ki6xItSHMOzUzSQPJIDS0Y+Dtqz/ACK4ZU8PLe50qpiI7WI/qrqW2sc6N0zaeUW2GSA2kv8AFeDmOGyTiLXxtuz0aywO+H+DZn1jWmRvmR3fOyv1GpzhlUxyNz+EGz77lSTVzWOop+xPI2riy7LnSSM4Wdbtjk4357lhUwVKSvB3+ptTxlVO0jTRamNcOxUgjmP91T/h8Sf1sR8Wn8FIazS2i5n3kZLC4Zua2WK/N3VEX8SFutG6EoZm7UEjpR8molcR4jbuPNcMv0+Md19zsjj5PRMjFFq3JCPg6x0XzHyW82ucQc1JKTS0zG2kmjlPxjHsn7L7e5Z7tUac7pP40v8AUo/p/o9kdd1HUvYbfq5HFzT4Pxc3z2s9y0jT4a8P3/JnKpxH4vsbn9IH8Yvtf1K5HrGd7WO5hxHuIK5tUauVsGM0U0g+Mx7pB9g7QyOYWHHXNB/WSNPDbv7jiuaeOcHaUWdEMIpLSSOvRawsPea5v2h7sfcs+nq2vF2ODv73jMLkMOn3NymPmwFXJNan59eQRkRHG0+04hVX6lT6pkvAT7o7BdUL1xyTWuV2c87r5Wk2f9IxWPN1j8XhwBydM9wbyG28hovzIU/9G/lg2RyTXmkkdgm0zCzvzRtPAvaPxWKdbKTL0mL6wXO26i1lgWxxm+8SM+9ZkGoNbYHahZyMj7j6sRHsKcziX5aY4FBbzJz+llL+8R/WXpmtFKcqmL64UHk1Hrh60TvCR380YVp+qdeB+rY7/MYfvAVeZxS3pjgUH8Z0I6epxiZ4/rt/NYs+uFKz9u13Joc//SCoF+i9d+7D60P9S9xaqaQebdU2IcXSMA9kYcfcq83intTHL0VvMm+h9a2VMhYGOjsCW7dhtWztbhwut4FC9XdR5YZhLPM1xZYsbGHd4gh2052YsbYAb8lMwvQw7qOH7u5y1VBS8GxVERdBkEREAREQBERAEREAREQBedlekQFAFZq6JkrSyVrZGnNrmhwPkVfRAQ+XosonEnZlFzfZEr7DkLkm3mrFR0W04aTA90bvV2/hGjDeLgn6ym6oQrKckrXKZI9jg8+k6illfDPHC17DYgMcARuc0k4tIxBstlQ6xwOIdLH1TxlJHcOHMObZy6Xp/VCmrC11RGXOaC1rmuc1wBN7dk2IvxBzKiFd0NNJvT1TmDeJGCTduLSzffPiuiNSm1aSsc8qdRPwm40Pr/AOxPODYYSEOBPJ/ZtfmM+W/fUes1NMbRVETzwD239hN9xXLdYNQamijD2ziaPAPOyWBmOBddzuzj3t2+2a1jtU6oi9opOW0L+8KMlJ7SLZ6q3id2GKsT6LikN5Io5DldzGuNuFyFyHQWmK6hdYMeWb4n3ew/NLb7B8MOIK6loLWGOpiD8YnZOjfg5ruGOY4EYH3LGpSy+qNadRS/kyf/hKf/8ACL+Gz8l5doGnP+Hh/hs/JZ11VZZV2NbvuRrSeoNNI7rIm+jSbnRANFxkSzunxFjzWlqqKup8x6Uz4ze0bc2972XXQFSyxnh4y1Wj9DSNWS9V6nOtHa67HZa2wGBa2wtj4EgrY/puScG25Xt97SpPWaFglJMsMbycyWi+Vu9a+S09VqFTvN2Omg5RyG3sftADwsud0K62n7GnEpveJgjXCbcyN3m/+le263VB/Yxn6Th96uf8OYv3mq/iM/8AGsJ/Rq7HYr5wb4bTY3C3MWBPtU8Kt879iM9P5TYx64OHfpXAfJcHe6wWdT62QOFy4x/Pa4D61re9Rt2pFdH+qrIpccpInNwxx2mk3PK3mrNTHX0+MtL17ctqndtu8ercA72XV48WO7v/AF+CHkfQ6BBUNeNpjg8cWkEe0K6o/qlA7qzKbhstnNaW7Jy7xFrgnhy5qQBdUW2rsxegREViAiIgCIiAIiIAiIgCIiAIiIAiIgCIiAKllVEB4liDgQ4Aggggi4IIsQRvUZ0hqU0C9I4QHcw3MXgBmz6OHJSlLICC1WhK2IXYyOe1sGSbLjxwe0AY/KxUV1i1mq6QtbPRCMvvsOOy+/EBzCRfHK9/w7HsrHr9HRzxujmYJGOFnNcLj/0eBGIVouz1KyV0cSg1+qAbtAi+bdvtxsfNSzQfSJM23pcZkjP7Vgu5vMhuDh4Y8ivGmOiDEuo59nE/By3I42D248sQfFROTU3SMW1/yshDcyxzTfLINdd3kLrutQnHTQ4m60H3O40VcyZjXxOEjHC7XNNwR/f3K/dfOrquWMmIRzRlpO0wOkFjvu0ZFbKLVrSEgDmQzFpxB624PgdpYOjFfGjZVpfKzu5cl18/TVtdQuu909OQcy5+xfDO92HMYHkpVoDpZmGFQxtQPjNtG/2d12XJVeHe8XclYiKdpKx1i6KK03SVRuF3PfEfivjf97QQfalR0k0TRdsjpT8Vkb7nzcAPes+HO9rGvEj3JShXM9NdLZ2SKeMRbtuUhxF8iI2G1/F3kVu+jTT89XDK6o2ngSfBylgYHNIuWtAwIaRn8rMqZUpRV2RGpGTsiZAKqIszQIiIAiIgCIiAIiIAiIgCIiAIiIAiIgCIiAIiIAiIgCIiAIiICO6yaJzniaS9o7YF7vYBuAzcPeMNwUcoq57JGywPtfvxnGORvhfsv4PHHEFdELVGtJ6lsdd9OepeSXEYlhJNz2fVueGGJwUMGxp9PwvGLtg8H9n3nD3rVaU6PKGp7XVCJxHfhPVnxsOy7jiCo7U+kU5ImiNhjtAEstx2gLcc7WVaXWBjTdpMJ4g2b57iPFIzs9GQ1fctT9DjwPga3ebB8V8OF2vGPP3LGpehyocPh6xjOUbHP3YG7i3fut5qbUOtOA60XHx2fi38R7FvoJg8BzSHA5EYhbcee1zLgw7EQ1e6LqWms6W9VKDfbkHZB3bMYw+tcqZNbbAYBVsqrNtvc1SS2CIigkIiIAiIgCIiAIiIAiIgCIiAIiIAiIgCIiAIiIAiIgCIiAIiIAiIgKFaTTOqcVQ02aIn42e1oz+UMA8cj7Qt4ihq4OOVlDU0EliNi5OyL3hl+ac2OtuwPI5re6ua3AuIZ2X/ALSBxt4ubu8xhxU/q6JkrCyRoe1wsWkXH981ANO9Gzy/bpHDs4t2jZ7TwDsnj51vHeoWmj2KtPdE80fpBkzNqM3F7HcQd7SNxWUo/qho2WGN5nGy58hOze9gAG3wNsbX8LKQKUWCIikBERAEREAREQBERAEREAREQBERAEREAREQBERAEREAREQBERAEREAREQBERAEREAREQBER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02" name="AutoShape 6" descr="data:image/jpeg;base64,/9j/4AAQSkZJRgABAQAAAQABAAD/2wCEAAkGBhQRERUTEBIWEBUUFBUUFBUXFhYWGBgVGBQVFxUUGBcZGyYeFxsjGhQWHy8gIycsLCwtFx4xNTAqNSYrLCkBCQoKDgwOGg8PGjUkHCQsLCkpLC4vKiosLCwsKSksLCwsLiksLCwsLCwsLCwpLCkpLCwpLCksKSksLCkpKSwpKf/AABEIALYBFAMBIgACEQEDEQH/xAAcAAEAAQUBAQAAAAAAAAAAAAAABgEDBAUHAgj/xABKEAABAwICBgYECggEBgMAAAABAAIDBBEhMQUGEkFRYQcTIjJxgRRCkaEjUmJygpKiscHRFjNDVJPC0vBEg7LxFyRjw9PhFTRT/8QAGgEBAAMBAQEAAAAAAAAAAAAAAAECAwQFBv/EAC8RAAIBAgQEBAUFAQAAAAAAAAABAgMRBBIhMRMUQVEiMmGhQlKRsdEFI3GB8BX/2gAMAwEAAhEDEQA/AO4oiIAiIgCIiAIiIAiIgCIiAIiIAiIgCIiAIiIAiIgCIiAIiogKqhS60OlNaA1xigAmkHeN+xH893H5IxUNpENpbm92l6UP0TppwnEbnundJ3gMmj4zWjBjR7+ZspgidwtQiIpJCIiAIiIAiIgCIiAIiIAiIgCIiAIiIAiIgCIiAIiIAiIgCIiAIiIAsPSGkY4WGSVwa0b+fADeVdq6oRtLneA5ncFynWDSM1dWdTE10mwbBrcsO8STg0bto/fYKk5WWhlUm4rwq7N1pHW+SpLhG70eAX25L2eR4+qr2itX5JmtDAaWDO5Hwr+bQRh853kN622r2pzYQ10+zLIMWgD4OP5jT3nfLOPDZyWDrRr6ItqOls97cHyHGNh4D47+WQ55LPbxSKJZFmqPU39NSU9Eyw2IQbXc5wDnkb3Odi4+Kx5deaJt71LMOAc73gG648189bOWxtfVzHFxz2eb3HsxjgPIBSah6LKp9jLLDDfNo25CMsCbNF/C+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R1BBZ83/MyYG72jZafkM8d5uVLA1FTb1kVjRlJ5qn0MLROh4aaMR08bYmDcBnzJOLjzKzbJZVWtjqCIikBERAEREAREQBERAEREAREQBERAEREAREQBERAERUJQFbql1q9NafipWbUpxODWDFzjyH4nAKE6Y1nOD6k9p36uBpuB4j13czgL5BVckijmk7HQZdIxtwLxfgDc+5QTW/pDsDFRu5Pn3C2bY+J+Vu3cRGNJ6xvc0tcdgH1GnE8idwW21f6OpakNmqXejsPciDLv2dxO1gzjYgnHG2RzcnLRHM6sqryw+pqdX9WevBlqHFkeNm3Ie/eSTmBzzUy0ZSda3qqNojjbcGS3ZGd7W77rjEXzzIW8o9TKeMDaDptndI7abuN9gWbu4LdwxBos0ADgAAPYFaMbG9OlGGxjaN0YyBmxGLY3cTi5zrAF7jvcbD2AZABZVl6RaGpQKqIgCIvN0B6RebqjXg5EFRcHtERSAiIgISOlmk+JMPos/rXtnSvRnMSj6A/By491abC9Xkodzg5mR2hnSdRH13jxjKyI+kKiP7e3ix4/lXENhNlUeBXclYl9ju7ddaM/4mP3j7wr7NaKU5VMP12/muBWVbHmqvBepPNeh9BN07TnKoiP+Yz81ei0jG7uysd4PafuK+drFC1RyL7k80ux9IB3NVuvnESuGTiPNXY9JytykePBzh+Kq8FLoy3Mx7H0TdLrgUOtVW3u1Eo+m781lN1+rR/iHeYafvCq8HULczA7mFVQHU3Wmd0Ln1DhLtP7O0Q0gAWOTcr3W2k1ttmY2+JP5rkfhdmbZla5J1g6V03FTN255GxjcDm7k1ubj4KFaV6RHhpEGxljK4EMb80E3efKy53V6TNVPjNtOPfllcBb8hnZoWcp20RhOv0hqyfaT6WzcinhAA9aU4/VacPasWLWeumb1kkvo8XFrGtc/kzaBP0jh4rW6JFNGQylifpKow7QYS1pO/4rRnieGakVLqLU1TxJXyiJmfUxm7rcC7ut8r+O9U8T6mS4suv4I5U6TkleZdl1TKbNjZnc+rz2RyxJXrQ+olfUvMk1oNvOR47VtzWx94DxtxxXW6HR8cLQ2JjWNAtYDwzOZOGZWQrKn3NlQVrMjWruoVPS2cW9fKLHrJMbEG92NyZiBbfzUmsl0utEkjdRUVZFVRU21HtMa+0dOSHS9Y8epGNt3nbsjzIUSko7lkm9iRXS65ZpTpkcP1EDWD40rrn6rbD7SiOk+karm71S5rTujtG32txI81g8RHobKhJ76Hd6zSkUIvNKyMfKc1v3lR2t6T6KPuvdMf8ApsJHtdYe9cNjqnSvwu4m3aIc45gZgE88OBUn0XqU6UjrXy2uL7EVsN9nSOw35s4G25U405eVF+FCPmZKq/pgdlBA1vypXX+yz81GdI9JtW+4NR1d/VjaxnsJu73qSaP1GpI7GSF854zTEDd6sYAOW/iVuqWaCnwhhp4t/YjF72te+ZNsLqclSW8v97EZ6a2ic0a+uqsWx1VQLnE9c5twMcT2LrofRdoiqp+vbUwuia8xuZdzT2gHNdgCSLjY9izjrWb26wfVas2m1jPrAP8ADsn2Yj7laFKMXe5SdVyVrEjRWKKrbKwPZkb+NwSCDzBBCvrpMQiIgPnouYvOw0rSCs5q4K3mvePJNx1IVRAOK1ArzxXsV54pqNDbCFqp1IWr9MXr0xLMadjZdQFT0ccVgemKvpqmzGhnejLz6IsUVy9iuUajQv8AoZVBRkm3H/ZeW1yux12I8R96htpEpJmFBXSbTgXvMeGy1h2RkL3353WRHXXc1rWNZtEAySElreLnWBIHgCVIdFagRujDnVL+0XGwDbd44YrO/RGjixlqX4cXsb/KvmqmdybPT5ajJK7Zi6N0LQus6p0nG+QAHYLS2IHgBJsmS3D3KZUOhdHsj63bjqBltNDCC7HBrYhe/LHJRCbSOiqfhMRzL/eTZayt6TmtGzSQNj4YC/stZZ5ox39jaGGSVoLQ6nHpqKJpEULmt42bG07ie0b5AZjgsCq6RIoxiAXbwH7QB8dkX9y4ppDWyqnd2y5o4uufYArMb2nvySOPKwH5qsq8umh0ww66nXpOlpo7sIPi634K2Olk3/8ArA/5hH8q5j1LRh1Mp+g65+zdbKLVyqcLsoJyDkSxw32ydYjzWSnWezNOHRW69zoB6XGjOm9kwJ9nVqzV9Lh2fg6bYduMj+yOdgLnwwUeoujfSMmbIqYE47TwXAWz2WB3suMVJ9HdDcAsaqeWodvAtGy/hi4/W8lslXfUxlwV0IFpvXWoqjsyTPeDgI4wWM8NluLvMrzQaoVMwBcG0zT8bvW+aMvNdYpOjWjiN2sf/EP4YraQ6rUzf2LXYW7V3/6iRdSsO3rJkcdLSKOX02qNLFbrZWud4AuPG21e2/ILa0Whaa46midMTbtGNz88iXEbI8SbLo9Jo2KIWiiZGPktaPuCy1qqMVsZOq2Qmm0dUZR0rYh8osbvtk0k81lO0BVOteWNg32D3WHLK+7h+csRa5TO5GP0La7vzyuzy2W+G481lN1KpPWi6y/x3vcPYXWW9RMqF2aluqtIG7IpYLWt+qYTbxIutTVahR50sj6Y/FuZI7/Ncbt8GuCliJlQuzX6E0eYIQxx2jdzja9ruJJDb4gXJWwRFKViAiIpB82jUOu/dJv4bliT6uVLLF9PK2+AvFIL/ZX05ZVWqrT7mXCifK8lM9pIc0tIzBwIwviDiMF5aDw/FfVDowcwDfA3CwKzV6nlGzJTxPFiBeNhtcWNjbDyV1iJorwUfM9ynWL6JdqFQkW9EjF+AIPkQbhYk3RjQO/w+z82SVvts7FXWKkV4COBB6qJV2yfoeo3X2XSsubjtNNschdlzwxN+ZWBP0JQkjYqJGjeC1jjnxFrYcldYt9ivLnIxIvQmXSpehF9uzVMJ3AxuA9u2fuWBW9DNU3GN8UuWAc5jueDm2t9LyV1i0VdBkGE6uRVNiLmw3+G9SWXoorxa0TXeEjMPG5H9hWabo7rA+01PK1tw3aaGvHes4kNcTbZ2jlwWnNQkrFHSkjRs0Jtxl9PUTOaMgWyWOOW0DYeKw3aDk4Fx34ldDoeiCrFO1wqGNfsg9SQ4WvjsmQEgO49ki6xItSHMOzUzSQPJIDS0Y+Dtqz/ACK4ZU8PLe50qpiI7WI/qrqW2sc6N0zaeUW2GSA2kv8AFeDmOGyTiLXxtuz0aywO+H+DZn1jWmRvmR3fOyv1GpzhlUxyNz+EGz77lSTVzWOop+xPI2riy7LnSSM4Wdbtjk4357lhUwVKSvB3+ptTxlVO0jTRamNcOxUgjmP91T/h8Sf1sR8Wn8FIazS2i5n3kZLC4Zua2WK/N3VEX8SFutG6EoZm7UEjpR8molcR4jbuPNcMv0+Md19zsjj5PRMjFFq3JCPg6x0XzHyW82ucQc1JKTS0zG2kmjlPxjHsn7L7e5Z7tUac7pP40v8AUo/p/o9kdd1HUvYbfq5HFzT4Pxc3z2s9y0jT4a8P3/JnKpxH4vsbn9IH8Yvtf1K5HrGd7WO5hxHuIK5tUauVsGM0U0g+Mx7pB9g7QyOYWHHXNB/WSNPDbv7jiuaeOcHaUWdEMIpLSSOvRawsPea5v2h7sfcs+nq2vF2ODv73jMLkMOn3NymPmwFXJNan59eQRkRHG0+04hVX6lT6pkvAT7o7BdUL1xyTWuV2c87r5Wk2f9IxWPN1j8XhwBydM9wbyG28hovzIU/9G/lg2RyTXmkkdgm0zCzvzRtPAvaPxWKdbKTL0mL6wXO26i1lgWxxm+8SM+9ZkGoNbYHahZyMj7j6sRHsKcziX5aY4FBbzJz+llL+8R/WXpmtFKcqmL64UHk1Hrh60TvCR380YVp+qdeB+rY7/MYfvAVeZxS3pjgUH8Z0I6epxiZ4/rt/NYs+uFKz9u13Joc//SCoF+i9d+7D60P9S9xaqaQebdU2IcXSMA9kYcfcq83intTHL0VvMm+h9a2VMhYGOjsCW7dhtWztbhwut4FC9XdR5YZhLPM1xZYsbGHd4gh2052YsbYAb8lMwvQw7qOH7u5y1VBS8GxVERdBkEREAREQBERAEREAREQBedlekQFAFZq6JkrSyVrZGnNrmhwPkVfRAQ+XosonEnZlFzfZEr7DkLkm3mrFR0W04aTA90bvV2/hGjDeLgn6ym6oQrKckrXKZI9jg8+k6illfDPHC17DYgMcARuc0k4tIxBstlQ6xwOIdLH1TxlJHcOHMObZy6Xp/VCmrC11RGXOaC1rmuc1wBN7dk2IvxBzKiFd0NNJvT1TmDeJGCTduLSzffPiuiNSm1aSsc8qdRPwm40Pr/AOxPODYYSEOBPJ/ZtfmM+W/fUes1NMbRVETzwD239hN9xXLdYNQamijD2ziaPAPOyWBmOBddzuzj3t2+2a1jtU6oi9opOW0L+8KMlJ7SLZ6q3id2GKsT6LikN5Io5DldzGuNuFyFyHQWmK6hdYMeWb4n3ew/NLb7B8MOIK6loLWGOpiD8YnZOjfg5ruGOY4EYH3LGpSy+qNadRS/kyf/hKf/8ACL+Gz8l5doGnP+Hh/hs/JZ11VZZV2NbvuRrSeoNNI7rIm+jSbnRANFxkSzunxFjzWlqqKup8x6Uz4ze0bc2972XXQFSyxnh4y1Wj9DSNWS9V6nOtHa67HZa2wGBa2wtj4EgrY/puScG25Xt97SpPWaFglJMsMbycyWi+Vu9a+S09VqFTvN2Omg5RyG3sftADwsud0K62n7GnEpveJgjXCbcyN3m/+le263VB/Yxn6Th96uf8OYv3mq/iM/8AGsJ/Rq7HYr5wb4bTY3C3MWBPtU8Kt879iM9P5TYx64OHfpXAfJcHe6wWdT62QOFy4x/Pa4D61re9Rt2pFdH+qrIpccpInNwxx2mk3PK3mrNTHX0+MtL17ctqndtu8ercA72XV48WO7v/AF+CHkfQ6BBUNeNpjg8cWkEe0K6o/qlA7qzKbhstnNaW7Jy7xFrgnhy5qQBdUW2rsxegREViAiIgCIiAIiIAiIgCIiAIiIAiIgCIiAKllVEB4liDgQ4Aggggi4IIsQRvUZ0hqU0C9I4QHcw3MXgBmz6OHJSlLICC1WhK2IXYyOe1sGSbLjxwe0AY/KxUV1i1mq6QtbPRCMvvsOOy+/EBzCRfHK9/w7HsrHr9HRzxujmYJGOFnNcLj/0eBGIVouz1KyV0cSg1+qAbtAi+bdvtxsfNSzQfSJM23pcZkjP7Vgu5vMhuDh4Y8ivGmOiDEuo59nE/By3I42D248sQfFROTU3SMW1/yshDcyxzTfLINdd3kLrutQnHTQ4m60H3O40VcyZjXxOEjHC7XNNwR/f3K/dfOrquWMmIRzRlpO0wOkFjvu0ZFbKLVrSEgDmQzFpxB624PgdpYOjFfGjZVpfKzu5cl18/TVtdQuu909OQcy5+xfDO92HMYHkpVoDpZmGFQxtQPjNtG/2d12XJVeHe8XclYiKdpKx1i6KK03SVRuF3PfEfivjf97QQfalR0k0TRdsjpT8Vkb7nzcAPes+HO9rGvEj3JShXM9NdLZ2SKeMRbtuUhxF8iI2G1/F3kVu+jTT89XDK6o2ngSfBylgYHNIuWtAwIaRn8rMqZUpRV2RGpGTsiZAKqIszQIiIAiIgCIiAIiIAiIgCIiAIiIAiIgCIiAIiIAiIgCIiAIiICO6yaJzniaS9o7YF7vYBuAzcPeMNwUcoq57JGywPtfvxnGORvhfsv4PHHEFdELVGtJ6lsdd9OepeSXEYlhJNz2fVueGGJwUMGxp9PwvGLtg8H9n3nD3rVaU6PKGp7XVCJxHfhPVnxsOy7jiCo7U+kU5ImiNhjtAEstx2gLcc7WVaXWBjTdpMJ4g2b57iPFIzs9GQ1fctT9DjwPga3ebB8V8OF2vGPP3LGpehyocPh6xjOUbHP3YG7i3fut5qbUOtOA60XHx2fi38R7FvoJg8BzSHA5EYhbcee1zLgw7EQ1e6LqWms6W9VKDfbkHZB3bMYw+tcqZNbbAYBVsqrNtvc1SS2CIigkIiIAiIgCIiAIiIAiIgCIiAIiIAiIgCIiAIiIAiIgCIiAIiIAiIgKFaTTOqcVQ02aIn42e1oz+UMA8cj7Qt4ihq4OOVlDU0EliNi5OyL3hl+ac2OtuwPI5re6ua3AuIZ2X/ALSBxt4ubu8xhxU/q6JkrCyRoe1wsWkXH981ANO9Gzy/bpHDs4t2jZ7TwDsnj51vHeoWmj2KtPdE80fpBkzNqM3F7HcQd7SNxWUo/qho2WGN5nGy58hOze9gAG3wNsbX8LKQKUWCIikBERAEREAREQBERAEREAREQBERAEREAREQBERAEREAREQBERAEREAREQBERAEREAREQBER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04" name="AutoShape 8" descr="data:image/jpeg;base64,/9j/4AAQSkZJRgABAQAAAQABAAD/2wCEAAkGBhQRERUTEBIWEBUUFBUUFBUXFhYWGBgVGBQVFxUUGBcZGyYeFxsjGhQWHy8gIycsLCwtFx4xNTAqNSYrLCkBCQoKDgwOGg8PGjUkHCQsLCkpLC4vKiosLCwsKSksLCwsLiksLCwsLCwsLCwpLCkpLCwpLCksKSksLCkpKSwpKf/AABEIALYBFAMBIgACEQEDEQH/xAAcAAEAAQUBAQAAAAAAAAAAAAAABgEDBAUHAgj/xABKEAABAwICBgYECggEBgMAAAABAAIDBBEhMQUGEkFRYQcTIjJxgRRCkaEjUmJygpKiscHRFjNDVJPC0vBEg7LxFyRjw9PhFTRT/8QAGgEBAAMBAQEAAAAAAAAAAAAAAAECAwQFBv/EAC8RAAIBAgQEBAUFAQAAAAAAAAABAgMRBBIhMRMUQVEiMmGhQlKRsdEFI3GB8BX/2gAMAwEAAhEDEQA/AO4oiIAiIgCIiAIiIAiIgCIiAIiIAiIgCIiAIiIAiIgCIiAIiogKqhS60OlNaA1xigAmkHeN+xH893H5IxUNpENpbm92l6UP0TppwnEbnundJ3gMmj4zWjBjR7+ZspgidwtQiIpJCIiAIiIAiIgCIiAIiIAiIgCIiAIiIAiIgCIiAIiIAiIgCIiAIiIAsPSGkY4WGSVwa0b+fADeVdq6oRtLneA5ncFynWDSM1dWdTE10mwbBrcsO8STg0bto/fYKk5WWhlUm4rwq7N1pHW+SpLhG70eAX25L2eR4+qr2itX5JmtDAaWDO5Hwr+bQRh853kN622r2pzYQ10+zLIMWgD4OP5jT3nfLOPDZyWDrRr6ItqOls97cHyHGNh4D47+WQ55LPbxSKJZFmqPU39NSU9Eyw2IQbXc5wDnkb3Odi4+Kx5deaJt71LMOAc73gG648189bOWxtfVzHFxz2eb3HsxjgPIBSah6LKp9jLLDDfNo25CMsCbNF/C+W9M8vhRmq1SesI6ep1eN4cARiCLg8ivSxtG0nVRMjBLthrWXNgSGgAHDwWStzsCIiAIiIAiIgCIiAIiIAiIgCIiAIiIAiIgCIiAIiIAiIgCIqbSAKl1G9YNfaelJYbyyDNjLYHg5xwaeWfJR6g10qa2QtjYyCId92LyAfVDjYbR8MPYq5lexm6sU8vU3en9LYPe3tNjBDAPXdkLeLrAeK96EpqbRkOzLNGJXduZ5I2nvJN8O9sg3AHjvuoVrppJzurpaZrnuc5rnCMEkNbi0dniQPJpXii1HrZRcRNguM5XWcfENDnDzG9Zt2eiuZ1Kkk7Rjdmz1p19MgcyImKLEE3tI8f9tvv8Fr9XdRpq7ZfPtU1N6rR2XvBHqA9xp3vOJ3W7ymOr/R1BBZ83/MyYG72jZafkM8d5uVLA1FTb1kVjRlJ5qn0MLROh4aaMR08bYmDcBnzJOLjzKzbJZVWtjqCIikBERAEREAREQBERAEREAREQBERAEREAREQBERAERUJQFbql1q9NafipWbUpxODWDFzjyH4nAKE6Y1nOD6k9p36uBpuB4j13czgL5BVckijmk7HQZdIxtwLxfgDc+5QTW/pDsDFRu5Pn3C2bY+J+Vu3cRGNJ6xvc0tcdgH1GnE8idwW21f6OpakNmqXejsPciDLv2dxO1gzjYgnHG2RzcnLRHM6sqryw+pqdX9WevBlqHFkeNm3Ie/eSTmBzzUy0ZSda3qqNojjbcGS3ZGd7W77rjEXzzIW8o9TKeMDaDptndI7abuN9gWbu4LdwxBos0ADgAAPYFaMbG9OlGGxjaN0YyBmxGLY3cTi5zrAF7jvcbD2AZABZVl6RaGpQKqIgCIvN0B6RebqjXg5EFRcHtERSAiIgISOlmk+JMPos/rXtnSvRnMSj6A/By491abC9Xkodzg5mR2hnSdRH13jxjKyI+kKiP7e3ix4/lXENhNlUeBXclYl9ju7ddaM/4mP3j7wr7NaKU5VMP12/muBWVbHmqvBepPNeh9BN07TnKoiP+Yz81ei0jG7uysd4PafuK+drFC1RyL7k80ux9IB3NVuvnESuGTiPNXY9JytykePBzh+Kq8FLoy3Mx7H0TdLrgUOtVW3u1Eo+m781lN1+rR/iHeYafvCq8HULczA7mFVQHU3Wmd0Ln1DhLtP7O0Q0gAWOTcr3W2k1ttmY2+JP5rkfhdmbZla5J1g6V03FTN255GxjcDm7k1ubj4KFaV6RHhpEGxljK4EMb80E3efKy53V6TNVPjNtOPfllcBb8hnZoWcp20RhOv0hqyfaT6WzcinhAA9aU4/VacPasWLWeumb1kkvo8XFrGtc/kzaBP0jh4rW6JFNGQylifpKow7QYS1pO/4rRnieGakVLqLU1TxJXyiJmfUxm7rcC7ut8r+O9U8T6mS4suv4I5U6TkleZdl1TKbNjZnc+rz2RyxJXrQ+olfUvMk1oNvOR47VtzWx94DxtxxXW6HR8cLQ2JjWNAtYDwzOZOGZWQrKn3NlQVrMjWruoVPS2cW9fKLHrJMbEG92NyZiBbfzUmsl0utEkjdRUVZFVRU21HtMa+0dOSHS9Y8epGNt3nbsjzIUSko7lkm9iRXS65ZpTpkcP1EDWD40rrn6rbD7SiOk+karm71S5rTujtG32txI81g8RHobKhJ76Hd6zSkUIvNKyMfKc1v3lR2t6T6KPuvdMf8ApsJHtdYe9cNjqnSvwu4m3aIc45gZgE88OBUn0XqU6UjrXy2uL7EVsN9nSOw35s4G25U405eVF+FCPmZKq/pgdlBA1vypXX+yz81GdI9JtW+4NR1d/VjaxnsJu73qSaP1GpI7GSF854zTEDd6sYAOW/iVuqWaCnwhhp4t/YjF72te+ZNsLqclSW8v97EZ6a2ic0a+uqsWx1VQLnE9c5twMcT2LrofRdoiqp+vbUwuia8xuZdzT2gHNdgCSLjY9izjrWb26wfVas2m1jPrAP8ADsn2Yj7laFKMXe5SdVyVrEjRWKKrbKwPZkb+NwSCDzBBCvrpMQiIgPnouYvOw0rSCs5q4K3mvePJNx1IVRAOK1ArzxXsV54pqNDbCFqp1IWr9MXr0xLMadjZdQFT0ccVgemKvpqmzGhnejLz6IsUVy9iuUajQv8AoZVBRkm3H/ZeW1yux12I8R96htpEpJmFBXSbTgXvMeGy1h2RkL3353WRHXXc1rWNZtEAySElreLnWBIHgCVIdFagRujDnVL+0XGwDbd44YrO/RGjixlqX4cXsb/KvmqmdybPT5ajJK7Zi6N0LQus6p0nG+QAHYLS2IHgBJsmS3D3KZUOhdHsj63bjqBltNDCC7HBrYhe/LHJRCbSOiqfhMRzL/eTZayt6TmtGzSQNj4YC/stZZ5ox39jaGGSVoLQ6nHpqKJpEULmt42bG07ie0b5AZjgsCq6RIoxiAXbwH7QB8dkX9y4ppDWyqnd2y5o4uufYArMb2nvySOPKwH5qsq8umh0ww66nXpOlpo7sIPi634K2Olk3/8ArA/5hH8q5j1LRh1Mp+g65+zdbKLVyqcLsoJyDkSxw32ydYjzWSnWezNOHRW69zoB6XGjOm9kwJ9nVqzV9Lh2fg6bYduMj+yOdgLnwwUeoujfSMmbIqYE47TwXAWz2WB3suMVJ9HdDcAsaqeWodvAtGy/hi4/W8lslXfUxlwV0IFpvXWoqjsyTPeDgI4wWM8NluLvMrzQaoVMwBcG0zT8bvW+aMvNdYpOjWjiN2sf/EP4YraQ6rUzf2LXYW7V3/6iRdSsO3rJkcdLSKOX02qNLFbrZWud4AuPG21e2/ILa0Whaa46midMTbtGNz88iXEbI8SbLo9Jo2KIWiiZGPktaPuCy1qqMVsZOq2Qmm0dUZR0rYh8osbvtk0k81lO0BVOteWNg32D3WHLK+7h+csRa5TO5GP0La7vzyuzy2W+G481lN1KpPWi6y/x3vcPYXWW9RMqF2aluqtIG7IpYLWt+qYTbxIutTVahR50sj6Y/FuZI7/Ncbt8GuCliJlQuzX6E0eYIQxx2jdzja9ruJJDb4gXJWwRFKViAiIpB82jUOu/dJv4bliT6uVLLF9PK2+AvFIL/ZX05ZVWqrT7mXCifK8lM9pIc0tIzBwIwviDiMF5aDw/FfVDowcwDfA3CwKzV6nlGzJTxPFiBeNhtcWNjbDyV1iJorwUfM9ynWL6JdqFQkW9EjF+AIPkQbhYk3RjQO/w+z82SVvts7FXWKkV4COBB6qJV2yfoeo3X2XSsubjtNNschdlzwxN+ZWBP0JQkjYqJGjeC1jjnxFrYcldYt9ivLnIxIvQmXSpehF9uzVMJ3AxuA9u2fuWBW9DNU3GN8UuWAc5jueDm2t9LyV1i0VdBkGE6uRVNiLmw3+G9SWXoorxa0TXeEjMPG5H9hWabo7rA+01PK1tw3aaGvHes4kNcTbZ2jlwWnNQkrFHSkjRs0Jtxl9PUTOaMgWyWOOW0DYeKw3aDk4Fx34ldDoeiCrFO1wqGNfsg9SQ4WvjsmQEgO49ki6xItSHMOzUzSQPJIDS0Y+Dtqz/ACK4ZU8PLe50qpiI7WI/qrqW2sc6N0zaeUW2GSA2kv8AFeDmOGyTiLXxtuz0aywO+H+DZn1jWmRvmR3fOyv1GpzhlUxyNz+EGz77lSTVzWOop+xPI2riy7LnSSM4Wdbtjk4357lhUwVKSvB3+ptTxlVO0jTRamNcOxUgjmP91T/h8Sf1sR8Wn8FIazS2i5n3kZLC4Zua2WK/N3VEX8SFutG6EoZm7UEjpR8molcR4jbuPNcMv0+Md19zsjj5PRMjFFq3JCPg6x0XzHyW82ucQc1JKTS0zG2kmjlPxjHsn7L7e5Z7tUac7pP40v8AUo/p/o9kdd1HUvYbfq5HFzT4Pxc3z2s9y0jT4a8P3/JnKpxH4vsbn9IH8Yvtf1K5HrGd7WO5hxHuIK5tUauVsGM0U0g+Mx7pB9g7QyOYWHHXNB/WSNPDbv7jiuaeOcHaUWdEMIpLSSOvRawsPea5v2h7sfcs+nq2vF2ODv73jMLkMOn3NymPmwFXJNan59eQRkRHG0+04hVX6lT6pkvAT7o7BdUL1xyTWuV2c87r5Wk2f9IxWPN1j8XhwBydM9wbyG28hovzIU/9G/lg2RyTXmkkdgm0zCzvzRtPAvaPxWKdbKTL0mL6wXO26i1lgWxxm+8SM+9ZkGoNbYHahZyMj7j6sRHsKcziX5aY4FBbzJz+llL+8R/WXpmtFKcqmL64UHk1Hrh60TvCR380YVp+qdeB+rY7/MYfvAVeZxS3pjgUH8Z0I6epxiZ4/rt/NYs+uFKz9u13Joc//SCoF+i9d+7D60P9S9xaqaQebdU2IcXSMA9kYcfcq83intTHL0VvMm+h9a2VMhYGOjsCW7dhtWztbhwut4FC9XdR5YZhLPM1xZYsbGHd4gh2052YsbYAb8lMwvQw7qOH7u5y1VBS8GxVERdBkEREAREQBERAEREAREQBedlekQFAFZq6JkrSyVrZGnNrmhwPkVfRAQ+XosonEnZlFzfZEr7DkLkm3mrFR0W04aTA90bvV2/hGjDeLgn6ym6oQrKckrXKZI9jg8+k6illfDPHC17DYgMcARuc0k4tIxBstlQ6xwOIdLH1TxlJHcOHMObZy6Xp/VCmrC11RGXOaC1rmuc1wBN7dk2IvxBzKiFd0NNJvT1TmDeJGCTduLSzffPiuiNSm1aSsc8qdRPwm40Pr/AOxPODYYSEOBPJ/ZtfmM+W/fUes1NMbRVETzwD239hN9xXLdYNQamijD2ziaPAPOyWBmOBddzuzj3t2+2a1jtU6oi9opOW0L+8KMlJ7SLZ6q3id2GKsT6LikN5Io5DldzGuNuFyFyHQWmK6hdYMeWb4n3ew/NLb7B8MOIK6loLWGOpiD8YnZOjfg5ruGOY4EYH3LGpSy+qNadRS/kyf/hKf/8ACL+Gz8l5doGnP+Hh/hs/JZ11VZZV2NbvuRrSeoNNI7rIm+jSbnRANFxkSzunxFjzWlqqKup8x6Uz4ze0bc2972XXQFSyxnh4y1Wj9DSNWS9V6nOtHa67HZa2wGBa2wtj4EgrY/puScG25Xt97SpPWaFglJMsMbycyWi+Vu9a+S09VqFTvN2Omg5RyG3sftADwsud0K62n7GnEpveJgjXCbcyN3m/+le263VB/Yxn6Th96uf8OYv3mq/iM/8AGsJ/Rq7HYr5wb4bTY3C3MWBPtU8Kt879iM9P5TYx64OHfpXAfJcHe6wWdT62QOFy4x/Pa4D61re9Rt2pFdH+qrIpccpInNwxx2mk3PK3mrNTHX0+MtL17ctqndtu8ercA72XV48WO7v/AF+CHkfQ6BBUNeNpjg8cWkEe0K6o/qlA7qzKbhstnNaW7Jy7xFrgnhy5qQBdUW2rsxegREViAiIgCIiAIiIAiIgCIiAIiIAiIgCIiAKllVEB4liDgQ4Aggggi4IIsQRvUZ0hqU0C9I4QHcw3MXgBmz6OHJSlLICC1WhK2IXYyOe1sGSbLjxwe0AY/KxUV1i1mq6QtbPRCMvvsOOy+/EBzCRfHK9/w7HsrHr9HRzxujmYJGOFnNcLj/0eBGIVouz1KyV0cSg1+qAbtAi+bdvtxsfNSzQfSJM23pcZkjP7Vgu5vMhuDh4Y8ivGmOiDEuo59nE/By3I42D248sQfFROTU3SMW1/yshDcyxzTfLINdd3kLrutQnHTQ4m60H3O40VcyZjXxOEjHC7XNNwR/f3K/dfOrquWMmIRzRlpO0wOkFjvu0ZFbKLVrSEgDmQzFpxB624PgdpYOjFfGjZVpfKzu5cl18/TVtdQuu909OQcy5+xfDO92HMYHkpVoDpZmGFQxtQPjNtG/2d12XJVeHe8XclYiKdpKx1i6KK03SVRuF3PfEfivjf97QQfalR0k0TRdsjpT8Vkb7nzcAPes+HO9rGvEj3JShXM9NdLZ2SKeMRbtuUhxF8iI2G1/F3kVu+jTT89XDK6o2ngSfBylgYHNIuWtAwIaRn8rMqZUpRV2RGpGTsiZAKqIszQIiIAiIgCIiAIiIAiIgCIiAIiIAiIgCIiAIiIAiIgCIiAIiICO6yaJzniaS9o7YF7vYBuAzcPeMNwUcoq57JGywPtfvxnGORvhfsv4PHHEFdELVGtJ6lsdd9OepeSXEYlhJNz2fVueGGJwUMGxp9PwvGLtg8H9n3nD3rVaU6PKGp7XVCJxHfhPVnxsOy7jiCo7U+kU5ImiNhjtAEstx2gLcc7WVaXWBjTdpMJ4g2b57iPFIzs9GQ1fctT9DjwPga3ebB8V8OF2vGPP3LGpehyocPh6xjOUbHP3YG7i3fut5qbUOtOA60XHx2fi38R7FvoJg8BzSHA5EYhbcee1zLgw7EQ1e6LqWms6W9VKDfbkHZB3bMYw+tcqZNbbAYBVsqrNtvc1SS2CIigkIiIAiIgCIiAIiIAiIgCIiAIiIAiIgCIiAIiIAiIgCIiAIiIAiIgKFaTTOqcVQ02aIn42e1oz+UMA8cj7Qt4ihq4OOVlDU0EliNi5OyL3hl+ac2OtuwPI5re6ua3AuIZ2X/ALSBxt4ubu8xhxU/q6JkrCyRoe1wsWkXH981ANO9Gzy/bpHDs4t2jZ7TwDsnj51vHeoWmj2KtPdE80fpBkzNqM3F7HcQd7SNxWUo/qho2WGN5nGy58hOze9gAG3wNsbX8LKQKUWCIikBERAEREAREQBERAEREAREQBERAEREAREQBERAEREAREQBERAEREAREQBERAEREAREQBER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07" name="AutoShape 11" descr="https://encrypted-tbn2.gstatic.com/images?q=tbn:ANd9GcQN7SpQBC8Sxj94HSXMnOUh0V5ICDNtjwkihrI1gUk695yJU3aD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10" name="AutoShape 14" descr="http://www.ecolan.ru/images/c/open_systems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13" name="AutoShape 17" descr="http://www.ecolan.ru/images/c/open_systems7.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9716" name="AutoShape 20" descr="http://www.abn.ru/catalog/hyperline/cable_pair/images/big/ftp100-c3-solid-indo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7" name="Прямоугольник 16"/>
          <p:cNvSpPr/>
          <p:nvPr/>
        </p:nvSpPr>
        <p:spPr>
          <a:xfrm>
            <a:off x="457200" y="1828800"/>
            <a:ext cx="8077200" cy="4413516"/>
          </a:xfrm>
          <a:prstGeom prst="rect">
            <a:avLst/>
          </a:prstGeom>
        </p:spPr>
        <p:txBody>
          <a:bodyPr wrap="square">
            <a:spAutoFit/>
          </a:bodyPr>
          <a:lstStyle/>
          <a:p>
            <a:pPr algn="just">
              <a:lnSpc>
                <a:spcPct val="120000"/>
              </a:lnSpc>
            </a:pPr>
            <a:r>
              <a:rPr lang="ru-RU" b="1" dirty="0" smtClean="0"/>
              <a:t>Принцип работы: </a:t>
            </a:r>
            <a:r>
              <a:rPr lang="ru-RU" dirty="0" smtClean="0"/>
              <a:t>объединяет узлы на канальном уровне. Проходящие кадры фильтруются и продвигаются согласно адресной информации (</a:t>
            </a:r>
            <a:r>
              <a:rPr lang="en-US" dirty="0" smtClean="0"/>
              <a:t>MAC</a:t>
            </a:r>
            <a:r>
              <a:rPr lang="ru-RU" dirty="0" smtClean="0"/>
              <a:t>-адресам), содержащейся в их заголовках. Упрощенно принцип работы коммутатора 2-го уровня сводится к составлению и поддержанию в актуальном состоянии таблицы принадлежности адресов устройств к портам коммутатора и последующей фильтрации проходящего трафика согласно таблице.</a:t>
            </a:r>
          </a:p>
          <a:p>
            <a:pPr algn="just">
              <a:lnSpc>
                <a:spcPct val="120000"/>
              </a:lnSpc>
            </a:pPr>
            <a:r>
              <a:rPr lang="ru-RU" b="1" dirty="0" smtClean="0"/>
              <a:t>Особенности передачи трафика: </a:t>
            </a:r>
            <a:r>
              <a:rPr lang="ru-RU" dirty="0" smtClean="0"/>
              <a:t>поступающий на порт коммутатора кадр записывается только в тот порт, к которому подключено устройство с адресом назначения. Остальные порты коммутатора свободны и могут участвовать в обмене данными между друг другом. В случае, если в таблице нет данных об адресе назначения, кадр записывается во все порты устройства. Адресная информация в заголовке кадра канального уровня не изменяется.</a:t>
            </a:r>
          </a:p>
          <a:p>
            <a:pPr algn="just">
              <a:lnSpc>
                <a:spcPct val="120000"/>
              </a:lnSpc>
            </a:pPr>
            <a:r>
              <a:rPr lang="ru-RU" b="1" dirty="0" smtClean="0"/>
              <a:t>Обработка широковещательных сообщений: </a:t>
            </a:r>
            <a:r>
              <a:rPr lang="ru-RU" dirty="0" smtClean="0"/>
              <a:t>рассылаются без ограничений.</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Коммутатор 3-го уровня </a:t>
            </a:r>
            <a:endParaRPr lang="ru-RU" sz="3600" dirty="0"/>
          </a:p>
        </p:txBody>
      </p:sp>
      <p:sp>
        <p:nvSpPr>
          <p:cNvPr id="3" name="Содержимое 2"/>
          <p:cNvSpPr>
            <a:spLocks noGrp="1"/>
          </p:cNvSpPr>
          <p:nvPr>
            <p:ph sz="quarter" idx="1"/>
          </p:nvPr>
        </p:nvSpPr>
        <p:spPr>
          <a:xfrm>
            <a:off x="381000" y="1676400"/>
            <a:ext cx="8229600" cy="4800600"/>
          </a:xfrm>
        </p:spPr>
        <p:txBody>
          <a:bodyPr>
            <a:normAutofit fontScale="32500" lnSpcReduction="20000"/>
          </a:bodyPr>
          <a:lstStyle/>
          <a:p>
            <a:pPr marL="0" indent="0" algn="just">
              <a:lnSpc>
                <a:spcPct val="120000"/>
              </a:lnSpc>
              <a:spcBef>
                <a:spcPts val="0"/>
              </a:spcBef>
              <a:buNone/>
            </a:pPr>
            <a:r>
              <a:rPr lang="ru-RU" sz="4800" b="1" dirty="0" smtClean="0"/>
              <a:t>Назначение: </a:t>
            </a:r>
            <a:r>
              <a:rPr lang="ru-RU" sz="4800" dirty="0" smtClean="0"/>
              <a:t>объединение устройств в сети, работа в качестве  узловых точек сети, объединение сегментов сетей в составную сеть.</a:t>
            </a:r>
          </a:p>
          <a:p>
            <a:pPr marL="0" indent="0" algn="just">
              <a:lnSpc>
                <a:spcPct val="120000"/>
              </a:lnSpc>
              <a:spcBef>
                <a:spcPts val="0"/>
              </a:spcBef>
              <a:buNone/>
            </a:pPr>
            <a:endParaRPr lang="ru-RU" sz="4800" dirty="0" smtClean="0"/>
          </a:p>
          <a:p>
            <a:pPr marL="0" indent="0" algn="just">
              <a:lnSpc>
                <a:spcPct val="120000"/>
              </a:lnSpc>
              <a:spcBef>
                <a:spcPts val="0"/>
              </a:spcBef>
              <a:buNone/>
            </a:pPr>
            <a:r>
              <a:rPr lang="ru-RU" sz="4800" b="1" dirty="0" smtClean="0"/>
              <a:t>Принцип работы: </a:t>
            </a:r>
            <a:r>
              <a:rPr lang="ru-RU" sz="4800" dirty="0" smtClean="0"/>
              <a:t>может работать в режиме коммутатора 2-го уровня. В режиме коммутатора 3-го уровня осуществляет коммутацию на основе таблиц коммутации, составленных относительно адресов сетевого уровня. Эти таблицы могут составляться автоматически, путем наблюдения трафика, вручную или с использованием протоколов маршрутизации. За счет аппаратной реализации большинства операций и отсутствие необходимости </a:t>
            </a:r>
            <a:r>
              <a:rPr lang="ru-RU" sz="4800" dirty="0" err="1" smtClean="0"/>
              <a:t>деинкапсуляции</a:t>
            </a:r>
            <a:r>
              <a:rPr lang="ru-RU" sz="4800" dirty="0" smtClean="0"/>
              <a:t>/инкапсуляции сетевых сообщений, в большинстве случаев работает быстрее </a:t>
            </a:r>
            <a:r>
              <a:rPr lang="ru-RU" sz="4800" dirty="0" err="1" smtClean="0"/>
              <a:t>маршрутизатора</a:t>
            </a:r>
            <a:r>
              <a:rPr lang="ru-RU" sz="4800" dirty="0" smtClean="0"/>
              <a:t>. </a:t>
            </a:r>
          </a:p>
          <a:p>
            <a:pPr marL="0" indent="0" algn="just">
              <a:lnSpc>
                <a:spcPct val="120000"/>
              </a:lnSpc>
              <a:spcBef>
                <a:spcPts val="0"/>
              </a:spcBef>
              <a:buNone/>
            </a:pPr>
            <a:endParaRPr lang="ru-RU" sz="4800" dirty="0" smtClean="0"/>
          </a:p>
          <a:p>
            <a:pPr marL="0" indent="0" algn="just">
              <a:lnSpc>
                <a:spcPct val="120000"/>
              </a:lnSpc>
              <a:spcBef>
                <a:spcPts val="0"/>
              </a:spcBef>
              <a:buNone/>
            </a:pPr>
            <a:r>
              <a:rPr lang="ru-RU" sz="4800" b="1" dirty="0" smtClean="0"/>
              <a:t>Особенности передачи трафика: </a:t>
            </a:r>
            <a:r>
              <a:rPr lang="ru-RU" sz="4800" dirty="0" smtClean="0"/>
              <a:t>кадр может передаваться без изменения адресной информации.</a:t>
            </a:r>
          </a:p>
          <a:p>
            <a:pPr marL="0" indent="0" algn="just">
              <a:lnSpc>
                <a:spcPct val="120000"/>
              </a:lnSpc>
              <a:spcBef>
                <a:spcPts val="0"/>
              </a:spcBef>
              <a:buNone/>
            </a:pPr>
            <a:endParaRPr lang="ru-RU" sz="4800" dirty="0" smtClean="0"/>
          </a:p>
          <a:p>
            <a:pPr marL="0" indent="0" algn="just">
              <a:lnSpc>
                <a:spcPct val="120000"/>
              </a:lnSpc>
              <a:spcBef>
                <a:spcPts val="0"/>
              </a:spcBef>
              <a:buNone/>
            </a:pPr>
            <a:r>
              <a:rPr lang="ru-RU" sz="4800" b="1" dirty="0" smtClean="0"/>
              <a:t>Обработка широковещательных сообщений: </a:t>
            </a:r>
            <a:r>
              <a:rPr lang="ru-RU" sz="4800" dirty="0" smtClean="0"/>
              <a:t>сообщения могут передаваться или фильтроваться в зависимости от настроек.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Общие характеристики коммутаторов</a:t>
            </a:r>
            <a:endParaRPr lang="ru-RU" sz="3600" dirty="0"/>
          </a:p>
        </p:txBody>
      </p:sp>
      <p:sp>
        <p:nvSpPr>
          <p:cNvPr id="3" name="Содержимое 2"/>
          <p:cNvSpPr>
            <a:spLocks noGrp="1"/>
          </p:cNvSpPr>
          <p:nvPr>
            <p:ph sz="quarter" idx="1"/>
          </p:nvPr>
        </p:nvSpPr>
        <p:spPr/>
        <p:txBody>
          <a:bodyPr>
            <a:normAutofit fontScale="85000" lnSpcReduction="20000"/>
          </a:bodyPr>
          <a:lstStyle/>
          <a:p>
            <a:pPr>
              <a:buNone/>
            </a:pPr>
            <a:r>
              <a:rPr lang="ru-RU" dirty="0" smtClean="0"/>
              <a:t>Функциональные характеристики:</a:t>
            </a:r>
          </a:p>
          <a:p>
            <a:r>
              <a:rPr lang="ru-RU" dirty="0" smtClean="0"/>
              <a:t>скорость фильтрации (</a:t>
            </a:r>
            <a:r>
              <a:rPr lang="ru-RU" dirty="0" err="1" smtClean="0"/>
              <a:t>filtering</a:t>
            </a:r>
            <a:r>
              <a:rPr lang="ru-RU" dirty="0" smtClean="0"/>
              <a:t>); </a:t>
            </a:r>
          </a:p>
          <a:p>
            <a:r>
              <a:rPr lang="ru-RU" dirty="0" smtClean="0"/>
              <a:t>скорость маршрутизации (</a:t>
            </a:r>
            <a:r>
              <a:rPr lang="ru-RU" dirty="0" err="1" smtClean="0"/>
              <a:t>forwarding</a:t>
            </a:r>
            <a:r>
              <a:rPr lang="ru-RU" dirty="0" smtClean="0"/>
              <a:t>); </a:t>
            </a:r>
          </a:p>
          <a:p>
            <a:r>
              <a:rPr lang="ru-RU" dirty="0" smtClean="0"/>
              <a:t>пропускная способность (</a:t>
            </a:r>
            <a:r>
              <a:rPr lang="ru-RU" dirty="0" err="1" smtClean="0"/>
              <a:t>throughput</a:t>
            </a:r>
            <a:r>
              <a:rPr lang="ru-RU" dirty="0" smtClean="0"/>
              <a:t>); </a:t>
            </a:r>
          </a:p>
          <a:p>
            <a:r>
              <a:rPr lang="ru-RU" dirty="0" smtClean="0"/>
              <a:t>задержка передачи кадра. </a:t>
            </a:r>
          </a:p>
          <a:p>
            <a:pPr>
              <a:buNone/>
            </a:pPr>
            <a:endParaRPr lang="ru-RU" dirty="0" smtClean="0"/>
          </a:p>
          <a:p>
            <a:pPr>
              <a:buNone/>
            </a:pPr>
            <a:r>
              <a:rPr lang="ru-RU" dirty="0" smtClean="0"/>
              <a:t>Формальные характеристики:</a:t>
            </a:r>
          </a:p>
          <a:p>
            <a:r>
              <a:rPr lang="ru-RU" dirty="0" smtClean="0"/>
              <a:t>размер буфера (буферов) кадров; </a:t>
            </a:r>
          </a:p>
          <a:p>
            <a:r>
              <a:rPr lang="ru-RU" dirty="0" smtClean="0"/>
              <a:t>производительность внутренней шины; </a:t>
            </a:r>
          </a:p>
          <a:p>
            <a:r>
              <a:rPr lang="ru-RU" dirty="0" smtClean="0"/>
              <a:t>производительность процессора или процессоров; </a:t>
            </a:r>
          </a:p>
          <a:p>
            <a:r>
              <a:rPr lang="ru-RU" dirty="0" smtClean="0"/>
              <a:t>размер внутренней адресной таблицы. </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Маршрутизатор</a:t>
            </a:r>
            <a:r>
              <a:rPr lang="ru-RU" dirty="0" smtClean="0"/>
              <a:t> (</a:t>
            </a:r>
            <a:r>
              <a:rPr lang="ru-RU" dirty="0" err="1" smtClean="0"/>
              <a:t>анг</a:t>
            </a:r>
            <a:r>
              <a:rPr lang="ru-RU" dirty="0" smtClean="0"/>
              <a:t>. </a:t>
            </a:r>
            <a:r>
              <a:rPr lang="en-US" dirty="0" smtClean="0"/>
              <a:t>router)</a:t>
            </a:r>
            <a:endParaRPr lang="ru-RU" dirty="0"/>
          </a:p>
        </p:txBody>
      </p:sp>
      <p:sp>
        <p:nvSpPr>
          <p:cNvPr id="3" name="Содержимое 2"/>
          <p:cNvSpPr>
            <a:spLocks noGrp="1"/>
          </p:cNvSpPr>
          <p:nvPr>
            <p:ph sz="quarter" idx="1"/>
          </p:nvPr>
        </p:nvSpPr>
        <p:spPr/>
        <p:txBody>
          <a:bodyPr>
            <a:normAutofit fontScale="47500" lnSpcReduction="20000"/>
          </a:bodyPr>
          <a:lstStyle/>
          <a:p>
            <a:pPr marL="0" indent="0" algn="just">
              <a:lnSpc>
                <a:spcPct val="120000"/>
              </a:lnSpc>
              <a:spcBef>
                <a:spcPts val="0"/>
              </a:spcBef>
              <a:buNone/>
            </a:pPr>
            <a:r>
              <a:rPr lang="ru-RU" sz="3200" b="1" dirty="0" smtClean="0"/>
              <a:t>Назначение:</a:t>
            </a:r>
            <a:r>
              <a:rPr lang="ru-RU" sz="3200" dirty="0" smtClean="0"/>
              <a:t> объединение устройств в сети, работа в качестве  узловых точек сети, объединение сегментов сетей в составную сеть.</a:t>
            </a:r>
          </a:p>
          <a:p>
            <a:pPr marL="0" indent="0" algn="just">
              <a:lnSpc>
                <a:spcPct val="120000"/>
              </a:lnSpc>
              <a:spcBef>
                <a:spcPts val="0"/>
              </a:spcBef>
              <a:buNone/>
            </a:pPr>
            <a:endParaRPr lang="ru-RU" sz="3200" dirty="0" smtClean="0"/>
          </a:p>
          <a:p>
            <a:pPr marL="0" indent="0" algn="just">
              <a:lnSpc>
                <a:spcPct val="120000"/>
              </a:lnSpc>
              <a:spcBef>
                <a:spcPts val="0"/>
              </a:spcBef>
              <a:buNone/>
            </a:pPr>
            <a:r>
              <a:rPr lang="ru-RU" sz="3200" b="1" dirty="0" smtClean="0"/>
              <a:t>Принцип работы: </a:t>
            </a:r>
            <a:r>
              <a:rPr lang="ru-RU" sz="3200" dirty="0" smtClean="0"/>
              <a:t>объединяет устройства на сетевом уровне. Входящий кадр при поступлении на принимающий порт </a:t>
            </a:r>
            <a:r>
              <a:rPr lang="ru-RU" sz="3200" dirty="0" err="1" smtClean="0"/>
              <a:t>маршрутизатора</a:t>
            </a:r>
            <a:r>
              <a:rPr lang="ru-RU" sz="3200" dirty="0" smtClean="0"/>
              <a:t> подвергается </a:t>
            </a:r>
            <a:r>
              <a:rPr lang="ru-RU" sz="3200" dirty="0" err="1" smtClean="0"/>
              <a:t>деинкапсуляции</a:t>
            </a:r>
            <a:r>
              <a:rPr lang="ru-RU" sz="3200" dirty="0" smtClean="0"/>
              <a:t> на канальном уровне. Адресная информация, содержащаяся в заголовке сетевого пакета, используется для выбора маршрута передачи (порта </a:t>
            </a:r>
            <a:r>
              <a:rPr lang="ru-RU" sz="3200" dirty="0" err="1" smtClean="0"/>
              <a:t>маршрутизатора</a:t>
            </a:r>
            <a:r>
              <a:rPr lang="ru-RU" sz="3200" dirty="0" smtClean="0"/>
              <a:t> через который и шлюза, на который необходимо передать сетевой пакет). Решение принимается на основе записей таблицы маршрутизации, которые могут заносится в нее в ручную или с использованием специальных протоколов маршрутизации. Пакет инкапсулируется в новый кадр канального уровня.  </a:t>
            </a:r>
          </a:p>
          <a:p>
            <a:pPr marL="0" indent="0" algn="just">
              <a:lnSpc>
                <a:spcPct val="120000"/>
              </a:lnSpc>
              <a:spcBef>
                <a:spcPts val="0"/>
              </a:spcBef>
              <a:buNone/>
            </a:pPr>
            <a:endParaRPr lang="ru-RU" sz="3200" dirty="0" smtClean="0"/>
          </a:p>
          <a:p>
            <a:pPr marL="0" indent="0" algn="just">
              <a:lnSpc>
                <a:spcPct val="120000"/>
              </a:lnSpc>
              <a:spcBef>
                <a:spcPts val="0"/>
              </a:spcBef>
              <a:buNone/>
            </a:pPr>
            <a:r>
              <a:rPr lang="ru-RU" sz="3200" b="1" dirty="0" smtClean="0"/>
              <a:t>Особенности передачи трафика: </a:t>
            </a:r>
            <a:r>
              <a:rPr lang="ru-RU" sz="3200" dirty="0" smtClean="0"/>
              <a:t>единицей передачи данных выступает сетевой пакет. Он передается в порт, определенный по таблице маршрутизации и подвергается инкапсуляции в кадр канального уровня. В качестве адреса назначения канального уровня выступает </a:t>
            </a:r>
            <a:r>
              <a:rPr lang="en-US" sz="3200" dirty="0" smtClean="0"/>
              <a:t>MAC</a:t>
            </a:r>
            <a:r>
              <a:rPr lang="ru-RU" sz="3200" dirty="0" smtClean="0"/>
              <a:t> адрес шлюза.</a:t>
            </a:r>
          </a:p>
          <a:p>
            <a:pPr marL="0" indent="0" algn="just">
              <a:lnSpc>
                <a:spcPct val="120000"/>
              </a:lnSpc>
              <a:spcBef>
                <a:spcPts val="0"/>
              </a:spcBef>
              <a:buNone/>
            </a:pPr>
            <a:endParaRPr lang="ru-RU" sz="3200" dirty="0" smtClean="0"/>
          </a:p>
          <a:p>
            <a:pPr marL="0" indent="0" algn="just">
              <a:lnSpc>
                <a:spcPct val="120000"/>
              </a:lnSpc>
              <a:spcBef>
                <a:spcPts val="0"/>
              </a:spcBef>
              <a:buNone/>
            </a:pPr>
            <a:r>
              <a:rPr lang="ru-RU" sz="3200" b="1" dirty="0" smtClean="0"/>
              <a:t>Обработка широковещательных сообщений: </a:t>
            </a:r>
            <a:r>
              <a:rPr lang="ru-RU" sz="3200" dirty="0" smtClean="0"/>
              <a:t>широковещательный трафик канального уровня не передается.</a:t>
            </a:r>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Конструктивные особенности коммутаторов</a:t>
            </a:r>
            <a:endParaRPr lang="ru-RU" dirty="0"/>
          </a:p>
        </p:txBody>
      </p:sp>
      <p:pic>
        <p:nvPicPr>
          <p:cNvPr id="40962" name="Picture 2" descr="http://www.dlink.com/-/media/Images/Products/DES/3528/DES%203528%20Front.png"/>
          <p:cNvPicPr>
            <a:picLocks noChangeAspect="1" noChangeArrowheads="1"/>
          </p:cNvPicPr>
          <p:nvPr/>
        </p:nvPicPr>
        <p:blipFill>
          <a:blip r:embed="rId2" cstate="print"/>
          <a:srcRect/>
          <a:stretch>
            <a:fillRect/>
          </a:stretch>
        </p:blipFill>
        <p:spPr bwMode="auto">
          <a:xfrm>
            <a:off x="533400" y="533400"/>
            <a:ext cx="8001000" cy="45005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www.dlink.ru/up/news/dgs6600.jpg"/>
          <p:cNvPicPr>
            <a:picLocks noChangeAspect="1" noChangeArrowheads="1"/>
          </p:cNvPicPr>
          <p:nvPr/>
        </p:nvPicPr>
        <p:blipFill>
          <a:blip r:embed="rId2" cstate="print"/>
          <a:srcRect/>
          <a:stretch>
            <a:fillRect/>
          </a:stretch>
        </p:blipFill>
        <p:spPr bwMode="auto">
          <a:xfrm>
            <a:off x="1143000" y="1831180"/>
            <a:ext cx="6796826" cy="5026820"/>
          </a:xfrm>
          <a:prstGeom prst="rect">
            <a:avLst/>
          </a:prstGeom>
          <a:noFill/>
        </p:spPr>
      </p:pic>
      <p:sp>
        <p:nvSpPr>
          <p:cNvPr id="2" name="Заголовок 1"/>
          <p:cNvSpPr>
            <a:spLocks noGrp="1"/>
          </p:cNvSpPr>
          <p:nvPr>
            <p:ph type="title"/>
          </p:nvPr>
        </p:nvSpPr>
        <p:spPr/>
        <p:txBody>
          <a:bodyPr/>
          <a:lstStyle/>
          <a:p>
            <a:r>
              <a:rPr lang="ru-RU" dirty="0" smtClean="0"/>
              <a:t>Модульные коммутаторы</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План</a:t>
            </a:r>
            <a:endParaRPr lang="ru-RU" dirty="0"/>
          </a:p>
        </p:txBody>
      </p:sp>
      <p:sp>
        <p:nvSpPr>
          <p:cNvPr id="3" name="Содержимое 2"/>
          <p:cNvSpPr>
            <a:spLocks noGrp="1"/>
          </p:cNvSpPr>
          <p:nvPr>
            <p:ph sz="quarter" idx="1"/>
          </p:nvPr>
        </p:nvSpPr>
        <p:spPr/>
        <p:txBody>
          <a:bodyPr/>
          <a:lstStyle/>
          <a:p>
            <a:r>
              <a:rPr lang="ru-RU" dirty="0" smtClean="0"/>
              <a:t>Стандарт </a:t>
            </a:r>
            <a:r>
              <a:rPr lang="en-US" dirty="0" smtClean="0"/>
              <a:t>IEEE 802</a:t>
            </a:r>
            <a:endParaRPr lang="ru-RU" dirty="0" smtClean="0"/>
          </a:p>
          <a:p>
            <a:r>
              <a:rPr lang="ru-RU" dirty="0" smtClean="0"/>
              <a:t>Сети </a:t>
            </a:r>
            <a:r>
              <a:rPr lang="en-US" dirty="0" smtClean="0"/>
              <a:t>Ethernet</a:t>
            </a:r>
            <a:endParaRPr lang="ru-RU" dirty="0" smtClean="0"/>
          </a:p>
          <a:p>
            <a:r>
              <a:rPr lang="en-US" dirty="0" smtClean="0"/>
              <a:t>CSMA\CD</a:t>
            </a:r>
            <a:endParaRPr lang="ru-RU" dirty="0" smtClean="0"/>
          </a:p>
          <a:p>
            <a:r>
              <a:rPr lang="ru-RU" dirty="0" smtClean="0"/>
              <a:t>Активное оборудование </a:t>
            </a:r>
            <a:r>
              <a:rPr lang="en-US" dirty="0" smtClean="0"/>
              <a:t>Ethernet</a:t>
            </a:r>
          </a:p>
          <a:p>
            <a:r>
              <a:rPr lang="ru-RU" dirty="0" smtClean="0"/>
              <a:t>Коммутаторы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Технологии коммутаторов </a:t>
            </a:r>
            <a:r>
              <a:rPr lang="en-US" dirty="0" smtClean="0"/>
              <a:t>L2</a:t>
            </a:r>
            <a:endParaRPr lang="ru-RU" dirty="0"/>
          </a:p>
        </p:txBody>
      </p:sp>
      <p:sp>
        <p:nvSpPr>
          <p:cNvPr id="3" name="Содержимое 2"/>
          <p:cNvSpPr>
            <a:spLocks noGrp="1"/>
          </p:cNvSpPr>
          <p:nvPr>
            <p:ph sz="quarter" idx="1"/>
          </p:nvPr>
        </p:nvSpPr>
        <p:spPr>
          <a:xfrm>
            <a:off x="457200" y="1600200"/>
            <a:ext cx="8308848" cy="5257800"/>
          </a:xfrm>
        </p:spPr>
        <p:txBody>
          <a:bodyPr>
            <a:normAutofit fontScale="92500" lnSpcReduction="10000"/>
          </a:bodyPr>
          <a:lstStyle/>
          <a:p>
            <a:r>
              <a:rPr lang="en-US" dirty="0" smtClean="0"/>
              <a:t>Spanning Tree Protocol</a:t>
            </a:r>
            <a:r>
              <a:rPr lang="ru-RU" dirty="0" smtClean="0"/>
              <a:t>;</a:t>
            </a:r>
            <a:endParaRPr lang="en-US" dirty="0" smtClean="0"/>
          </a:p>
          <a:p>
            <a:r>
              <a:rPr lang="ru-RU" dirty="0" err="1" smtClean="0"/>
              <a:t>Автоопределение</a:t>
            </a:r>
            <a:r>
              <a:rPr lang="ru-RU" dirty="0" smtClean="0"/>
              <a:t> </a:t>
            </a:r>
            <a:r>
              <a:rPr lang="en-US" dirty="0" smtClean="0"/>
              <a:t>MDI/MDI-X</a:t>
            </a:r>
            <a:r>
              <a:rPr lang="ru-RU" dirty="0" smtClean="0"/>
              <a:t>;</a:t>
            </a:r>
            <a:endParaRPr lang="en-US" dirty="0" smtClean="0"/>
          </a:p>
          <a:p>
            <a:r>
              <a:rPr lang="ru-RU" dirty="0" err="1" smtClean="0"/>
              <a:t>Автосогласование</a:t>
            </a:r>
            <a:r>
              <a:rPr lang="ru-RU" dirty="0" smtClean="0"/>
              <a:t> </a:t>
            </a:r>
            <a:r>
              <a:rPr lang="en-US" dirty="0" smtClean="0"/>
              <a:t>Full-duplex </a:t>
            </a:r>
            <a:r>
              <a:rPr lang="ru-RU" dirty="0" smtClean="0"/>
              <a:t>и </a:t>
            </a:r>
            <a:r>
              <a:rPr lang="en-US" dirty="0" smtClean="0"/>
              <a:t>Half-duplex</a:t>
            </a:r>
            <a:r>
              <a:rPr lang="ru-RU" dirty="0" smtClean="0"/>
              <a:t>;</a:t>
            </a:r>
            <a:endParaRPr lang="en-US" dirty="0" smtClean="0"/>
          </a:p>
          <a:p>
            <a:r>
              <a:rPr lang="ru-RU" dirty="0" smtClean="0"/>
              <a:t>Агрегация каналов (</a:t>
            </a:r>
            <a:r>
              <a:rPr lang="en-US" dirty="0" smtClean="0"/>
              <a:t>Link Aggregation - pool</a:t>
            </a:r>
            <a:r>
              <a:rPr lang="ru-RU" dirty="0" smtClean="0"/>
              <a:t>);</a:t>
            </a:r>
            <a:endParaRPr lang="en-US" dirty="0" smtClean="0"/>
          </a:p>
          <a:p>
            <a:r>
              <a:rPr lang="ru-RU" dirty="0" smtClean="0"/>
              <a:t>Виртуальные локальные сети (</a:t>
            </a:r>
            <a:r>
              <a:rPr lang="en-US" dirty="0" smtClean="0"/>
              <a:t>VLAN</a:t>
            </a:r>
            <a:r>
              <a:rPr lang="ru-RU" dirty="0" smtClean="0"/>
              <a:t>);</a:t>
            </a:r>
          </a:p>
          <a:p>
            <a:r>
              <a:rPr lang="ru-RU" dirty="0" err="1" smtClean="0"/>
              <a:t>Зеркалирование</a:t>
            </a:r>
            <a:r>
              <a:rPr lang="ru-RU" dirty="0" smtClean="0"/>
              <a:t> портов (</a:t>
            </a:r>
            <a:r>
              <a:rPr lang="en-US" dirty="0" smtClean="0"/>
              <a:t>Port Mirroring</a:t>
            </a:r>
            <a:r>
              <a:rPr lang="ru-RU" dirty="0" smtClean="0"/>
              <a:t>)</a:t>
            </a:r>
            <a:r>
              <a:rPr lang="en-US" dirty="0" smtClean="0"/>
              <a:t>;</a:t>
            </a:r>
            <a:endParaRPr lang="ru-RU" dirty="0" smtClean="0"/>
          </a:p>
          <a:p>
            <a:r>
              <a:rPr lang="ru-RU" dirty="0" smtClean="0"/>
              <a:t>Объединение в стек</a:t>
            </a:r>
            <a:endParaRPr lang="en-US" dirty="0" smtClean="0"/>
          </a:p>
          <a:p>
            <a:r>
              <a:rPr lang="ru-RU" dirty="0" smtClean="0"/>
              <a:t>Удалённое </a:t>
            </a:r>
            <a:r>
              <a:rPr lang="ru-RU" dirty="0" smtClean="0"/>
              <a:t>управление</a:t>
            </a:r>
            <a:r>
              <a:rPr lang="en-US" dirty="0" smtClean="0"/>
              <a:t>;</a:t>
            </a:r>
            <a:endParaRPr lang="ru-RU" dirty="0" smtClean="0"/>
          </a:p>
          <a:p>
            <a:r>
              <a:rPr lang="ru-RU" dirty="0" smtClean="0"/>
              <a:t>Питание по витой </a:t>
            </a:r>
            <a:r>
              <a:rPr lang="ru-RU" dirty="0" smtClean="0"/>
              <a:t>паре </a:t>
            </a:r>
            <a:r>
              <a:rPr lang="en-US" dirty="0" err="1" smtClean="0"/>
              <a:t>PoE</a:t>
            </a:r>
            <a:r>
              <a:rPr lang="en-US" dirty="0" smtClean="0"/>
              <a:t>;</a:t>
            </a:r>
            <a:endParaRPr lang="ru-RU" dirty="0" smtClean="0"/>
          </a:p>
          <a:p>
            <a:r>
              <a:rPr lang="ru-RU" dirty="0" smtClean="0"/>
              <a:t>Фильтрация многоадресных рассылок</a:t>
            </a:r>
            <a:r>
              <a:rPr lang="en-US" dirty="0" smtClean="0"/>
              <a:t>;</a:t>
            </a:r>
            <a:endParaRPr lang="ru-RU" dirty="0" smtClean="0"/>
          </a:p>
          <a:p>
            <a:r>
              <a:rPr lang="ru-RU" dirty="0" smtClean="0"/>
              <a:t>Фильтрация по </a:t>
            </a:r>
            <a:r>
              <a:rPr lang="en-US" dirty="0" smtClean="0"/>
              <a:t>MAC-</a:t>
            </a:r>
            <a:r>
              <a:rPr lang="ru-RU" dirty="0" smtClean="0"/>
              <a:t>адресам</a:t>
            </a:r>
            <a:r>
              <a:rPr lang="en-US" dirty="0" smtClean="0"/>
              <a:t>.</a:t>
            </a:r>
            <a:endParaRPr lang="ru-RU" dirty="0" smtClean="0"/>
          </a:p>
          <a:p>
            <a:pPr>
              <a:buNone/>
            </a:pP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Объединение в стек</a:t>
            </a:r>
            <a:endParaRPr lang="ru-RU" dirty="0"/>
          </a:p>
        </p:txBody>
      </p:sp>
      <p:pic>
        <p:nvPicPr>
          <p:cNvPr id="43012" name="Picture 4" descr="http://www.dlink.ru/up/prod/DEM-CB50CXP_A1.jpg"/>
          <p:cNvPicPr>
            <a:picLocks noChangeAspect="1" noChangeArrowheads="1"/>
          </p:cNvPicPr>
          <p:nvPr/>
        </p:nvPicPr>
        <p:blipFill>
          <a:blip r:embed="rId2" cstate="print"/>
          <a:srcRect/>
          <a:stretch>
            <a:fillRect/>
          </a:stretch>
        </p:blipFill>
        <p:spPr bwMode="auto">
          <a:xfrm>
            <a:off x="5105400" y="3886200"/>
            <a:ext cx="3581400" cy="2802835"/>
          </a:xfrm>
          <a:prstGeom prst="rect">
            <a:avLst/>
          </a:prstGeom>
          <a:noFill/>
        </p:spPr>
      </p:pic>
      <p:pic>
        <p:nvPicPr>
          <p:cNvPr id="43014" name="Picture 6" descr="https://encrypted-tbn3.gstatic.com/images?q=tbn:ANd9GcQ8kClR4YkDXaqrysJGwDaCL3y85R3f2b3jws3xuNpckCN-hUbn6w"/>
          <p:cNvPicPr>
            <a:picLocks noChangeAspect="1" noChangeArrowheads="1"/>
          </p:cNvPicPr>
          <p:nvPr/>
        </p:nvPicPr>
        <p:blipFill>
          <a:blip r:embed="rId3" cstate="print"/>
          <a:srcRect r="10448"/>
          <a:stretch>
            <a:fillRect/>
          </a:stretch>
        </p:blipFill>
        <p:spPr bwMode="auto">
          <a:xfrm>
            <a:off x="685800" y="2025537"/>
            <a:ext cx="4572000" cy="32703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Power over Ethernet</a:t>
            </a:r>
            <a:endParaRPr lang="ru-RU" dirty="0"/>
          </a:p>
        </p:txBody>
      </p:sp>
      <p:pic>
        <p:nvPicPr>
          <p:cNvPr id="45058" name="Picture 2" descr="http://www.silvertel.com/Images/Endspan-Apps-Drawings.gif"/>
          <p:cNvPicPr>
            <a:picLocks noChangeAspect="1" noChangeArrowheads="1"/>
          </p:cNvPicPr>
          <p:nvPr/>
        </p:nvPicPr>
        <p:blipFill>
          <a:blip r:embed="rId2" cstate="print"/>
          <a:srcRect/>
          <a:stretch>
            <a:fillRect/>
          </a:stretch>
        </p:blipFill>
        <p:spPr bwMode="auto">
          <a:xfrm>
            <a:off x="1752600" y="2286000"/>
            <a:ext cx="5029200" cy="322927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Power over Ethernet</a:t>
            </a:r>
            <a:endParaRPr lang="ru-RU" dirty="0"/>
          </a:p>
        </p:txBody>
      </p:sp>
      <p:pic>
        <p:nvPicPr>
          <p:cNvPr id="44034" name="Picture 2" descr="http://www.sdmmag.com/SDM/Home/Images/sdm0408_ft_networktech_img_01_lg.jpg"/>
          <p:cNvPicPr>
            <a:picLocks noChangeAspect="1" noChangeArrowheads="1"/>
          </p:cNvPicPr>
          <p:nvPr/>
        </p:nvPicPr>
        <p:blipFill>
          <a:blip r:embed="rId2" cstate="print"/>
          <a:srcRect/>
          <a:stretch>
            <a:fillRect/>
          </a:stretch>
        </p:blipFill>
        <p:spPr bwMode="auto">
          <a:xfrm>
            <a:off x="1371600" y="2057400"/>
            <a:ext cx="6408255" cy="4191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STP (Spanning </a:t>
            </a:r>
            <a:r>
              <a:rPr lang="en-US" dirty="0" smtClean="0"/>
              <a:t>Tree Protocol</a:t>
            </a:r>
            <a:r>
              <a:rPr lang="en-US" dirty="0" smtClean="0"/>
              <a:t>)</a:t>
            </a:r>
            <a:r>
              <a:rPr lang="en-US" dirty="0" smtClean="0"/>
              <a:t>	</a:t>
            </a:r>
            <a:endParaRPr lang="ru-RU" dirty="0"/>
          </a:p>
        </p:txBody>
      </p:sp>
      <p:pic>
        <p:nvPicPr>
          <p:cNvPr id="37890" name="Picture 2" descr="http://www.singlehop.com/blogimages/STP.jpg"/>
          <p:cNvPicPr>
            <a:picLocks noChangeAspect="1" noChangeArrowheads="1"/>
          </p:cNvPicPr>
          <p:nvPr/>
        </p:nvPicPr>
        <p:blipFill>
          <a:blip r:embed="rId2" cstate="print"/>
          <a:srcRect/>
          <a:stretch>
            <a:fillRect/>
          </a:stretch>
        </p:blipFill>
        <p:spPr bwMode="auto">
          <a:xfrm>
            <a:off x="1752600" y="2209800"/>
            <a:ext cx="5715000" cy="398786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STP (Spanning </a:t>
            </a:r>
            <a:r>
              <a:rPr lang="en-US" dirty="0" smtClean="0"/>
              <a:t>Tree Protocol</a:t>
            </a:r>
            <a:r>
              <a:rPr lang="en-US" dirty="0" smtClean="0"/>
              <a:t>)</a:t>
            </a:r>
            <a:r>
              <a:rPr lang="en-US" dirty="0" smtClean="0"/>
              <a:t>	</a:t>
            </a:r>
            <a:endParaRPr lang="ru-RU" dirty="0"/>
          </a:p>
        </p:txBody>
      </p:sp>
      <p:pic>
        <p:nvPicPr>
          <p:cNvPr id="37890" name="Picture 2" descr="http://www.singlehop.com/blogimages/STP.jpg"/>
          <p:cNvPicPr>
            <a:picLocks noChangeAspect="1" noChangeArrowheads="1"/>
          </p:cNvPicPr>
          <p:nvPr/>
        </p:nvPicPr>
        <p:blipFill>
          <a:blip r:embed="rId2" cstate="print"/>
          <a:srcRect/>
          <a:stretch>
            <a:fillRect/>
          </a:stretch>
        </p:blipFill>
        <p:spPr bwMode="auto">
          <a:xfrm>
            <a:off x="5715000" y="4343400"/>
            <a:ext cx="3057659" cy="2133600"/>
          </a:xfrm>
          <a:prstGeom prst="rect">
            <a:avLst/>
          </a:prstGeom>
          <a:noFill/>
        </p:spPr>
      </p:pic>
      <p:sp>
        <p:nvSpPr>
          <p:cNvPr id="5" name="Содержимое 2"/>
          <p:cNvSpPr>
            <a:spLocks noGrp="1"/>
          </p:cNvSpPr>
          <p:nvPr>
            <p:ph sz="quarter" idx="1"/>
          </p:nvPr>
        </p:nvSpPr>
        <p:spPr>
          <a:xfrm>
            <a:off x="612648" y="1905000"/>
            <a:ext cx="7388352" cy="4419600"/>
          </a:xfrm>
        </p:spPr>
        <p:txBody>
          <a:bodyPr>
            <a:normAutofit/>
          </a:bodyPr>
          <a:lstStyle/>
          <a:p>
            <a:r>
              <a:rPr lang="ru-RU" dirty="0" smtClean="0"/>
              <a:t>Для выделения логического </a:t>
            </a:r>
            <a:r>
              <a:rPr lang="ru-RU" dirty="0" err="1" smtClean="0"/>
              <a:t>односвязанного</a:t>
            </a:r>
            <a:r>
              <a:rPr lang="ru-RU" dirty="0" smtClean="0"/>
              <a:t> графа топологии в физически </a:t>
            </a:r>
            <a:r>
              <a:rPr lang="ru-RU" dirty="0" err="1" smtClean="0"/>
              <a:t>сложносвязанном</a:t>
            </a:r>
            <a:r>
              <a:rPr lang="ru-RU" dirty="0" smtClean="0"/>
              <a:t>, </a:t>
            </a:r>
            <a:endParaRPr lang="en-US" dirty="0" smtClean="0"/>
          </a:p>
          <a:p>
            <a:r>
              <a:rPr lang="ru-RU" dirty="0" smtClean="0"/>
              <a:t>Надежность сети на канальном </a:t>
            </a:r>
            <a:r>
              <a:rPr lang="ru-RU" dirty="0" smtClean="0"/>
              <a:t>уровне</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Link Aggregation</a:t>
            </a:r>
            <a:endParaRPr lang="ru-RU" dirty="0"/>
          </a:p>
        </p:txBody>
      </p:sp>
      <p:pic>
        <p:nvPicPr>
          <p:cNvPr id="38914" name="Picture 2" descr="http://www.hill2dot0.com/wiki/images/b/b4/G2123_8023ad-Link-Aggregation.jpg"/>
          <p:cNvPicPr>
            <a:picLocks noChangeAspect="1" noChangeArrowheads="1"/>
          </p:cNvPicPr>
          <p:nvPr/>
        </p:nvPicPr>
        <p:blipFill>
          <a:blip r:embed="rId2" cstate="print"/>
          <a:srcRect/>
          <a:stretch>
            <a:fillRect/>
          </a:stretch>
        </p:blipFill>
        <p:spPr bwMode="auto">
          <a:xfrm>
            <a:off x="2362200" y="1981200"/>
            <a:ext cx="5114925" cy="419100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Port Mirroring</a:t>
            </a:r>
            <a:endParaRPr lang="ru-RU" dirty="0"/>
          </a:p>
        </p:txBody>
      </p:sp>
      <p:pic>
        <p:nvPicPr>
          <p:cNvPr id="36868" name="Picture 4" descr="http://itdaddy.files.wordpress.com/2008/05/sniff.png"/>
          <p:cNvPicPr>
            <a:picLocks noChangeAspect="1" noChangeArrowheads="1"/>
          </p:cNvPicPr>
          <p:nvPr/>
        </p:nvPicPr>
        <p:blipFill>
          <a:blip r:embed="rId2" cstate="print"/>
          <a:srcRect/>
          <a:stretch>
            <a:fillRect/>
          </a:stretch>
        </p:blipFill>
        <p:spPr bwMode="auto">
          <a:xfrm>
            <a:off x="304800" y="1905000"/>
            <a:ext cx="6477000" cy="4054307"/>
          </a:xfrm>
          <a:prstGeom prst="rect">
            <a:avLst/>
          </a:prstGeom>
          <a:noFill/>
        </p:spPr>
      </p:pic>
      <p:pic>
        <p:nvPicPr>
          <p:cNvPr id="36866" name="Picture 2" descr="http://www.planex.net/product/switch/image/sf-0446g_port_mirroring.png"/>
          <p:cNvPicPr>
            <a:picLocks noChangeAspect="1" noChangeArrowheads="1"/>
          </p:cNvPicPr>
          <p:nvPr/>
        </p:nvPicPr>
        <p:blipFill>
          <a:blip r:embed="rId3" cstate="print"/>
          <a:srcRect/>
          <a:stretch>
            <a:fillRect/>
          </a:stretch>
        </p:blipFill>
        <p:spPr bwMode="auto">
          <a:xfrm>
            <a:off x="5943600" y="4787152"/>
            <a:ext cx="3200400" cy="207084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MDI\MDIX</a:t>
            </a:r>
            <a:endParaRPr lang="ru-RU" dirty="0"/>
          </a:p>
        </p:txBody>
      </p:sp>
      <p:pic>
        <p:nvPicPr>
          <p:cNvPr id="34818" name="Picture 2" descr="http://upload.wikimedia.org/wikipedia/commons/thumb/6/65/Ethernet_MDI_to_MDIX.svg/623px-Ethernet_MDI_to_MDIX.svg.png"/>
          <p:cNvPicPr>
            <a:picLocks noChangeAspect="1" noChangeArrowheads="1"/>
          </p:cNvPicPr>
          <p:nvPr/>
        </p:nvPicPr>
        <p:blipFill>
          <a:blip r:embed="rId2" cstate="print"/>
          <a:srcRect/>
          <a:stretch>
            <a:fillRect/>
          </a:stretch>
        </p:blipFill>
        <p:spPr bwMode="auto">
          <a:xfrm>
            <a:off x="1143000" y="2438400"/>
            <a:ext cx="7443804" cy="338137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Full-duplex </a:t>
            </a:r>
            <a:r>
              <a:rPr lang="ru-RU" dirty="0" smtClean="0"/>
              <a:t>и </a:t>
            </a:r>
            <a:r>
              <a:rPr lang="en-US" dirty="0" smtClean="0"/>
              <a:t>Half-duplex</a:t>
            </a:r>
            <a:endParaRPr lang="ru-RU" dirty="0"/>
          </a:p>
        </p:txBody>
      </p:sp>
      <p:pic>
        <p:nvPicPr>
          <p:cNvPr id="35842" name="Picture 2" descr="http://www.windowsnetworking.com/img/upl/image0041220367802008.jpg"/>
          <p:cNvPicPr>
            <a:picLocks noChangeAspect="1" noChangeArrowheads="1"/>
          </p:cNvPicPr>
          <p:nvPr/>
        </p:nvPicPr>
        <p:blipFill>
          <a:blip r:embed="rId2" cstate="print"/>
          <a:srcRect/>
          <a:stretch>
            <a:fillRect/>
          </a:stretch>
        </p:blipFill>
        <p:spPr bwMode="auto">
          <a:xfrm>
            <a:off x="1600200" y="2081042"/>
            <a:ext cx="5638800" cy="422450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Характеристика разделов </a:t>
            </a:r>
            <a:r>
              <a:rPr lang="en-US" dirty="0" smtClean="0"/>
              <a:t>IEEE 802</a:t>
            </a:r>
            <a:endParaRPr lang="ru-RU"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2286000" y="1524000"/>
            <a:ext cx="4680520" cy="51562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IEEE 802.11q (VLAN)</a:t>
            </a:r>
            <a:endParaRPr lang="ru-RU" dirty="0"/>
          </a:p>
        </p:txBody>
      </p:sp>
      <p:pic>
        <p:nvPicPr>
          <p:cNvPr id="1026" name="Picture 2" descr="http://expert.natm.ru/wp-content/uploads/2011/11/450px-Vlan_41.png"/>
          <p:cNvPicPr>
            <a:picLocks noChangeAspect="1" noChangeArrowheads="1"/>
          </p:cNvPicPr>
          <p:nvPr/>
        </p:nvPicPr>
        <p:blipFill>
          <a:blip r:embed="rId2" cstate="print"/>
          <a:srcRect/>
          <a:stretch>
            <a:fillRect/>
          </a:stretch>
        </p:blipFill>
        <p:spPr bwMode="auto">
          <a:xfrm>
            <a:off x="1219199" y="1828800"/>
            <a:ext cx="7063483" cy="4191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IEEE 802.11q (VLAN)</a:t>
            </a:r>
            <a:endParaRPr lang="ru-RU" dirty="0"/>
          </a:p>
        </p:txBody>
      </p:sp>
      <p:pic>
        <p:nvPicPr>
          <p:cNvPr id="33796" name="Picture 4" descr="http://admindoc.ru/wp-content/uploads/2010/04/802.1Q-tag.png"/>
          <p:cNvPicPr>
            <a:picLocks noChangeAspect="1" noChangeArrowheads="1"/>
          </p:cNvPicPr>
          <p:nvPr/>
        </p:nvPicPr>
        <p:blipFill>
          <a:blip r:embed="rId2" cstate="print"/>
          <a:srcRect/>
          <a:stretch>
            <a:fillRect/>
          </a:stretch>
        </p:blipFill>
        <p:spPr bwMode="auto">
          <a:xfrm>
            <a:off x="760063" y="1752600"/>
            <a:ext cx="8417514" cy="4191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Технологии коммутаторов </a:t>
            </a:r>
            <a:r>
              <a:rPr lang="en-US" smtClean="0"/>
              <a:t>L3</a:t>
            </a:r>
            <a:endParaRPr lang="ru-RU" dirty="0"/>
          </a:p>
        </p:txBody>
      </p:sp>
      <p:sp>
        <p:nvSpPr>
          <p:cNvPr id="3" name="Содержимое 2"/>
          <p:cNvSpPr>
            <a:spLocks noGrp="1"/>
          </p:cNvSpPr>
          <p:nvPr>
            <p:ph sz="quarter" idx="1"/>
          </p:nvPr>
        </p:nvSpPr>
        <p:spPr/>
        <p:txBody>
          <a:bodyPr/>
          <a:lstStyle/>
          <a:p>
            <a:r>
              <a:rPr lang="ru-RU" dirty="0" smtClean="0"/>
              <a:t>Поддержка протоколов маршрутизации;</a:t>
            </a:r>
          </a:p>
          <a:p>
            <a:r>
              <a:rPr lang="ru-RU" dirty="0" smtClean="0"/>
              <a:t>Фильтрация по </a:t>
            </a:r>
            <a:r>
              <a:rPr lang="en-US" dirty="0" smtClean="0"/>
              <a:t>TCP/UDP </a:t>
            </a:r>
            <a:r>
              <a:rPr lang="ru-RU" dirty="0" smtClean="0"/>
              <a:t>и </a:t>
            </a:r>
            <a:r>
              <a:rPr lang="en-US" dirty="0" smtClean="0"/>
              <a:t>IP-</a:t>
            </a:r>
            <a:r>
              <a:rPr lang="ru-RU" dirty="0" smtClean="0"/>
              <a:t>адресам</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LLC (IEEE 802.2)</a:t>
            </a:r>
            <a:endParaRPr lang="ru-RU" dirty="0"/>
          </a:p>
        </p:txBody>
      </p:sp>
      <p:sp>
        <p:nvSpPr>
          <p:cNvPr id="8" name="Прямоугольник 7"/>
          <p:cNvSpPr/>
          <p:nvPr/>
        </p:nvSpPr>
        <p:spPr>
          <a:xfrm>
            <a:off x="457200" y="1600200"/>
            <a:ext cx="8077200" cy="5001369"/>
          </a:xfrm>
          <a:prstGeom prst="rect">
            <a:avLst/>
          </a:prstGeom>
        </p:spPr>
        <p:txBody>
          <a:bodyPr wrap="square">
            <a:spAutoFit/>
          </a:bodyPr>
          <a:lstStyle/>
          <a:p>
            <a:pPr marL="320040" indent="-320040">
              <a:spcBef>
                <a:spcPts val="700"/>
              </a:spcBef>
              <a:buClr>
                <a:schemeClr val="accent2"/>
              </a:buClr>
              <a:buSzPct val="60000"/>
            </a:pPr>
            <a:r>
              <a:rPr lang="ru-RU" sz="2800" dirty="0" smtClean="0"/>
              <a:t>Выделение 2 подуровня:</a:t>
            </a:r>
            <a:endParaRPr lang="en-US" sz="2800" dirty="0" smtClean="0"/>
          </a:p>
          <a:p>
            <a:pPr marL="320040" indent="-320040">
              <a:spcBef>
                <a:spcPts val="700"/>
              </a:spcBef>
              <a:buClr>
                <a:schemeClr val="accent2"/>
              </a:buClr>
              <a:buSzPct val="60000"/>
            </a:pPr>
            <a:r>
              <a:rPr lang="ru-RU" sz="2800" dirty="0" smtClean="0"/>
              <a:t>уровень управления логическим каналом (</a:t>
            </a:r>
            <a:r>
              <a:rPr lang="en-US" sz="2800" dirty="0" smtClean="0"/>
              <a:t>LLC - Logical Link Control</a:t>
            </a:r>
            <a:r>
              <a:rPr lang="ru-RU" sz="2800" dirty="0" smtClean="0"/>
              <a:t>)</a:t>
            </a:r>
            <a:r>
              <a:rPr lang="en-US" sz="2800" dirty="0" smtClean="0"/>
              <a:t>;</a:t>
            </a:r>
            <a:endParaRPr lang="ru-RU" sz="2800" dirty="0" smtClean="0"/>
          </a:p>
          <a:p>
            <a:pPr marL="777240" lvl="2" indent="-320040">
              <a:spcBef>
                <a:spcPts val="700"/>
              </a:spcBef>
              <a:buClr>
                <a:schemeClr val="accent2"/>
              </a:buClr>
              <a:buSzPct val="60000"/>
              <a:buFont typeface="Wingdings"/>
              <a:buChar char=""/>
            </a:pPr>
            <a:r>
              <a:rPr lang="ru-RU" sz="2400" dirty="0" smtClean="0"/>
              <a:t>организация интерфейса с сетевым уровнем;</a:t>
            </a:r>
          </a:p>
          <a:p>
            <a:pPr marL="777240" lvl="2" indent="-320040">
              <a:spcBef>
                <a:spcPts val="700"/>
              </a:spcBef>
              <a:buClr>
                <a:schemeClr val="accent2"/>
              </a:buClr>
              <a:buSzPct val="60000"/>
              <a:buFont typeface="Wingdings"/>
              <a:buChar char=""/>
            </a:pPr>
            <a:r>
              <a:rPr lang="ru-RU" sz="2400" dirty="0" smtClean="0"/>
              <a:t>обеспечение доставки кадров с заданно степенью надёжности.</a:t>
            </a:r>
            <a:endParaRPr lang="en-US" sz="2400" dirty="0" smtClean="0"/>
          </a:p>
          <a:p>
            <a:pPr marL="320040" indent="-320040">
              <a:spcBef>
                <a:spcPts val="700"/>
              </a:spcBef>
              <a:buClr>
                <a:schemeClr val="accent2"/>
              </a:buClr>
              <a:buSzPct val="60000"/>
            </a:pPr>
            <a:r>
              <a:rPr lang="ru-RU" sz="2800" dirty="0" smtClean="0"/>
              <a:t>уровень управления доступом к среде </a:t>
            </a:r>
            <a:r>
              <a:rPr lang="en-US" sz="2800" dirty="0" smtClean="0"/>
              <a:t>     </a:t>
            </a:r>
            <a:r>
              <a:rPr lang="ru-RU" sz="2800" dirty="0" smtClean="0"/>
              <a:t>(</a:t>
            </a:r>
            <a:r>
              <a:rPr lang="en-US" sz="2800" dirty="0" smtClean="0"/>
              <a:t>MAC - Media Access Control</a:t>
            </a:r>
            <a:r>
              <a:rPr lang="ru-RU" sz="2800" dirty="0" smtClean="0"/>
              <a:t>).</a:t>
            </a:r>
            <a:endParaRPr lang="en-US" sz="2800" dirty="0" smtClean="0"/>
          </a:p>
          <a:p>
            <a:pPr marL="777240" lvl="2" indent="-320040">
              <a:spcBef>
                <a:spcPts val="700"/>
              </a:spcBef>
              <a:buClr>
                <a:schemeClr val="accent2"/>
              </a:buClr>
              <a:buSzPct val="60000"/>
              <a:buFont typeface="Wingdings"/>
              <a:buChar char=""/>
            </a:pPr>
            <a:r>
              <a:rPr lang="ru-RU" sz="2400" dirty="0" smtClean="0"/>
              <a:t>обеспечение доступа к разделяемой среде</a:t>
            </a:r>
            <a:r>
              <a:rPr lang="en-US" sz="2400" dirty="0" smtClean="0"/>
              <a:t>;</a:t>
            </a:r>
          </a:p>
          <a:p>
            <a:pPr marL="777240" lvl="2" indent="-320040">
              <a:spcBef>
                <a:spcPts val="700"/>
              </a:spcBef>
              <a:buClr>
                <a:schemeClr val="accent2"/>
              </a:buClr>
              <a:buSzPct val="60000"/>
              <a:buFont typeface="Wingdings"/>
              <a:buChar char=""/>
            </a:pPr>
            <a:r>
              <a:rPr lang="ru-RU" sz="2400" dirty="0" smtClean="0"/>
              <a:t>передача кадров между конечными узлами через физический уровень.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IEEE 802.3 (Ethernet)</a:t>
            </a:r>
            <a:endParaRPr lang="ru-RU" dirty="0"/>
          </a:p>
        </p:txBody>
      </p:sp>
      <p:sp>
        <p:nvSpPr>
          <p:cNvPr id="3" name="Содержимое 2"/>
          <p:cNvSpPr>
            <a:spLocks noGrp="1"/>
          </p:cNvSpPr>
          <p:nvPr>
            <p:ph sz="quarter" idx="1"/>
          </p:nvPr>
        </p:nvSpPr>
        <p:spPr>
          <a:xfrm>
            <a:off x="612648" y="1600200"/>
            <a:ext cx="8153400" cy="3429000"/>
          </a:xfrm>
        </p:spPr>
        <p:txBody>
          <a:bodyPr>
            <a:normAutofit/>
          </a:bodyPr>
          <a:lstStyle/>
          <a:p>
            <a:endParaRPr lang="en-US" sz="3200" dirty="0" smtClean="0"/>
          </a:p>
          <a:p>
            <a:pPr marL="0" indent="0" algn="just">
              <a:spcBef>
                <a:spcPts val="0"/>
              </a:spcBef>
              <a:buNone/>
            </a:pPr>
            <a:r>
              <a:rPr lang="ru-RU" sz="3200" dirty="0" smtClean="0"/>
              <a:t>Стандарты </a:t>
            </a:r>
            <a:r>
              <a:rPr lang="ru-RU" sz="3200" dirty="0" err="1" smtClean="0"/>
              <a:t>Ethernet</a:t>
            </a:r>
            <a:r>
              <a:rPr lang="ru-RU" sz="3200" dirty="0" smtClean="0"/>
              <a:t> определяют проводные соединения и электрические сигналы на физическом уровне, формат кадров и протоколы управления доступом к среде — на канальном уровне модели OSI.</a:t>
            </a:r>
            <a:endParaRPr lang="ru-RU"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Разновидности </a:t>
            </a:r>
            <a:r>
              <a:rPr lang="en-US" dirty="0" smtClean="0"/>
              <a:t>Ethernet</a:t>
            </a:r>
            <a:endParaRPr lang="ru-RU" dirty="0"/>
          </a:p>
        </p:txBody>
      </p:sp>
      <p:sp>
        <p:nvSpPr>
          <p:cNvPr id="3" name="Содержимое 2"/>
          <p:cNvSpPr>
            <a:spLocks noGrp="1"/>
          </p:cNvSpPr>
          <p:nvPr>
            <p:ph sz="quarter" idx="1"/>
          </p:nvPr>
        </p:nvSpPr>
        <p:spPr>
          <a:xfrm>
            <a:off x="612648" y="1600200"/>
            <a:ext cx="8153400" cy="4724400"/>
          </a:xfrm>
        </p:spPr>
        <p:txBody>
          <a:bodyPr>
            <a:normAutofit lnSpcReduction="10000"/>
          </a:bodyPr>
          <a:lstStyle/>
          <a:p>
            <a:r>
              <a:rPr lang="ru-RU" dirty="0" smtClean="0"/>
              <a:t>Ранние модификации (1</a:t>
            </a:r>
            <a:r>
              <a:rPr lang="en-US" dirty="0" smtClean="0"/>
              <a:t>BASE5);</a:t>
            </a:r>
          </a:p>
          <a:p>
            <a:r>
              <a:rPr lang="en-US" dirty="0" smtClean="0"/>
              <a:t>10 </a:t>
            </a:r>
            <a:r>
              <a:rPr lang="ru-RU" dirty="0" smtClean="0"/>
              <a:t>Мбит/с </a:t>
            </a:r>
            <a:r>
              <a:rPr lang="en-US" dirty="0" smtClean="0"/>
              <a:t>Ethernet (10BASE2,10BASE5, 10BASE-T, 10BASE-F)</a:t>
            </a:r>
          </a:p>
          <a:p>
            <a:r>
              <a:rPr lang="en-US" dirty="0" smtClean="0"/>
              <a:t>100 </a:t>
            </a:r>
            <a:r>
              <a:rPr lang="ru-RU" dirty="0" smtClean="0"/>
              <a:t>Мбит/с </a:t>
            </a:r>
            <a:r>
              <a:rPr lang="en-US" dirty="0" smtClean="0"/>
              <a:t>Fast Ethernet (100BASE-T, 100BASE-FX);</a:t>
            </a:r>
          </a:p>
          <a:p>
            <a:r>
              <a:rPr lang="en-US" dirty="0" smtClean="0"/>
              <a:t>1 </a:t>
            </a:r>
            <a:r>
              <a:rPr lang="ru-RU" dirty="0" smtClean="0"/>
              <a:t>Гбит/с </a:t>
            </a:r>
            <a:r>
              <a:rPr lang="en-US" dirty="0" smtClean="0"/>
              <a:t>Gigabit Ethernet (1000BASE-T, 1000BASE-SX);</a:t>
            </a:r>
          </a:p>
          <a:p>
            <a:r>
              <a:rPr lang="en-US" dirty="0" smtClean="0"/>
              <a:t>10 </a:t>
            </a:r>
            <a:r>
              <a:rPr lang="ru-RU" dirty="0" smtClean="0"/>
              <a:t>Гбит/с </a:t>
            </a:r>
            <a:r>
              <a:rPr lang="en-US" dirty="0" smtClean="0"/>
              <a:t>Ethernet (10GBASE-T);</a:t>
            </a:r>
          </a:p>
          <a:p>
            <a:r>
              <a:rPr lang="en-US" dirty="0" smtClean="0"/>
              <a:t>40 Gigabit Ethernet (40GbE);</a:t>
            </a:r>
          </a:p>
          <a:p>
            <a:r>
              <a:rPr lang="en-US" dirty="0" smtClean="0"/>
              <a:t>100 Gigabit Ethernet (100GbE).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Алгоритмы </a:t>
            </a:r>
            <a:r>
              <a:rPr lang="en-US" dirty="0" smtClean="0"/>
              <a:t>CSMA/CD</a:t>
            </a:r>
            <a:endParaRPr lang="ru-RU" dirty="0"/>
          </a:p>
        </p:txBody>
      </p:sp>
      <p:pic>
        <p:nvPicPr>
          <p:cNvPr id="6" name="Содержимое 3" descr="image019.gif"/>
          <p:cNvPicPr>
            <a:picLocks noGrp="1" noChangeAspect="1"/>
          </p:cNvPicPr>
          <p:nvPr>
            <p:ph idx="1"/>
          </p:nvPr>
        </p:nvPicPr>
        <p:blipFill>
          <a:blip r:embed="rId2" cstate="print"/>
          <a:stretch>
            <a:fillRect/>
          </a:stretch>
        </p:blipFill>
        <p:spPr>
          <a:xfrm>
            <a:off x="1043608" y="2060848"/>
            <a:ext cx="7183197" cy="441932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Алгоритмы </a:t>
            </a:r>
            <a:r>
              <a:rPr lang="en-US" dirty="0" smtClean="0"/>
              <a:t>CSMA/CD</a:t>
            </a:r>
            <a:endParaRPr lang="ru-RU" dirty="0"/>
          </a:p>
        </p:txBody>
      </p:sp>
      <p:pic>
        <p:nvPicPr>
          <p:cNvPr id="6" name="Содержимое 3" descr="diss9.gif"/>
          <p:cNvPicPr>
            <a:picLocks noGrp="1" noChangeAspect="1"/>
          </p:cNvPicPr>
          <p:nvPr>
            <p:ph idx="1"/>
          </p:nvPr>
        </p:nvPicPr>
        <p:blipFill>
          <a:blip r:embed="rId2" cstate="print"/>
          <a:stretch>
            <a:fillRect/>
          </a:stretch>
        </p:blipFill>
        <p:spPr>
          <a:xfrm>
            <a:off x="323528" y="2276872"/>
            <a:ext cx="8609408" cy="399196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Алгоритмы </a:t>
            </a:r>
            <a:r>
              <a:rPr lang="en-US" dirty="0" smtClean="0"/>
              <a:t>CSMA/CD</a:t>
            </a:r>
            <a:endParaRPr lang="ru-RU" dirty="0"/>
          </a:p>
        </p:txBody>
      </p:sp>
      <p:pic>
        <p:nvPicPr>
          <p:cNvPr id="6" name="Содержимое 3" descr="h3d4.jpg"/>
          <p:cNvPicPr>
            <a:picLocks noGrp="1" noChangeAspect="1"/>
          </p:cNvPicPr>
          <p:nvPr>
            <p:ph idx="1"/>
          </p:nvPr>
        </p:nvPicPr>
        <p:blipFill>
          <a:blip r:embed="rId2" cstate="print"/>
          <a:stretch>
            <a:fillRect/>
          </a:stretch>
        </p:blipFill>
        <p:spPr>
          <a:xfrm>
            <a:off x="2195736" y="1302035"/>
            <a:ext cx="5472608" cy="5191619"/>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251</TotalTime>
  <Words>916</Words>
  <Application>Microsoft Office PowerPoint</Application>
  <PresentationFormat>Экран (4:3)</PresentationFormat>
  <Paragraphs>119</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Median</vt:lpstr>
      <vt:lpstr>Физический и Канальный уровни корпоративных сетей (часть 2)</vt:lpstr>
      <vt:lpstr>План</vt:lpstr>
      <vt:lpstr>Характеристика разделов IEEE 802</vt:lpstr>
      <vt:lpstr>LLC (IEEE 802.2)</vt:lpstr>
      <vt:lpstr>IEEE 802.3 (Ethernet)</vt:lpstr>
      <vt:lpstr>Разновидности Ethernet</vt:lpstr>
      <vt:lpstr>Алгоритмы CSMA/CD</vt:lpstr>
      <vt:lpstr>Алгоритмы CSMA/CD</vt:lpstr>
      <vt:lpstr>Алгоритмы CSMA/CD</vt:lpstr>
      <vt:lpstr>Алгоритмы CSMA/CD</vt:lpstr>
      <vt:lpstr>Активное оборудование </vt:lpstr>
      <vt:lpstr>Сетевые адаптеры</vt:lpstr>
      <vt:lpstr>Концентраторы (HUB)</vt:lpstr>
      <vt:lpstr>Коммутаторы 2-го уровня</vt:lpstr>
      <vt:lpstr>Коммутатор 3-го уровня </vt:lpstr>
      <vt:lpstr>Общие характеристики коммутаторов</vt:lpstr>
      <vt:lpstr>Маршрутизатор (анг. router)</vt:lpstr>
      <vt:lpstr>Конструктивные особенности коммутаторов</vt:lpstr>
      <vt:lpstr>Модульные коммутаторы</vt:lpstr>
      <vt:lpstr>Технологии коммутаторов L2</vt:lpstr>
      <vt:lpstr>Объединение в стек</vt:lpstr>
      <vt:lpstr>Power over Ethernet</vt:lpstr>
      <vt:lpstr>Power over Ethernet</vt:lpstr>
      <vt:lpstr>STP (Spanning Tree Protocol) </vt:lpstr>
      <vt:lpstr>STP (Spanning Tree Protocol) </vt:lpstr>
      <vt:lpstr>Link Aggregation</vt:lpstr>
      <vt:lpstr>Port Mirroring</vt:lpstr>
      <vt:lpstr>MDI\MDIX</vt:lpstr>
      <vt:lpstr>Full-duplex и Half-duplex</vt:lpstr>
      <vt:lpstr>IEEE 802.11q (VLAN)</vt:lpstr>
      <vt:lpstr>IEEE 802.11q (VLAN)</vt:lpstr>
      <vt:lpstr>Технологии коммутаторов L3</vt:lpstr>
    </vt:vector>
  </TitlesOfParts>
  <Company>ITMO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beresnev</dc:creator>
  <cp:lastModifiedBy>Artem</cp:lastModifiedBy>
  <cp:revision>46</cp:revision>
  <dcterms:created xsi:type="dcterms:W3CDTF">2013-09-10T08:38:56Z</dcterms:created>
  <dcterms:modified xsi:type="dcterms:W3CDTF">2013-09-24T11:50:06Z</dcterms:modified>
</cp:coreProperties>
</file>