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267" r:id="rId3"/>
    <p:sldId id="281" r:id="rId4"/>
    <p:sldId id="282" r:id="rId5"/>
    <p:sldId id="283" r:id="rId6"/>
    <p:sldId id="284" r:id="rId7"/>
    <p:sldId id="299" r:id="rId8"/>
    <p:sldId id="285" r:id="rId9"/>
    <p:sldId id="286" r:id="rId10"/>
    <p:sldId id="295" r:id="rId11"/>
    <p:sldId id="296" r:id="rId12"/>
    <p:sldId id="294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297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D3604A0F-8B54-474D-AD82-13EA58D8F786}">
          <p14:sldIdLst>
            <p14:sldId id="256"/>
            <p14:sldId id="267"/>
            <p14:sldId id="281"/>
            <p14:sldId id="282"/>
            <p14:sldId id="283"/>
            <p14:sldId id="284"/>
            <p14:sldId id="299"/>
            <p14:sldId id="285"/>
            <p14:sldId id="286"/>
            <p14:sldId id="295"/>
            <p14:sldId id="296"/>
            <p14:sldId id="294"/>
            <p14:sldId id="298"/>
            <p14:sldId id="300"/>
            <p14:sldId id="301"/>
            <p14:sldId id="302"/>
            <p14:sldId id="303"/>
            <p14:sldId id="304"/>
            <p14:sldId id="305"/>
            <p14:sldId id="297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 varScale="1">
        <p:scale>
          <a:sx n="86" d="100"/>
          <a:sy n="8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6"/>
    </p:cViewPr>
  </p:sorter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03C4-95A0-4115-BD0C-586A320A74C9}" type="datetimeFigureOut">
              <a:rPr lang="ru-RU" smtClean="0"/>
              <a:pPr/>
              <a:t>29.10.2015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036B-8B82-4F95-8B26-395BA581C8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466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10/29/2015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10/29/2015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Обзор алгоритмов и систем шифрования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</a:t>
            </a:r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2"/>
    </mc:Choice>
    <mc:Fallback>
      <p:transition spd="slow" advTm="5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"/>
          <p:cNvSpPr txBox="1">
            <a:spLocks/>
          </p:cNvSpPr>
          <p:nvPr/>
        </p:nvSpPr>
        <p:spPr>
          <a:xfrm>
            <a:off x="228600" y="1676400"/>
            <a:ext cx="8229600" cy="4882547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/>
              <a:buNone/>
            </a:pPr>
            <a:r>
              <a:rPr lang="ru-RU" sz="3000" dirty="0" smtClean="0"/>
              <a:t>Среди множества существующих хеш-функций принято выделять </a:t>
            </a:r>
            <a:r>
              <a:rPr lang="ru-RU" sz="3000" dirty="0" err="1" smtClean="0"/>
              <a:t>криптографически</a:t>
            </a:r>
            <a:r>
              <a:rPr lang="ru-RU" sz="3000" dirty="0" smtClean="0"/>
              <a:t> стойкие, применяемые в криптографии. Для того чтобы хеш-функция </a:t>
            </a:r>
            <a:r>
              <a:rPr lang="ru-RU" sz="3000" i="1" dirty="0" smtClean="0"/>
              <a:t>H</a:t>
            </a:r>
            <a:r>
              <a:rPr lang="ru-RU" sz="3000" dirty="0" smtClean="0"/>
              <a:t> считалась </a:t>
            </a:r>
            <a:r>
              <a:rPr lang="ru-RU" sz="3000" dirty="0" err="1" smtClean="0"/>
              <a:t>криптографически</a:t>
            </a:r>
            <a:r>
              <a:rPr lang="ru-RU" sz="3000" dirty="0" smtClean="0"/>
              <a:t> стойкой, она должна удовлетворять трем основным требованиям, на которых основано большинство применений хеш-функций в криптографии: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000" i="1" dirty="0" smtClean="0"/>
              <a:t>Необратимость</a:t>
            </a:r>
            <a:r>
              <a:rPr lang="ru-RU" sz="3000" dirty="0" smtClean="0"/>
              <a:t>: для заданного значения хеш-функции </a:t>
            </a:r>
            <a:r>
              <a:rPr lang="ru-RU" sz="3000" i="1" dirty="0" smtClean="0"/>
              <a:t>m</a:t>
            </a:r>
            <a:r>
              <a:rPr lang="ru-RU" sz="3000" dirty="0" smtClean="0"/>
              <a:t> должно быть вычислительно неосуществимо найти блок данных </a:t>
            </a:r>
            <a:r>
              <a:rPr lang="en-US" sz="3000" dirty="0" smtClean="0"/>
              <a:t>X</a:t>
            </a:r>
            <a:r>
              <a:rPr lang="ru-RU" sz="3000" dirty="0" smtClean="0"/>
              <a:t>, для которого</a:t>
            </a:r>
            <a:r>
              <a:rPr lang="en-US" sz="3000" dirty="0" smtClean="0"/>
              <a:t> H(X)=m</a:t>
            </a:r>
            <a:r>
              <a:rPr lang="ru-RU" sz="3000" dirty="0" smtClean="0"/>
              <a:t> 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000" dirty="0" smtClean="0"/>
              <a:t>Стойкость к </a:t>
            </a:r>
            <a:r>
              <a:rPr lang="ru-RU" sz="3000" i="1" dirty="0" smtClean="0"/>
              <a:t>коллизиям первого рода</a:t>
            </a:r>
            <a:r>
              <a:rPr lang="ru-RU" sz="3000" dirty="0" smtClean="0"/>
              <a:t>: для заданного сообщения </a:t>
            </a:r>
            <a:r>
              <a:rPr lang="ru-RU" sz="3000" i="1" dirty="0" smtClean="0"/>
              <a:t>M</a:t>
            </a:r>
            <a:r>
              <a:rPr lang="ru-RU" sz="3000" dirty="0" smtClean="0"/>
              <a:t> должно быть вычислительно неосуществимо подобрать другое сообщение </a:t>
            </a:r>
            <a:r>
              <a:rPr lang="ru-RU" sz="3000" i="1" dirty="0" smtClean="0"/>
              <a:t>N</a:t>
            </a:r>
            <a:r>
              <a:rPr lang="ru-RU" sz="3000" dirty="0" smtClean="0"/>
              <a:t>, для которого </a:t>
            </a:r>
            <a:r>
              <a:rPr lang="en-US" sz="3000" dirty="0" smtClean="0"/>
              <a:t>H(N)=H(M)</a:t>
            </a:r>
            <a:r>
              <a:rPr lang="ru-RU" sz="30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3000" dirty="0" smtClean="0"/>
              <a:t>Стойкость к </a:t>
            </a:r>
            <a:r>
              <a:rPr lang="ru-RU" sz="3000" i="1" dirty="0" smtClean="0"/>
              <a:t>коллизиям второго рода</a:t>
            </a:r>
            <a:r>
              <a:rPr lang="ru-RU" sz="3000" dirty="0" smtClean="0"/>
              <a:t>: должно быть вычислительно неосуществимо подобрать пару сообщений , имеющих одинаковый </a:t>
            </a:r>
            <a:r>
              <a:rPr lang="ru-RU" sz="3000" dirty="0" err="1" smtClean="0"/>
              <a:t>хеш</a:t>
            </a:r>
            <a:r>
              <a:rPr lang="ru-RU" sz="3000" dirty="0" smtClean="0"/>
              <a:t>.</a:t>
            </a: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533400" y="381000"/>
            <a:ext cx="8229600" cy="77809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Криптографические хеш-функции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147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Цифровая подпись</a:t>
            </a:r>
            <a:endParaRPr lang="ru-RU" dirty="0"/>
          </a:p>
        </p:txBody>
      </p:sp>
      <p:pic>
        <p:nvPicPr>
          <p:cNvPr id="5" name="Picture 2" descr="Рис. 6. Простая ЭЦ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98054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190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Использование хеш-функций</a:t>
            </a:r>
            <a:endParaRPr lang="ru-RU" dirty="0"/>
          </a:p>
        </p:txBody>
      </p:sp>
      <p:pic>
        <p:nvPicPr>
          <p:cNvPr id="5" name="Picture 2" descr="Рис. 7. Улучшенная ЭЦ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6430689" cy="446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898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5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Асимметричные схемы: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FDH (Full Domain Hash), </a:t>
            </a:r>
            <a:r>
              <a:rPr lang="ru-RU" dirty="0" smtClean="0"/>
              <a:t>вероятностная схема </a:t>
            </a:r>
            <a:r>
              <a:rPr lang="en-US" dirty="0" smtClean="0"/>
              <a:t>RSA-PSS (Probabilistic Signature Scheme), </a:t>
            </a:r>
            <a:r>
              <a:rPr lang="ru-RU" dirty="0" smtClean="0"/>
              <a:t>схемы стандарта </a:t>
            </a:r>
            <a:r>
              <a:rPr lang="en-US" dirty="0" smtClean="0"/>
              <a:t>PKCS#1 </a:t>
            </a:r>
            <a:r>
              <a:rPr lang="ru-RU" dirty="0" smtClean="0"/>
              <a:t>и другие схемы, основанные на алгоритме </a:t>
            </a:r>
            <a:r>
              <a:rPr lang="en-US" dirty="0" smtClean="0"/>
              <a:t>RSA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Схема Эль-Гамаля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Американские стандарты электронной цифровой подписи: </a:t>
            </a:r>
            <a:r>
              <a:rPr lang="en-US" dirty="0" smtClean="0"/>
              <a:t>DSA, ECDSA (DSA </a:t>
            </a:r>
            <a:r>
              <a:rPr lang="ru-RU" dirty="0" smtClean="0"/>
              <a:t>на основе аппарата эллиптических кривых)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Российские стандарты электронной цифровой подписи: ГОСТ Р 34.10-94 (в настоящее время не действует), ГОСТ Р 34.10-2001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Схема </a:t>
            </a:r>
            <a:r>
              <a:rPr lang="ru-RU" dirty="0" err="1" smtClean="0"/>
              <a:t>Диффи-Лампорта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Перечень алгоритмов ЭП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12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Цифровой сертификат состоит из трёх компонентов:</a:t>
            </a:r>
          </a:p>
          <a:p>
            <a:pPr lvl="0"/>
            <a:r>
              <a:rPr lang="ru-RU" dirty="0" smtClean="0"/>
              <a:t>открытого ключа; </a:t>
            </a:r>
          </a:p>
          <a:p>
            <a:pPr lvl="0"/>
            <a:r>
              <a:rPr lang="ru-RU" dirty="0" smtClean="0"/>
              <a:t>сведений сертификата (информация о личности пользователя, как то: имя, ID, и т.п.); </a:t>
            </a:r>
          </a:p>
          <a:p>
            <a:pPr lvl="0"/>
            <a:r>
              <a:rPr lang="ru-RU" dirty="0" smtClean="0"/>
              <a:t>одной или более цифровых подписей. </a:t>
            </a:r>
          </a:p>
          <a:p>
            <a:pPr>
              <a:buNone/>
            </a:pPr>
            <a:r>
              <a:rPr lang="ru-RU" dirty="0" smtClean="0"/>
              <a:t>Цель ЭЦП на сертификате — указать, что сведения сертификата были заверены третьим лицом или организацией. В то же время цифровая подпись не подтверждает достоверность сертификата как целого; она является поручительством только того, что подписанный ID связан с данным открытым ключом.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ru-RU" dirty="0" smtClean="0"/>
              <a:t>Структура и цель сертификата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7704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ис. 8. Схема сертификата PG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76400"/>
            <a:ext cx="5062790" cy="385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5562600"/>
            <a:ext cx="7848872" cy="113813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 smtClean="0"/>
              <a:t>Таким образом, сертификат, обычно, — это открытый ключ с прикреплёнными к нему одной или несколькими формами ID плюс отметка подтверждения от доверенного лица.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pPr algn="ctr"/>
            <a:r>
              <a:rPr lang="ru-RU" dirty="0" smtClean="0"/>
              <a:t>Модель сертификата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289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Сертификаты применяются, когда нужно обменяться с кем-нибудь ключами. </a:t>
            </a:r>
          </a:p>
          <a:p>
            <a:pPr>
              <a:buNone/>
            </a:pPr>
            <a:r>
              <a:rPr lang="ru-RU" dirty="0" smtClean="0"/>
              <a:t>Способы распространения:</a:t>
            </a:r>
          </a:p>
          <a:p>
            <a:r>
              <a:rPr lang="ru-RU" dirty="0" smtClean="0"/>
              <a:t>Ручной</a:t>
            </a:r>
          </a:p>
          <a:p>
            <a:r>
              <a:rPr lang="ru-RU" dirty="0" smtClean="0"/>
              <a:t>В виде хранилища-депозитария (сервера сертификатов)</a:t>
            </a:r>
          </a:p>
          <a:p>
            <a:pPr>
              <a:buNone/>
            </a:pPr>
            <a:r>
              <a:rPr lang="ru-RU" dirty="0" smtClean="0"/>
              <a:t>Ручной способ характерен для небольших групп людей, устанавливающих </a:t>
            </a:r>
            <a:r>
              <a:rPr lang="ru-RU" dirty="0" err="1" smtClean="0"/>
              <a:t>криптографированную</a:t>
            </a:r>
            <a:r>
              <a:rPr lang="ru-RU" dirty="0" smtClean="0"/>
              <a:t> связь (не составит труда просто передать друг другу дискеты или отправить электронные письма, содержащие копии их ключей). </a:t>
            </a:r>
          </a:p>
          <a:p>
            <a:pPr>
              <a:buNone/>
            </a:pPr>
            <a:r>
              <a:rPr lang="ru-RU" dirty="0" smtClean="0"/>
              <a:t>При необходимости обеспечить достаточную надёжность и безопасность, предоставления возможности хранения и обмена ключами, используют системный подход.</a:t>
            </a:r>
          </a:p>
          <a:p>
            <a:pPr>
              <a:buNone/>
            </a:pPr>
            <a:r>
              <a:rPr lang="ru-RU" dirty="0" smtClean="0"/>
              <a:t>Такая система может реализоваться в форму простого хранилища-депозитария или иметь более сложную и комплексную структуру, предполагающую дополнительные возможности администрирования ключей, и называемую </a:t>
            </a:r>
            <a:r>
              <a:rPr lang="ru-RU" i="1" dirty="0" smtClean="0"/>
              <a:t>инфраструктурой открытых ключей</a:t>
            </a:r>
            <a:r>
              <a:rPr lang="ru-RU" dirty="0" smtClean="0"/>
              <a:t> (</a:t>
            </a:r>
            <a:r>
              <a:rPr lang="ru-RU" i="1" dirty="0" err="1" smtClean="0"/>
              <a:t>Public</a:t>
            </a:r>
            <a:r>
              <a:rPr lang="ru-RU" i="1" dirty="0" smtClean="0"/>
              <a:t> </a:t>
            </a:r>
            <a:r>
              <a:rPr lang="ru-RU" i="1" dirty="0" err="1" smtClean="0"/>
              <a:t>Key</a:t>
            </a:r>
            <a:r>
              <a:rPr lang="ru-RU" i="1" dirty="0" smtClean="0"/>
              <a:t> </a:t>
            </a:r>
            <a:r>
              <a:rPr lang="ru-RU" i="1" dirty="0" err="1" smtClean="0"/>
              <a:t>Infrastructure</a:t>
            </a:r>
            <a:r>
              <a:rPr lang="ru-RU" i="1" dirty="0" smtClean="0"/>
              <a:t>, PKI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Распространение сертификатов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0307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Сервер-депозитарий, также называемый сервером сертификатов, или сервером ключей, — это база данных, позволяющая пользователям оставлять и извлекать из неё цифровые сертификаты. </a:t>
            </a:r>
          </a:p>
          <a:p>
            <a:pPr>
              <a:buNone/>
            </a:pPr>
            <a:r>
              <a:rPr lang="ru-RU" dirty="0" smtClean="0"/>
              <a:t>Сервер ключей также может предоставлять некоторые административные функции, помогающие компании поддерживать свою политику безопасности. Например, на хранение могут оставляться только ключи, удовлетворяющие определённым критериям.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Серверы-депозитарии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949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09600" y="1981200"/>
            <a:ext cx="8153400" cy="4495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PKI, как и сервер-депозитарий, имеет базу хранения сертификатов, но, в то же время, предоставляет сервисы и протоколы по управлению открытыми ключами. В них входят возможности выпуска, отзыва и системы доверия сертификатов. Главной же возможностью PKI является введение компонентов, известных как </a:t>
            </a:r>
            <a:r>
              <a:rPr lang="ru-RU" i="1" dirty="0" smtClean="0"/>
              <a:t>Центр сертификации</a:t>
            </a:r>
            <a:r>
              <a:rPr lang="ru-RU" dirty="0" smtClean="0"/>
              <a:t> (</a:t>
            </a:r>
            <a:r>
              <a:rPr lang="ru-RU" i="1" dirty="0" err="1" smtClean="0"/>
              <a:t>Certification</a:t>
            </a:r>
            <a:r>
              <a:rPr lang="ru-RU" i="1" dirty="0" smtClean="0"/>
              <a:t> </a:t>
            </a:r>
            <a:r>
              <a:rPr lang="ru-RU" i="1" dirty="0" err="1" smtClean="0"/>
              <a:t>Authority</a:t>
            </a:r>
            <a:r>
              <a:rPr lang="ru-RU" i="1" dirty="0" smtClean="0"/>
              <a:t>, CA</a:t>
            </a:r>
            <a:r>
              <a:rPr lang="ru-RU" dirty="0" smtClean="0"/>
              <a:t>) и </a:t>
            </a:r>
            <a:r>
              <a:rPr lang="ru-RU" i="1" dirty="0" smtClean="0"/>
              <a:t>Центр регистрации</a:t>
            </a:r>
            <a:r>
              <a:rPr lang="ru-RU" dirty="0" smtClean="0"/>
              <a:t> (</a:t>
            </a:r>
            <a:r>
              <a:rPr lang="ru-RU" i="1" dirty="0" err="1" smtClean="0"/>
              <a:t>Registration</a:t>
            </a:r>
            <a:r>
              <a:rPr lang="ru-RU" i="1" dirty="0" smtClean="0"/>
              <a:t> </a:t>
            </a:r>
            <a:r>
              <a:rPr lang="ru-RU" i="1" dirty="0" err="1" smtClean="0"/>
              <a:t>Authority</a:t>
            </a:r>
            <a:r>
              <a:rPr lang="ru-RU" i="1" dirty="0" smtClean="0"/>
              <a:t>, RA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Центр сертификации (ЦС) создаёт цифровые сертификаты и подписывает их своим закрытым ключом. Из-за важности своей роли, ЦС является центральным компонентом инфраструктуры PKI. Используя открытый ключ ЦС, любой пользователь, желающий проверить достоверность (подлинность) конкретного сертификата, сверяет подпись Центра сертификации и, следовательно, удостоверяется в целостности содержащейся в сертификате информации.</a:t>
            </a:r>
          </a:p>
          <a:p>
            <a:pPr>
              <a:buNone/>
            </a:pPr>
            <a:r>
              <a:rPr lang="ru-RU" dirty="0" smtClean="0"/>
              <a:t>Как правило, Центром регистрации (ЦР) называется система лиц, процессов и устройств, служащая целям регистрации новых пользователей в структуре PKI (зачислению) и дальнейшему администрированию постоянных пользователей системы. Также, ЦР может производить «</a:t>
            </a:r>
            <a:r>
              <a:rPr lang="ru-RU" dirty="0" err="1" smtClean="0"/>
              <a:t>веттинг</a:t>
            </a:r>
            <a:r>
              <a:rPr lang="ru-RU" dirty="0" smtClean="0"/>
              <a:t>» — процедуру проверки того, принадлежит ли конкретный открытый ключ предполагаемому владельцу.</a:t>
            </a:r>
          </a:p>
          <a:p>
            <a:pPr>
              <a:buNone/>
            </a:pPr>
            <a:r>
              <a:rPr lang="ru-RU" dirty="0" smtClean="0"/>
              <a:t>ЦР — это человеческое сообщество: лицо, группа, департамент, компания или иная ассоциация. С другой стороны, ЦС — обычно, программа, выдающая сертификаты своим зарегистрированным пользователям.</a:t>
            </a:r>
          </a:p>
          <a:p>
            <a:pPr>
              <a:buNone/>
            </a:pPr>
            <a:r>
              <a:rPr lang="ru-RU" dirty="0" smtClean="0"/>
              <a:t>Роль ЦР-ЦС аналогична той, что выполняет государственный паспортный отдел.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Инфраструктуры открытых ключей (PKI)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8402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053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Как правило, цифровой сертификат — это набор идентифицирующих сведений, связанных с открытым ключом и подписанных доверенным третьим лицом (посредником), дабы доказать их подлинность и </a:t>
            </a:r>
            <a:r>
              <a:rPr lang="ru-RU" sz="2400" dirty="0" err="1" smtClean="0"/>
              <a:t>взаимосвязность</a:t>
            </a:r>
            <a:r>
              <a:rPr lang="ru-RU" sz="2400" dirty="0" smtClean="0"/>
              <a:t>. Сертификат может быть представлен в виде ряда форматов. </a:t>
            </a:r>
          </a:p>
          <a:p>
            <a:pPr algn="just">
              <a:buNone/>
            </a:pPr>
            <a:r>
              <a:rPr lang="ru-RU" sz="2400" dirty="0" smtClean="0"/>
              <a:t>PGP поддерживает два формата сертификатов:</a:t>
            </a:r>
          </a:p>
          <a:p>
            <a:pPr lvl="0" algn="just"/>
            <a:r>
              <a:rPr lang="ru-RU" sz="2400" dirty="0" smtClean="0"/>
              <a:t>Сертификаты стандарта PGP (чаще называемые просто ключами PGP) </a:t>
            </a:r>
          </a:p>
          <a:p>
            <a:pPr lvl="0" algn="just"/>
            <a:r>
              <a:rPr lang="ru-RU" sz="2400" dirty="0" smtClean="0"/>
              <a:t>Сертификаты стандарта X.509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Формат сертификатов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972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Классификация алгоритмов шифрования</a:t>
            </a:r>
          </a:p>
          <a:p>
            <a:r>
              <a:rPr lang="ru-RU" dirty="0" smtClean="0"/>
              <a:t>Симметричные алгоритмы</a:t>
            </a:r>
          </a:p>
          <a:p>
            <a:r>
              <a:rPr lang="ru-RU" dirty="0" smtClean="0"/>
              <a:t>Ассиметричные алгоритмы</a:t>
            </a:r>
          </a:p>
          <a:p>
            <a:r>
              <a:rPr lang="ru-RU" dirty="0" smtClean="0"/>
              <a:t>Гибридные криптосистемы</a:t>
            </a:r>
          </a:p>
          <a:p>
            <a:r>
              <a:rPr lang="ru-RU" dirty="0" err="1" smtClean="0"/>
              <a:t>Хэширование</a:t>
            </a:r>
            <a:endParaRPr lang="ru-RU" dirty="0" smtClean="0"/>
          </a:p>
          <a:p>
            <a:r>
              <a:rPr lang="ru-RU" dirty="0" smtClean="0"/>
              <a:t>ЭЦП</a:t>
            </a:r>
          </a:p>
          <a:p>
            <a:r>
              <a:rPr lang="ru-RU" smtClean="0"/>
              <a:t>Серитификаты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5350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661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66800" y="1676400"/>
            <a:ext cx="7086600" cy="4343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b="1" dirty="0" smtClean="0"/>
              <a:t>DES</a:t>
            </a:r>
            <a:r>
              <a:rPr lang="ru-RU" sz="1600" dirty="0" smtClean="0"/>
              <a:t> (</a:t>
            </a:r>
            <a:r>
              <a:rPr lang="ru-RU" sz="1600" i="1" dirty="0" smtClean="0"/>
              <a:t>Data Encryption Standard</a:t>
            </a:r>
            <a:r>
              <a:rPr lang="ru-RU" sz="1600" dirty="0" smtClean="0"/>
              <a:t>) — симметричный алгоритм шифрования, разработанный фирмой IBM и утвержденный правительством США в 1977 году как официальный стандарт (FIPS 46-3). DES имеет блоки по 64 бита и 16 цикловую структуру сети Фейстеля, для шифрования использует ключ с длиной 56 бит. Алгоритм использует комбинацию нелинейных (S-блоки) и линейных (перестановки E, IP, IP-1) преобразований. Для DES рекомендовано несколько режимов: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электронной кодовой книги (ECB — Electronic Code Book),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сцепления блоков (СВС — Cipher Block Chaining),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обратной связи по шифротексту (CFB — Cipher Feed Back),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600" dirty="0" smtClean="0"/>
              <a:t>режим обратной связи по выходу (OFB — Output Feed Back).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/>
              <a:t>Прямым развитием DES в настоящее время является Triple DES.</a:t>
            </a:r>
          </a:p>
          <a:p>
            <a:pPr>
              <a:buNone/>
            </a:pPr>
            <a:endParaRPr lang="ru-RU" sz="105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90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2406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b="1" dirty="0" smtClean="0"/>
              <a:t>Advanced Encryption Standard</a:t>
            </a:r>
            <a:r>
              <a:rPr lang="ru-RU" sz="1600" dirty="0" smtClean="0"/>
              <a:t> (</a:t>
            </a:r>
            <a:r>
              <a:rPr lang="ru-RU" sz="1600" b="1" dirty="0" smtClean="0"/>
              <a:t>AES</a:t>
            </a:r>
            <a:r>
              <a:rPr lang="ru-RU" sz="1600" dirty="0" smtClean="0"/>
              <a:t>), также известный как </a:t>
            </a:r>
            <a:r>
              <a:rPr lang="ru-RU" sz="1600" b="1" dirty="0" smtClean="0"/>
              <a:t>Rijndael</a:t>
            </a:r>
            <a:r>
              <a:rPr lang="ru-RU" sz="1600" dirty="0" smtClean="0"/>
              <a:t> (произносится [rɛindaːl] (Рейндол) ) —симметричный алгоритм блочного шифрования (размер блока 128 бит, ключ 128/192/256 бит), принятый в качестве стандарта шифрования правительством США по результатам конкурса AES. Этот алгоритм хорошо проанализирован и сейчас широко используется, как это было с его предшественником DES. Национальный институт стандартов и технологий США (</a:t>
            </a:r>
            <a:r>
              <a:rPr lang="ru-RU" sz="1600" i="1" dirty="0" err="1" smtClean="0"/>
              <a:t>National</a:t>
            </a:r>
            <a:r>
              <a:rPr lang="ru-RU" sz="1600" i="1" dirty="0" smtClean="0"/>
              <a:t> Institute of Standards and Technology</a:t>
            </a:r>
            <a:r>
              <a:rPr lang="ru-RU" sz="1600" dirty="0" smtClean="0"/>
              <a:t>, NIST) опубликовал спецификацию AES 26 ноября</a:t>
            </a:r>
            <a:r>
              <a:rPr lang="en-US" sz="1600" dirty="0" smtClean="0"/>
              <a:t> </a:t>
            </a:r>
            <a:r>
              <a:rPr lang="ru-RU" sz="1600" dirty="0" smtClean="0"/>
              <a:t>2001 года после пятилетнего периода, в ходе которого были созданы и оценены 15 кандидатур. 26 мая 2002 года AES был объявлен стандартом шифрования. AES является одним из самых распространённых алгоритмов симметричного шифрования. </a:t>
            </a:r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/>
              <a:t>Поддержка AES (и только его) введена фирмой Intel в семейство процессоров x86 начиная с Intel Core i7-980X Extreme Edition, а затем на процессорах Sandy Bridge.</a:t>
            </a:r>
            <a:endParaRPr lang="ru-RU" sz="1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AES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46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3400" y="1759429"/>
            <a:ext cx="8229600" cy="509857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err="1" smtClean="0"/>
              <a:t>Camellia</a:t>
            </a:r>
            <a:r>
              <a:rPr lang="ru-RU" dirty="0" smtClean="0"/>
              <a:t> — алгоритм симметричного блочного шифрования (размер блока 128 бит, ключ 128, 192, 256 бит), один из финалистов европейского конкурса NESSIE (наряду с AES и Shacal-2), разработка японских компаний </a:t>
            </a:r>
            <a:r>
              <a:rPr lang="ru-RU" dirty="0" err="1" smtClean="0"/>
              <a:t>Nippon</a:t>
            </a:r>
            <a:r>
              <a:rPr lang="ru-RU" dirty="0" smtClean="0"/>
              <a:t> </a:t>
            </a:r>
            <a:r>
              <a:rPr lang="ru-RU" dirty="0" err="1" smtClean="0"/>
              <a:t>Telegraph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Telephone </a:t>
            </a:r>
            <a:r>
              <a:rPr lang="ru-RU" dirty="0" err="1" smtClean="0"/>
              <a:t>Corporation</a:t>
            </a:r>
            <a:r>
              <a:rPr lang="ru-RU" dirty="0" smtClean="0"/>
              <a:t> и Mitsubishi </a:t>
            </a:r>
            <a:r>
              <a:rPr lang="ru-RU" dirty="0" err="1" smtClean="0"/>
              <a:t>Electric</a:t>
            </a:r>
            <a:r>
              <a:rPr lang="ru-RU" dirty="0" smtClean="0"/>
              <a:t> </a:t>
            </a:r>
            <a:r>
              <a:rPr lang="ru-RU" dirty="0" err="1" smtClean="0"/>
              <a:t>Corporation</a:t>
            </a:r>
            <a:r>
              <a:rPr lang="ru-RU" dirty="0" smtClean="0"/>
              <a:t> (представлен 10 марта 2000 г.). Сертифицирован японской организацией CRYPTREC</a:t>
            </a:r>
            <a:r>
              <a:rPr lang="en-US" dirty="0" smtClean="0"/>
              <a:t> </a:t>
            </a:r>
            <a:r>
              <a:rPr lang="ru-RU" dirty="0" smtClean="0"/>
              <a:t>как рекомендованный для промышленного и государственного использования алгоритм.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err="1" smtClean="0"/>
              <a:t>Camellia</a:t>
            </a:r>
            <a:r>
              <a:rPr lang="ru-RU" dirty="0" smtClean="0"/>
              <a:t> является дальнейшим развитием алгоритма шифрования E2, одного из алгоритмов, представленных на конкурсе AES</a:t>
            </a:r>
            <a:r>
              <a:rPr lang="en-US" dirty="0" smtClean="0"/>
              <a:t> </a:t>
            </a:r>
            <a:r>
              <a:rPr lang="ru-RU" dirty="0" smtClean="0"/>
              <a:t>и с использованием элементов алгоритма MISTY1.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Структура алгоритма основана на классической цепи Фейстеля с предварительным и финальным забеливанием. Цикловая функция использует нелинейное преобразование (S-блоки), блок линейного рассеивания каждые 16 циклов (побайтовая операция XOR) и байтовую перестановку.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В зависимости от длины ключа имеет 18 циклов (128 разрядный ключ), либо 24 цикла (192 и 256 разрядный ключ).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Поддержка алгоритма </a:t>
            </a:r>
            <a:r>
              <a:rPr lang="ru-RU" dirty="0" err="1" smtClean="0"/>
              <a:t>Camellia</a:t>
            </a:r>
            <a:r>
              <a:rPr lang="ru-RU" dirty="0" smtClean="0"/>
              <a:t> введена в 2008 году в браузере Mozilla </a:t>
            </a:r>
            <a:r>
              <a:rPr lang="ru-RU" dirty="0" err="1" smtClean="0"/>
              <a:t>Firefox</a:t>
            </a:r>
            <a:r>
              <a:rPr lang="ru-RU" dirty="0" smtClean="0"/>
              <a:t> 3. Алгоритм патентован, однако распространяется под рядом свободных лицензий, в частности, является частью проекта OpenSSL.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Camellia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288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545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IDEA</a:t>
            </a:r>
            <a:r>
              <a:rPr lang="ru-RU" dirty="0" smtClean="0"/>
              <a:t> (</a:t>
            </a:r>
            <a:r>
              <a:rPr lang="ru-RU" b="1" i="1" dirty="0" err="1" smtClean="0"/>
              <a:t>I</a:t>
            </a:r>
            <a:r>
              <a:rPr lang="ru-RU" i="1" dirty="0" err="1" smtClean="0"/>
              <a:t>nternational</a:t>
            </a:r>
            <a:r>
              <a:rPr lang="ru-RU" i="1" dirty="0" smtClean="0"/>
              <a:t> </a:t>
            </a:r>
            <a:r>
              <a:rPr lang="ru-RU" b="1" i="1" dirty="0" smtClean="0"/>
              <a:t>D</a:t>
            </a:r>
            <a:r>
              <a:rPr lang="ru-RU" i="1" dirty="0" smtClean="0"/>
              <a:t>ata </a:t>
            </a:r>
            <a:r>
              <a:rPr lang="ru-RU" b="1" i="1" dirty="0" smtClean="0"/>
              <a:t>E</a:t>
            </a:r>
            <a:r>
              <a:rPr lang="ru-RU" i="1" dirty="0" smtClean="0"/>
              <a:t>ncryption </a:t>
            </a:r>
            <a:r>
              <a:rPr lang="ru-RU" b="1" i="1" dirty="0" err="1" smtClean="0"/>
              <a:t>A</a:t>
            </a:r>
            <a:r>
              <a:rPr lang="ru-RU" i="1" dirty="0" err="1" smtClean="0"/>
              <a:t>lgorithm</a:t>
            </a:r>
            <a:r>
              <a:rPr lang="ru-RU" dirty="0" smtClean="0"/>
              <a:t>, международный алгоритм шифрования данных) симметричный</a:t>
            </a:r>
            <a:r>
              <a:rPr lang="en-US" dirty="0" smtClean="0"/>
              <a:t> </a:t>
            </a:r>
            <a:r>
              <a:rPr lang="ru-RU" dirty="0" smtClean="0"/>
              <a:t>блочный</a:t>
            </a:r>
            <a:r>
              <a:rPr lang="en-US" dirty="0" smtClean="0"/>
              <a:t> </a:t>
            </a:r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шифрования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r>
              <a:rPr lang="en-US" dirty="0" smtClean="0"/>
              <a:t>, </a:t>
            </a:r>
            <a:r>
              <a:rPr lang="ru-RU" dirty="0" smtClean="0"/>
              <a:t>запатентованный швейцарской фирмой Ascom. Известен тем, что применялся в пакете программ шифрования PGP. В ноябре 2000 года IDEA был представлен в качестве кандидата в проекте</a:t>
            </a:r>
            <a:r>
              <a:rPr lang="en-US" dirty="0" smtClean="0"/>
              <a:t> </a:t>
            </a:r>
            <a:r>
              <a:rPr lang="ru-RU" dirty="0" smtClean="0"/>
              <a:t>NESSIE в рамках программы Европейской комиссии IST (</a:t>
            </a:r>
            <a:r>
              <a:rPr lang="ru-RU" i="1" dirty="0" err="1" smtClean="0"/>
              <a:t>Information</a:t>
            </a:r>
            <a:r>
              <a:rPr lang="ru-RU" i="1" dirty="0" smtClean="0"/>
              <a:t> </a:t>
            </a:r>
            <a:r>
              <a:rPr lang="ru-RU" i="1" dirty="0" err="1" smtClean="0"/>
              <a:t>Societes</a:t>
            </a:r>
            <a:r>
              <a:rPr lang="ru-RU" i="1" dirty="0" smtClean="0"/>
              <a:t> </a:t>
            </a:r>
            <a:r>
              <a:rPr lang="ru-RU" i="1" dirty="0" err="1" smtClean="0"/>
              <a:t>Technology</a:t>
            </a:r>
            <a:r>
              <a:rPr lang="ru-RU" dirty="0" smtClean="0"/>
              <a:t>, информационные общественные технологии).</a:t>
            </a:r>
            <a:endParaRPr lang="en-US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Так как IDEA использует 128-битный ключ и 64-битный размер блока, открытый текст разбивается на блоки по 64 бит. Если такое разбиение невозможно, последний блок дополняется различными способами определённой последовательностью бит. Для </a:t>
            </a:r>
            <a:r>
              <a:rPr lang="ru-RU" dirty="0" err="1" smtClean="0"/>
              <a:t>избежания</a:t>
            </a:r>
            <a:r>
              <a:rPr lang="ru-RU" dirty="0" smtClean="0"/>
              <a:t> утечки информации о каждом отдельном блоке используются различные</a:t>
            </a:r>
            <a:r>
              <a:rPr lang="en-US" dirty="0" smtClean="0"/>
              <a:t> </a:t>
            </a:r>
            <a:r>
              <a:rPr lang="ru-RU" dirty="0" smtClean="0"/>
              <a:t>режимы шифрования. Каждый исходный незашифрованный 64-битный блок делится на четыре </a:t>
            </a:r>
            <a:r>
              <a:rPr lang="ru-RU" dirty="0" err="1" smtClean="0"/>
              <a:t>подблока</a:t>
            </a:r>
            <a:r>
              <a:rPr lang="ru-RU" dirty="0" smtClean="0"/>
              <a:t> по 16 бит каждый, так как все алгебраические операции, использующиеся в процессе шифрования, совершаются над 16-битными числами. Для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IDEA использует один и тот же алгоритм.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IDEA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7591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903445"/>
            <a:ext cx="8229600" cy="49545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RC4</a:t>
            </a:r>
            <a:r>
              <a:rPr lang="ru-RU" dirty="0" smtClean="0"/>
              <a:t> (</a:t>
            </a:r>
            <a:r>
              <a:rPr lang="ru-RU" b="1" i="1" dirty="0" err="1" smtClean="0"/>
              <a:t>Rivest</a:t>
            </a:r>
            <a:r>
              <a:rPr lang="ru-RU" b="1" i="1" dirty="0" smtClean="0"/>
              <a:t> Cipher 4</a:t>
            </a:r>
            <a:r>
              <a:rPr lang="ru-RU" dirty="0" smtClean="0"/>
              <a:t> или </a:t>
            </a:r>
            <a:r>
              <a:rPr lang="ru-RU" b="1" i="1" dirty="0" err="1" smtClean="0"/>
              <a:t>Ron’s</a:t>
            </a:r>
            <a:r>
              <a:rPr lang="ru-RU" b="1" i="1" dirty="0" smtClean="0"/>
              <a:t> Code</a:t>
            </a:r>
            <a:r>
              <a:rPr lang="ru-RU" dirty="0" smtClean="0"/>
              <a:t>, также известен как </a:t>
            </a:r>
            <a:r>
              <a:rPr lang="ru-RU" b="1" dirty="0" smtClean="0"/>
              <a:t>ARCFOUR</a:t>
            </a:r>
            <a:r>
              <a:rPr lang="ru-RU" dirty="0" smtClean="0"/>
              <a:t> или </a:t>
            </a:r>
            <a:r>
              <a:rPr lang="ru-RU" b="1" dirty="0" smtClean="0"/>
              <a:t>ARC4</a:t>
            </a:r>
            <a:r>
              <a:rPr lang="ru-RU" dirty="0" smtClean="0"/>
              <a:t> (</a:t>
            </a:r>
            <a:r>
              <a:rPr lang="ru-RU" b="1" i="1" dirty="0" err="1" smtClean="0"/>
              <a:t>Alleged</a:t>
            </a:r>
            <a:r>
              <a:rPr lang="ru-RU" b="1" i="1" dirty="0" smtClean="0"/>
              <a:t> RC4</a:t>
            </a:r>
            <a:r>
              <a:rPr lang="ru-RU" dirty="0" smtClean="0"/>
              <a:t>)) — потоковый шифр, широко применяющийся в различных системах защиты информации в компьютерных сетях (например, в протоколах SSL и TLS, алгоритме безопасности беспроводных сетей WEP, для шифрования паролей в</a:t>
            </a:r>
            <a:r>
              <a:rPr lang="en-US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 NT).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Шифр разработан компанией RSA Security и для его использования требуется лицензия.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Алгоритм RC4, как и любой потоковый шифр, строится на основе параметризованного ключом генератора псевдослучайных битов с равномерным распределением. Длина ключа может составлять от 40 до 256 бит.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Основные преимущества шифра — высокая скорость работы и переменный размер ключа. RC4 довольно уязвим, если используются не случайные или связанные ключи, один ключевой поток используется дважды. Эти факторы, а также способ использования могут сделать криптосистему небезопасной (например WEP).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RC4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974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45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ГОСТ 28147-89</a:t>
            </a:r>
            <a:r>
              <a:rPr lang="ru-RU" dirty="0" smtClean="0"/>
              <a:t> — советский и российский стандарт симметричного шифрования, введённый в 1990 году, также является стандартом СНГ.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Полное название — «ГОСТ 28147-89 Системы обработки информации. Защита криптографическая. Алгоритм криптографического преобразования». Блочный </a:t>
            </a:r>
            <a:r>
              <a:rPr lang="ru-RU" dirty="0" err="1" smtClean="0"/>
              <a:t>шифроалгоритм</a:t>
            </a:r>
            <a:r>
              <a:rPr lang="ru-RU" dirty="0" smtClean="0"/>
              <a:t>. При использовании метода шифрования с </a:t>
            </a:r>
            <a:r>
              <a:rPr lang="ru-RU" dirty="0" err="1" smtClean="0"/>
              <a:t>гаммированием</a:t>
            </a:r>
            <a:r>
              <a:rPr lang="ru-RU" dirty="0" smtClean="0"/>
              <a:t>, может выполнять функции поточного </a:t>
            </a:r>
            <a:r>
              <a:rPr lang="ru-RU" dirty="0" err="1" smtClean="0"/>
              <a:t>шифроалгоритма</a:t>
            </a:r>
            <a:r>
              <a:rPr lang="ru-RU" dirty="0" smtClean="0"/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Использует блочный шифр с 256-битным ключом и 32 циклами преобразования, оперирующий 64-битными блоками. Основа алгоритма шифра — Сеть Фейстеля.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ГОСТ 28147-89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852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9545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100" b="1" dirty="0" smtClean="0"/>
              <a:t>RSA</a:t>
            </a:r>
            <a:r>
              <a:rPr lang="ru-RU" sz="2100" dirty="0" smtClean="0"/>
              <a:t> (аббревиатура от фамилий </a:t>
            </a:r>
            <a:r>
              <a:rPr lang="ru-RU" sz="2100" dirty="0" err="1" smtClean="0"/>
              <a:t>Rivest</a:t>
            </a:r>
            <a:r>
              <a:rPr lang="ru-RU" sz="2100" dirty="0" smtClean="0"/>
              <a:t>, </a:t>
            </a:r>
            <a:r>
              <a:rPr lang="ru-RU" sz="2100" dirty="0" err="1" smtClean="0"/>
              <a:t>Shamir</a:t>
            </a:r>
            <a:r>
              <a:rPr lang="ru-RU" sz="2100" dirty="0" smtClean="0"/>
              <a:t> и </a:t>
            </a:r>
            <a:r>
              <a:rPr lang="ru-RU" sz="2100" dirty="0" err="1" smtClean="0"/>
              <a:t>Adleman</a:t>
            </a:r>
            <a:r>
              <a:rPr lang="ru-RU" sz="2100" dirty="0" smtClean="0"/>
              <a:t>) — криптографический алгоритм с открытым ключом, основывающийся на вычислительной сложности задачи факторизации больших целых чисел.</a:t>
            </a:r>
            <a:r>
              <a:rPr lang="en-US" sz="2100" dirty="0" smtClean="0"/>
              <a:t> </a:t>
            </a:r>
            <a:r>
              <a:rPr lang="ru-RU" sz="2100" dirty="0" smtClean="0"/>
              <a:t>Для шифрования используется операция возведения в степень по модулю большого числа. Для дешифрования за разумное время (обратной операции) необходимо уметь вычислять функцию Эйлера от данного большого числа, для чего необходимо знать разложения числа на простые множители.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100" dirty="0" smtClean="0"/>
              <a:t>Криптосистема RSA стала первой системой, пригодной и для шифрования, и для цифровой подписи. Алгоритм используется в большом числе криптографических приложений, включая PGP, S/MIME, TLS/SSL, IPSEC/IKE и других.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100" dirty="0" smtClean="0"/>
              <a:t>В криптографической системе с открытым ключом каждый участник располагает как открытым ключом (</a:t>
            </a:r>
            <a:r>
              <a:rPr lang="ru-RU" sz="2100" i="1" dirty="0" err="1" smtClean="0"/>
              <a:t>public</a:t>
            </a:r>
            <a:r>
              <a:rPr lang="ru-RU" sz="2100" i="1" dirty="0" smtClean="0"/>
              <a:t> </a:t>
            </a:r>
            <a:r>
              <a:rPr lang="ru-RU" sz="2100" i="1" dirty="0" err="1" smtClean="0"/>
              <a:t>key</a:t>
            </a:r>
            <a:r>
              <a:rPr lang="ru-RU" sz="2100" dirty="0" smtClean="0"/>
              <a:t>), так и закрытым ключом (</a:t>
            </a:r>
            <a:r>
              <a:rPr lang="ru-RU" sz="2100" i="1" dirty="0" err="1" smtClean="0"/>
              <a:t>private</a:t>
            </a:r>
            <a:r>
              <a:rPr lang="ru-RU" sz="2100" i="1" dirty="0" smtClean="0"/>
              <a:t> </a:t>
            </a:r>
            <a:r>
              <a:rPr lang="ru-RU" sz="2100" i="1" dirty="0" err="1" smtClean="0"/>
              <a:t>key</a:t>
            </a:r>
            <a:r>
              <a:rPr lang="ru-RU" sz="2100" dirty="0" smtClean="0"/>
              <a:t>). В криптографической системе RSA каждый ключ состоит из пары целых чисел. Каждый участник создаёт свой открытый и закрытый ключ самостоятельно. Закрытый ключ каждый из них держит в секрете, а открытые ключи можно сообщать кому угодно или даже публиковать их.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RSA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185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1"/>
          <p:cNvSpPr txBox="1">
            <a:spLocks/>
          </p:cNvSpPr>
          <p:nvPr/>
        </p:nvSpPr>
        <p:spPr>
          <a:xfrm>
            <a:off x="533400" y="1524000"/>
            <a:ext cx="8229600" cy="5184576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Симметричные (с секретным, единым ключом, </a:t>
            </a:r>
            <a:r>
              <a:rPr lang="ru-RU" dirty="0" err="1" smtClean="0"/>
              <a:t>одноключевые</a:t>
            </a:r>
            <a:r>
              <a:rPr lang="ru-RU" dirty="0" smtClean="0"/>
              <a:t>, </a:t>
            </a:r>
            <a:r>
              <a:rPr lang="en-US" dirty="0" smtClean="0"/>
              <a:t>single-key). 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Потоковые (шифрование потока данных):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 одноразовым или бесконечным ключом (</a:t>
            </a:r>
            <a:r>
              <a:rPr lang="en-US" dirty="0" smtClean="0"/>
              <a:t>infinite-key cipher); </a:t>
            </a:r>
            <a:endParaRPr lang="ru-RU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 конечным ключом (система </a:t>
            </a:r>
            <a:r>
              <a:rPr lang="ru-RU" dirty="0" err="1" smtClean="0"/>
              <a:t>Вернама</a:t>
            </a:r>
            <a:r>
              <a:rPr lang="ru-RU" dirty="0" smtClean="0"/>
              <a:t> - </a:t>
            </a:r>
            <a:r>
              <a:rPr lang="en-US" dirty="0" err="1" smtClean="0"/>
              <a:t>Vernam</a:t>
            </a:r>
            <a:r>
              <a:rPr lang="en-US" dirty="0" smtClean="0"/>
              <a:t>); </a:t>
            </a:r>
            <a:endParaRPr lang="ru-RU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на основе генератора псевдослучайных чисел (ПСЧ).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Блочные (шифрование данных </a:t>
            </a:r>
            <a:r>
              <a:rPr lang="ru-RU" dirty="0" err="1" smtClean="0"/>
              <a:t>поблочно</a:t>
            </a:r>
            <a:r>
              <a:rPr lang="ru-RU" dirty="0" smtClean="0"/>
              <a:t>): 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Шифры перестановки (</a:t>
            </a:r>
            <a:r>
              <a:rPr lang="en-US" dirty="0" smtClean="0"/>
              <a:t>permutation, P-</a:t>
            </a:r>
            <a:r>
              <a:rPr lang="ru-RU" dirty="0" smtClean="0"/>
              <a:t>блоки); 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Шифры замены (подстановки, </a:t>
            </a:r>
            <a:r>
              <a:rPr lang="en-US" dirty="0" smtClean="0"/>
              <a:t>substitution, S-</a:t>
            </a:r>
            <a:r>
              <a:rPr lang="ru-RU" dirty="0" smtClean="0"/>
              <a:t>блоки):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моноалфавитные</a:t>
            </a:r>
            <a:r>
              <a:rPr lang="ru-RU" dirty="0" smtClean="0"/>
              <a:t> (код Цезаря);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полиалфавитные</a:t>
            </a:r>
            <a:r>
              <a:rPr lang="ru-RU" dirty="0" smtClean="0"/>
              <a:t> (шифр </a:t>
            </a:r>
            <a:r>
              <a:rPr lang="ru-RU" dirty="0" err="1" smtClean="0"/>
              <a:t>Видженера</a:t>
            </a:r>
            <a:r>
              <a:rPr lang="ru-RU" dirty="0" smtClean="0"/>
              <a:t>, цилиндр </a:t>
            </a:r>
            <a:r>
              <a:rPr lang="ru-RU" dirty="0" err="1" smtClean="0"/>
              <a:t>Джефферсона</a:t>
            </a:r>
            <a:r>
              <a:rPr lang="ru-RU" dirty="0" smtClean="0"/>
              <a:t>, диск </a:t>
            </a:r>
            <a:r>
              <a:rPr lang="ru-RU" dirty="0" err="1" smtClean="0"/>
              <a:t>Уэтстоуна</a:t>
            </a:r>
            <a:r>
              <a:rPr lang="ru-RU" dirty="0" smtClean="0"/>
              <a:t>, </a:t>
            </a:r>
            <a:r>
              <a:rPr lang="en-US" dirty="0" smtClean="0"/>
              <a:t>Enigma);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Составные (таблица 1):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Lucipher</a:t>
            </a:r>
            <a:r>
              <a:rPr lang="en-US" dirty="0" smtClean="0"/>
              <a:t> (</a:t>
            </a:r>
            <a:r>
              <a:rPr lang="ru-RU" dirty="0" smtClean="0"/>
              <a:t>фирма </a:t>
            </a:r>
            <a:r>
              <a:rPr lang="en-US" dirty="0" smtClean="0"/>
              <a:t>IBM, </a:t>
            </a:r>
            <a:r>
              <a:rPr lang="ru-RU" dirty="0" smtClean="0"/>
              <a:t>США);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DES (Data Encryption Standard, </a:t>
            </a:r>
            <a:r>
              <a:rPr lang="ru-RU" dirty="0" smtClean="0"/>
              <a:t>США);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FEAL-1 (Fast Enciphering </a:t>
            </a:r>
            <a:r>
              <a:rPr lang="en-US" dirty="0" err="1" smtClean="0"/>
              <a:t>Algoritm</a:t>
            </a:r>
            <a:r>
              <a:rPr lang="en-US" dirty="0" smtClean="0"/>
              <a:t>, </a:t>
            </a:r>
            <a:r>
              <a:rPr lang="ru-RU" dirty="0" smtClean="0"/>
              <a:t>Япония);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IDEA/IPES (International Data Encryption Algorithm/ </a:t>
            </a:r>
            <a:endParaRPr lang="ru-RU" dirty="0" smtClean="0"/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Improved Proposed Encryption Standard, </a:t>
            </a:r>
            <a:r>
              <a:rPr lang="ru-RU" dirty="0" smtClean="0"/>
              <a:t>фирма </a:t>
            </a:r>
            <a:r>
              <a:rPr lang="en-US" dirty="0" err="1" smtClean="0"/>
              <a:t>Ascom</a:t>
            </a:r>
            <a:r>
              <a:rPr lang="en-US" dirty="0" smtClean="0"/>
              <a:t>-Tech AG, </a:t>
            </a:r>
            <a:r>
              <a:rPr lang="ru-RU" dirty="0" smtClean="0"/>
              <a:t>Швейцария);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B-Crypt (</a:t>
            </a:r>
            <a:r>
              <a:rPr lang="ru-RU" dirty="0" smtClean="0"/>
              <a:t>фирма </a:t>
            </a:r>
            <a:r>
              <a:rPr lang="en-US" dirty="0" smtClean="0"/>
              <a:t>British Telecom, </a:t>
            </a:r>
            <a:r>
              <a:rPr lang="ru-RU" dirty="0" smtClean="0"/>
              <a:t>Великобритания); 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ГОСТ 28147-89 (СССР); * </a:t>
            </a:r>
            <a:r>
              <a:rPr lang="en-US" dirty="0" smtClean="0"/>
              <a:t>Skipjack (</a:t>
            </a:r>
            <a:r>
              <a:rPr lang="ru-RU" dirty="0" smtClean="0"/>
              <a:t>США).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Асимметричные (с открытым ключом, </a:t>
            </a:r>
            <a:r>
              <a:rPr lang="en-US" dirty="0" smtClean="0"/>
              <a:t>public-key):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Диффи-Хеллман</a:t>
            </a:r>
            <a:r>
              <a:rPr lang="ru-RU" dirty="0" smtClean="0"/>
              <a:t> </a:t>
            </a:r>
            <a:r>
              <a:rPr lang="en-US" dirty="0" smtClean="0"/>
              <a:t>DH (</a:t>
            </a:r>
            <a:r>
              <a:rPr lang="en-US" dirty="0" err="1" smtClean="0"/>
              <a:t>Diffie</a:t>
            </a:r>
            <a:r>
              <a:rPr lang="en-US" dirty="0" smtClean="0"/>
              <a:t>, Hellman); 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err="1" smtClean="0"/>
              <a:t>Райвест</a:t>
            </a:r>
            <a:r>
              <a:rPr lang="ru-RU" dirty="0" smtClean="0"/>
              <a:t>-Шамир-</a:t>
            </a:r>
            <a:r>
              <a:rPr lang="ru-RU" dirty="0" err="1" smtClean="0"/>
              <a:t>Адл</a:t>
            </a:r>
            <a:r>
              <a:rPr lang="en-US" dirty="0" smtClean="0"/>
              <a:t>e</a:t>
            </a:r>
            <a:r>
              <a:rPr lang="ru-RU" dirty="0" err="1" smtClean="0"/>
              <a:t>ман</a:t>
            </a:r>
            <a:r>
              <a:rPr lang="ru-RU" dirty="0" smtClean="0"/>
              <a:t> </a:t>
            </a:r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); </a:t>
            </a:r>
            <a:endParaRPr lang="ru-RU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Эль-</a:t>
            </a:r>
            <a:r>
              <a:rPr lang="ru-RU" dirty="0" err="1" smtClean="0"/>
              <a:t>Гамаль</a:t>
            </a:r>
            <a:r>
              <a:rPr lang="ru-RU" dirty="0" smtClean="0"/>
              <a:t> </a:t>
            </a:r>
            <a:r>
              <a:rPr lang="en-US" dirty="0" err="1" smtClean="0"/>
              <a:t>ElGamal</a:t>
            </a:r>
            <a:r>
              <a:rPr lang="en-US" dirty="0" smtClean="0"/>
              <a:t>.</a:t>
            </a:r>
          </a:p>
          <a:p>
            <a:pPr>
              <a:buFont typeface="Wingdings"/>
              <a:buNone/>
            </a:pP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533400" y="76200"/>
            <a:ext cx="8229600" cy="1008112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Классификация алгоритмов шифрования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940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467544" y="116632"/>
            <a:ext cx="8229600" cy="11430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Симметричные алгоритмы шифрования </a:t>
            </a:r>
            <a:endParaRPr lang="ru-RU" dirty="0"/>
          </a:p>
        </p:txBody>
      </p:sp>
      <p:pic>
        <p:nvPicPr>
          <p:cNvPr id="5" name="Picture 3" descr="Рис. 2. Симметричное шифрова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132" y="1988840"/>
            <a:ext cx="6287612" cy="29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2440" y="5802868"/>
            <a:ext cx="397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Основная проблема – передача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00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Асимметричные алгоритмы шифрования </a:t>
            </a:r>
            <a:endParaRPr lang="ru-RU" dirty="0"/>
          </a:p>
        </p:txBody>
      </p:sp>
      <p:pic>
        <p:nvPicPr>
          <p:cNvPr id="5" name="Picture 2" descr="Рис. 3. Шифрование открытым ключо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503" y="2438400"/>
            <a:ext cx="6426993" cy="314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8576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52400" y="1752600"/>
            <a:ext cx="2743200" cy="464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95600" y="1752600"/>
            <a:ext cx="3200400" cy="464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Сравнение </a:t>
            </a:r>
            <a:r>
              <a:rPr lang="ru-RU" sz="3200" dirty="0" err="1"/>
              <a:t>cимметричных</a:t>
            </a:r>
            <a:r>
              <a:rPr lang="ru-RU" sz="3200" dirty="0"/>
              <a:t> и </a:t>
            </a:r>
            <a:r>
              <a:rPr lang="ru-RU" sz="3200" dirty="0" err="1"/>
              <a:t>аcимметричных</a:t>
            </a:r>
            <a:r>
              <a:rPr lang="ru-RU" sz="3200" dirty="0"/>
              <a:t> алгоритмов шифрования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9409" y="1752600"/>
            <a:ext cx="1985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Симметричный </a:t>
            </a:r>
          </a:p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алгоритм</a:t>
            </a:r>
            <a:endParaRPr lang="ru-RU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http://lurkmore.so/images/thumb/6/65/Sphere_horse.jpg/200px-Sphere_hor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67643"/>
            <a:ext cx="2286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009393" y="1754694"/>
            <a:ext cx="1975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Ассиметричный</a:t>
            </a:r>
          </a:p>
          <a:p>
            <a:pPr algn="ctr"/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</a:rPr>
              <a:t>алгоритм</a:t>
            </a:r>
            <a:endParaRPr lang="ru-RU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2667000"/>
            <a:ext cx="5181600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err="1"/>
              <a:t>Криптостойкость</a:t>
            </a:r>
            <a:r>
              <a:rPr lang="ru-RU" sz="2000" dirty="0"/>
              <a:t> при равной длине </a:t>
            </a:r>
            <a:r>
              <a:rPr lang="ru-RU" sz="2000" dirty="0" smtClean="0"/>
              <a:t>ключа</a:t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Скорость</a:t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Рост объема </a:t>
            </a:r>
            <a:r>
              <a:rPr lang="ru-RU" sz="2000" dirty="0" err="1" smtClean="0"/>
              <a:t>шифротекста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Вычислительные затраты</a:t>
            </a:r>
            <a:br>
              <a:rPr lang="ru-RU" sz="2000" dirty="0" smtClean="0"/>
            </a:br>
            <a:endParaRPr lang="ru-RU" sz="20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2000" dirty="0" smtClean="0"/>
              <a:t>Проблема передачи ключа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76927" y="2971800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2309" y="3618131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7691" y="4264462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7690" y="5063193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8789" y="5861924"/>
            <a:ext cx="5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sym typeface="Wingdings 2"/>
              </a:rPr>
              <a:t>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5063193"/>
            <a:ext cx="1893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Внимание!</a:t>
            </a:r>
            <a:br>
              <a:rPr lang="ru-RU" dirty="0" smtClean="0"/>
            </a:br>
            <a:r>
              <a:rPr lang="ru-RU" dirty="0" smtClean="0"/>
              <a:t>Рассматривается </a:t>
            </a:r>
          </a:p>
          <a:p>
            <a:pPr algn="ctr"/>
            <a:r>
              <a:rPr lang="ru-RU" dirty="0" smtClean="0"/>
              <a:t>сферический </a:t>
            </a:r>
          </a:p>
          <a:p>
            <a:pPr algn="ctr"/>
            <a:r>
              <a:rPr lang="ru-RU" dirty="0" smtClean="0"/>
              <a:t>конь в вакууме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802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78098"/>
          </a:xfrm>
        </p:spPr>
        <p:txBody>
          <a:bodyPr/>
          <a:lstStyle/>
          <a:p>
            <a:pPr algn="ctr"/>
            <a:r>
              <a:rPr lang="ru-RU" dirty="0" smtClean="0"/>
              <a:t>Алгоритмы действий </a:t>
            </a:r>
            <a:r>
              <a:rPr lang="en-US" dirty="0" smtClean="0"/>
              <a:t>PGP</a:t>
            </a:r>
            <a:endParaRPr lang="ru-RU" dirty="0"/>
          </a:p>
        </p:txBody>
      </p:sp>
      <p:pic>
        <p:nvPicPr>
          <p:cNvPr id="5" name="Picture 2" descr="Рис. 4. Как действует зашифрование PG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5562600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Рис. 5. Как действует расшифрование PG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419600"/>
            <a:ext cx="554037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2847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человека посередине</a:t>
            </a:r>
            <a:endParaRPr lang="ru-RU" dirty="0"/>
          </a:p>
        </p:txBody>
      </p:sp>
      <p:sp>
        <p:nvSpPr>
          <p:cNvPr id="4" name="Содержимое 1"/>
          <p:cNvSpPr>
            <a:spLocks noGrp="1"/>
          </p:cNvSpPr>
          <p:nvPr>
            <p:ph idx="1"/>
          </p:nvPr>
        </p:nvSpPr>
        <p:spPr>
          <a:xfrm>
            <a:off x="457200" y="1584617"/>
            <a:ext cx="8229600" cy="532859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Атака «человек посередине - термин в криптографии, обозначающий ситуацию, когда атакующий способен читать и видоизменять по своей воле сообщения, которыми обмениваются корреспонденты, причём ни один из последних не может догадаться о его присутствии в канале.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 smtClean="0"/>
              <a:t>Принцип атаки: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Предположим, объект 'A' планирует передать объекту 'B' некую информацию. Объект 'C' обладает знаниями о структуре и свойствах используемого метода передачи данных, а также о факте планируемой передачи собственно информации, которую 'С' планирует перехватить.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Для совершения атаки 'С' «представляется» объекту 'А' как 'В', а объекту 'В' — как 'А'. Объект 'А', ошибочно полагая, что он направляет информацию 'В', посылает её объекту 'С'.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 smtClean="0"/>
              <a:t>Объект 'С', получив информацию, и совершив с ней некоторые действия (например, скопировав или модифицировав в своих целях) пересылает данные собственно получателю - 'В'; объект 'В', в свою очередь, считает, что информация была получена им напрямую от 'А'. </a:t>
            </a:r>
          </a:p>
        </p:txBody>
      </p:sp>
    </p:spTree>
    <p:extLst>
      <p:ext uri="{BB962C8B-B14F-4D97-AF65-F5344CB8AC3E}">
        <p14:creationId xmlns:p14="http://schemas.microsoft.com/office/powerpoint/2010/main" xmlns="" val="8246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Хэши</a:t>
            </a:r>
            <a:endParaRPr lang="ru-RU" dirty="0"/>
          </a:p>
        </p:txBody>
      </p:sp>
      <p:pic>
        <p:nvPicPr>
          <p:cNvPr id="4" name="Picture 2" descr="Рис. 7. Улучшенная ЭЦП"/>
          <p:cNvPicPr>
            <a:picLocks noChangeAspect="1" noChangeArrowheads="1"/>
          </p:cNvPicPr>
          <p:nvPr/>
        </p:nvPicPr>
        <p:blipFill>
          <a:blip r:embed="rId2" cstate="print"/>
          <a:srcRect t="5586" r="41847" b="31104"/>
          <a:stretch>
            <a:fillRect/>
          </a:stretch>
        </p:blipFill>
        <p:spPr bwMode="auto">
          <a:xfrm>
            <a:off x="1981199" y="2579439"/>
            <a:ext cx="4724401" cy="356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15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506</TotalTime>
  <Words>857</Words>
  <Application>Microsoft Office PowerPoint</Application>
  <PresentationFormat>Экран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Median</vt:lpstr>
      <vt:lpstr>Обзор алгоритмов и систем шифрования</vt:lpstr>
      <vt:lpstr>План</vt:lpstr>
      <vt:lpstr>Слайд 3</vt:lpstr>
      <vt:lpstr>Слайд 4</vt:lpstr>
      <vt:lpstr>Слайд 5</vt:lpstr>
      <vt:lpstr>Сравнение cимметричных и аcимметричных алгоритмов шифрования</vt:lpstr>
      <vt:lpstr>Алгоритмы действий PGP</vt:lpstr>
      <vt:lpstr>Проблема человека посередине</vt:lpstr>
      <vt:lpstr>Хэши</vt:lpstr>
      <vt:lpstr>Слайд 10</vt:lpstr>
      <vt:lpstr>Цифровая подпись</vt:lpstr>
      <vt:lpstr>Использование хеш-функций</vt:lpstr>
      <vt:lpstr>Перечень алгоритмов ЭП</vt:lpstr>
      <vt:lpstr>Структура и цель сертификата</vt:lpstr>
      <vt:lpstr>Модель сертификата</vt:lpstr>
      <vt:lpstr>Распространение сертификатов</vt:lpstr>
      <vt:lpstr>Серверы-депозитарии</vt:lpstr>
      <vt:lpstr>Инфраструктуры открытых ключей (PKI)</vt:lpstr>
      <vt:lpstr>Формат сертификатов</vt:lpstr>
      <vt:lpstr>Слайд 20</vt:lpstr>
      <vt:lpstr>Алгоритм DES</vt:lpstr>
      <vt:lpstr>Алгоритм AES</vt:lpstr>
      <vt:lpstr>Алгоритм Camellia</vt:lpstr>
      <vt:lpstr>Алгоритм IDEA</vt:lpstr>
      <vt:lpstr>Алгоритм RC4</vt:lpstr>
      <vt:lpstr>ГОСТ 28147-89</vt:lpstr>
      <vt:lpstr>Алгоритм RSA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rio</cp:lastModifiedBy>
  <cp:revision>96</cp:revision>
  <dcterms:created xsi:type="dcterms:W3CDTF">2013-09-10T08:38:56Z</dcterms:created>
  <dcterms:modified xsi:type="dcterms:W3CDTF">2015-10-29T07:50:38Z</dcterms:modified>
</cp:coreProperties>
</file>