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9" r:id="rId2"/>
    <p:sldId id="296" r:id="rId3"/>
    <p:sldId id="301" r:id="rId4"/>
    <p:sldId id="297" r:id="rId5"/>
    <p:sldId id="303" r:id="rId6"/>
    <p:sldId id="298" r:id="rId7"/>
    <p:sldId id="302" r:id="rId8"/>
    <p:sldId id="304" r:id="rId9"/>
    <p:sldId id="299" r:id="rId10"/>
    <p:sldId id="305" r:id="rId11"/>
    <p:sldId id="300" r:id="rId12"/>
    <p:sldId id="306" r:id="rId13"/>
    <p:sldId id="307" r:id="rId14"/>
    <p:sldId id="308" r:id="rId15"/>
    <p:sldId id="309" r:id="rId16"/>
    <p:sldId id="310" r:id="rId17"/>
    <p:sldId id="311" r:id="rId18"/>
    <p:sldId id="312" r:id="rId19"/>
    <p:sldId id="316" r:id="rId20"/>
    <p:sldId id="323" r:id="rId21"/>
    <p:sldId id="295" r:id="rId22"/>
    <p:sldId id="256" r:id="rId23"/>
    <p:sldId id="281" r:id="rId24"/>
    <p:sldId id="282" r:id="rId25"/>
    <p:sldId id="287" r:id="rId26"/>
    <p:sldId id="283" r:id="rId27"/>
    <p:sldId id="320" r:id="rId28"/>
    <p:sldId id="321" r:id="rId29"/>
    <p:sldId id="294" r:id="rId30"/>
    <p:sldId id="285" r:id="rId31"/>
    <p:sldId id="286" r:id="rId32"/>
    <p:sldId id="322" r:id="rId33"/>
    <p:sldId id="284" r:id="rId34"/>
    <p:sldId id="288" r:id="rId35"/>
    <p:sldId id="289" r:id="rId36"/>
    <p:sldId id="290" r:id="rId37"/>
    <p:sldId id="291" r:id="rId38"/>
    <p:sldId id="292" r:id="rId39"/>
    <p:sldId id="27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p:cViewPr varScale="1">
        <p:scale>
          <a:sx n="126" d="100"/>
          <a:sy n="126" d="100"/>
        </p:scale>
        <p:origin x="-40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2362200" y="4038600"/>
            <a:ext cx="6477000" cy="1828800"/>
          </a:xfrm>
        </p:spPr>
        <p:txBody>
          <a:bodyPr anchor="b"/>
          <a:lstStyle>
            <a:lvl1pPr>
              <a:defRPr cap="all" baseline="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11/25/2014</a:t>
            </a:fld>
            <a:endParaRPr lang="en-US" sz="2000" dirty="0">
              <a:solidFill>
                <a:srgbClr val="FFFFFF"/>
              </a:solidFill>
            </a:endParaRPr>
          </a:p>
        </p:txBody>
      </p:sp>
      <p:sp>
        <p:nvSpPr>
          <p:cNvPr id="17" name="Нижний колонтитул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Номер слайда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3A271A1-F6D6-438B-A432-4747EE7ECD40}" type="datetimeFigureOut">
              <a:rPr lang="en-US" smtClean="0"/>
              <a:pPr/>
              <a:t>11/25/2014</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609600"/>
            <a:ext cx="2057400" cy="55165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609600"/>
            <a:ext cx="5562600" cy="551656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6553200" y="6248402"/>
            <a:ext cx="2209800" cy="365125"/>
          </a:xfrm>
        </p:spPr>
        <p:txBody>
          <a:bodyPr/>
          <a:lstStyle/>
          <a:p>
            <a:fld id="{23A271A1-F6D6-438B-A432-4747EE7ECD40}" type="datetimeFigureOut">
              <a:rPr lang="en-US" smtClean="0"/>
              <a:pPr/>
              <a:t>11/25/2014</a:t>
            </a:fld>
            <a:endParaRPr lang="en-US" dirty="0"/>
          </a:p>
        </p:txBody>
      </p:sp>
      <p:sp>
        <p:nvSpPr>
          <p:cNvPr id="5" name="Нижний колонтитул 4"/>
          <p:cNvSpPr>
            <a:spLocks noGrp="1"/>
          </p:cNvSpPr>
          <p:nvPr>
            <p:ph type="ftr" sz="quarter" idx="11"/>
          </p:nvPr>
        </p:nvSpPr>
        <p:spPr>
          <a:xfrm>
            <a:off x="457201" y="6248207"/>
            <a:ext cx="5573483" cy="365125"/>
          </a:xfrm>
        </p:spPr>
        <p:txBody>
          <a:bodyPr/>
          <a:lstStyle/>
          <a:p>
            <a:endParaRPr kumimoji="0" lang="en-US" dirty="0"/>
          </a:p>
        </p:txBody>
      </p:sp>
      <p:sp>
        <p:nvSpPr>
          <p:cNvPr id="7" name="Прямоугольник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23A271A1-F6D6-438B-A432-4747EE7ECD40}" type="datetimeFigureOut">
              <a:rPr lang="en-US" smtClean="0"/>
              <a:pPr/>
              <a:t>11/25/2014</a:t>
            </a:fld>
            <a:endParaRPr lang="en-US" dirty="0"/>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Содержимое 7"/>
          <p:cNvSpPr>
            <a:spLocks noGrp="1"/>
          </p:cNvSpPr>
          <p:nvPr>
            <p:ph sz="quarter" idx="1"/>
          </p:nvPr>
        </p:nvSpPr>
        <p:spPr>
          <a:xfrm>
            <a:off x="612648" y="1600200"/>
            <a:ext cx="8153400" cy="44958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7" name="Прямоугольник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23A271A1-F6D6-438B-A432-4747EE7ECD40}" type="datetimeFigureOut">
              <a:rPr lang="en-US" smtClean="0"/>
              <a:pPr/>
              <a:t>11/25/2014</a:t>
            </a:fld>
            <a:endParaRPr lang="en-US"/>
          </a:p>
        </p:txBody>
      </p:sp>
      <p:sp>
        <p:nvSpPr>
          <p:cNvPr id="13" name="Номер слайда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Нижний колонтитул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9" name="Содержимое 8"/>
          <p:cNvSpPr>
            <a:spLocks noGrp="1"/>
          </p:cNvSpPr>
          <p:nvPr>
            <p:ph sz="quarter" idx="1"/>
          </p:nvPr>
        </p:nvSpPr>
        <p:spPr>
          <a:xfrm>
            <a:off x="609600"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844901"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8" name="Дата 7"/>
          <p:cNvSpPr>
            <a:spLocks noGrp="1"/>
          </p:cNvSpPr>
          <p:nvPr>
            <p:ph type="dt" sz="half" idx="15"/>
          </p:nvPr>
        </p:nvSpPr>
        <p:spPr/>
        <p:txBody>
          <a:bodyPr rtlCol="0"/>
          <a:lstStyle/>
          <a:p>
            <a:fld id="{23A271A1-F6D6-438B-A432-4747EE7ECD40}" type="datetimeFigureOut">
              <a:rPr lang="en-US" smtClean="0"/>
              <a:pPr/>
              <a:t>11/25/2014</a:t>
            </a:fld>
            <a:endParaRPr lang="en-US"/>
          </a:p>
        </p:txBody>
      </p:sp>
      <p:sp>
        <p:nvSpPr>
          <p:cNvPr id="10" name="Номер слайда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Нижний колонтитул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73050"/>
            <a:ext cx="8153400" cy="869950"/>
          </a:xfrm>
        </p:spPr>
        <p:txBody>
          <a:bodyPr anchor="ctr"/>
          <a:lstStyle>
            <a:lvl1pPr>
              <a:defRPr/>
            </a:lvl1pPr>
          </a:lstStyle>
          <a:p>
            <a:r>
              <a:rPr kumimoji="0" lang="ru-RU" smtClean="0"/>
              <a:t>Образец заголовка</a:t>
            </a:r>
            <a:endParaRPr kumimoji="0" lang="en-US"/>
          </a:p>
        </p:txBody>
      </p:sp>
      <p:sp>
        <p:nvSpPr>
          <p:cNvPr id="11" name="Содержимое 10"/>
          <p:cNvSpPr>
            <a:spLocks noGrp="1"/>
          </p:cNvSpPr>
          <p:nvPr>
            <p:ph sz="quarter" idx="2"/>
          </p:nvPr>
        </p:nvSpPr>
        <p:spPr>
          <a:xfrm>
            <a:off x="609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800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5"/>
          </p:nvPr>
        </p:nvSpPr>
        <p:spPr/>
        <p:txBody>
          <a:bodyPr rtlCol="0"/>
          <a:lstStyle/>
          <a:p>
            <a:fld id="{23A271A1-F6D6-438B-A432-4747EE7ECD40}" type="datetimeFigureOut">
              <a:rPr lang="en-US" smtClean="0"/>
              <a:pPr/>
              <a:t>11/25/2014</a:t>
            </a:fld>
            <a:endParaRPr lang="en-US"/>
          </a:p>
        </p:txBody>
      </p:sp>
      <p:sp>
        <p:nvSpPr>
          <p:cNvPr id="12" name="Номер слайда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Нижний колонтитул 13"/>
          <p:cNvSpPr>
            <a:spLocks noGrp="1"/>
          </p:cNvSpPr>
          <p:nvPr>
            <p:ph type="ftr" sz="quarter" idx="17"/>
          </p:nvPr>
        </p:nvSpPr>
        <p:spPr/>
        <p:txBody>
          <a:bodyPr rtlCol="0"/>
          <a:lstStyle/>
          <a:p>
            <a:endParaRPr kumimoji="0" lang="en-US"/>
          </a:p>
        </p:txBody>
      </p:sp>
      <p:sp>
        <p:nvSpPr>
          <p:cNvPr id="16" name="Текст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5" name="Текст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23A271A1-F6D6-438B-A432-4747EE7ECD40}" type="datetimeFigureOut">
              <a:rPr lang="en-US" smtClean="0"/>
              <a:pPr/>
              <a:t>11/25/2014</a:t>
            </a:fld>
            <a:endParaRPr lang="en-US"/>
          </a:p>
        </p:txBody>
      </p:sp>
      <p:sp>
        <p:nvSpPr>
          <p:cNvPr id="4" name="Нижний колонтитул 3"/>
          <p:cNvSpPr>
            <a:spLocks noGrp="1"/>
          </p:cNvSpPr>
          <p:nvPr>
            <p:ph type="ftr" sz="quarter" idx="11"/>
          </p:nvPr>
        </p:nvSpPr>
        <p:spPr/>
        <p:txBody>
          <a:bodyPr/>
          <a:lstStyle/>
          <a:p>
            <a:endParaRPr kumimoji="0" lang="en-US"/>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3A271A1-F6D6-438B-A432-4747EE7ECD40}" type="datetimeFigureOut">
              <a:rPr lang="en-US" smtClean="0"/>
              <a:pPr/>
              <a:t>11/25/2014</a:t>
            </a:fld>
            <a:endParaRPr lang="en-US"/>
          </a:p>
        </p:txBody>
      </p:sp>
      <p:sp>
        <p:nvSpPr>
          <p:cNvPr id="3" name="Нижний колонтитул 2"/>
          <p:cNvSpPr>
            <a:spLocks noGrp="1"/>
          </p:cNvSpPr>
          <p:nvPr>
            <p:ph type="ftr" sz="quarter" idx="11"/>
          </p:nvPr>
        </p:nvSpPr>
        <p:spPr/>
        <p:txBody>
          <a:bodyPr/>
          <a:lstStyle/>
          <a:p>
            <a:endParaRPr kumimoji="0" lang="en-US" dirty="0"/>
          </a:p>
        </p:txBody>
      </p:sp>
      <p:sp>
        <p:nvSpPr>
          <p:cNvPr id="4" name="Номер слайда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8077200" cy="869950"/>
          </a:xfrm>
        </p:spPr>
        <p:txBody>
          <a:bodyPr anchor="ctr"/>
          <a:lstStyle>
            <a:lvl1pPr algn="l">
              <a:buNone/>
              <a:defRPr sz="4400" b="0"/>
            </a:lvl1p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23A271A1-F6D6-438B-A432-4747EE7ECD40}" type="datetimeFigureOut">
              <a:rPr lang="en-US" smtClean="0"/>
              <a:pPr/>
              <a:t>11/25/2014</a:t>
            </a:fld>
            <a:endParaRPr lang="en-US"/>
          </a:p>
        </p:txBody>
      </p:sp>
      <p:sp>
        <p:nvSpPr>
          <p:cNvPr id="6" name="Нижний колонтитул 5"/>
          <p:cNvSpPr>
            <a:spLocks noGrp="1"/>
          </p:cNvSpPr>
          <p:nvPr>
            <p:ph type="ftr" sz="quarter" idx="11"/>
          </p:nvPr>
        </p:nvSpPr>
        <p:spPr/>
        <p:txBody>
          <a:bodyPr/>
          <a:lstStyle/>
          <a:p>
            <a:endParaRPr kumimoji="0" lang="en-US"/>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Текст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9" name="Содержимое 8"/>
          <p:cNvSpPr>
            <a:spLocks noGrp="1"/>
          </p:cNvSpPr>
          <p:nvPr>
            <p:ph sz="quarter" idx="1"/>
          </p:nvPr>
        </p:nvSpPr>
        <p:spPr>
          <a:xfrm>
            <a:off x="2362200" y="1752600"/>
            <a:ext cx="6400800" cy="4419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8" name="Прямоугольник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ru-RU" smtClean="0"/>
              <a:t>Образец заголовка</a:t>
            </a:r>
            <a:endParaRPr kumimoji="0" lang="en-US"/>
          </a:p>
        </p:txBody>
      </p:sp>
      <p:sp>
        <p:nvSpPr>
          <p:cNvPr id="11" name="Прямоугольник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11/25/2014</a:t>
            </a:fld>
            <a:endParaRPr lang="en-US"/>
          </a:p>
        </p:txBody>
      </p:sp>
      <p:sp>
        <p:nvSpPr>
          <p:cNvPr id="13" name="Номер слайда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Нижний колонтитул 13"/>
          <p:cNvSpPr>
            <a:spLocks noGrp="1"/>
          </p:cNvSpPr>
          <p:nvPr>
            <p:ph type="ftr" sz="quarter" idx="12"/>
          </p:nvPr>
        </p:nvSpPr>
        <p:spPr>
          <a:xfrm>
            <a:off x="1600200" y="6248206"/>
            <a:ext cx="4572000" cy="365125"/>
          </a:xfrm>
        </p:spPr>
        <p:txBody>
          <a:bodyPr rtlCol="0"/>
          <a:lstStyle/>
          <a:p>
            <a:endParaRPr kumimoji="0" lang="en-US" dirty="0"/>
          </a:p>
        </p:txBody>
      </p:sp>
      <p:sp>
        <p:nvSpPr>
          <p:cNvPr id="3" name="Рисунок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ru-RU" smtClean="0"/>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28600"/>
            <a:ext cx="8153400" cy="9906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11/25/2014</a:t>
            </a:fld>
            <a:endParaRPr lang="en-US" sz="1400" dirty="0">
              <a:solidFill>
                <a:schemeClr val="tx2"/>
              </a:solidFill>
            </a:endParaRPr>
          </a:p>
        </p:txBody>
      </p:sp>
      <p:sp>
        <p:nvSpPr>
          <p:cNvPr id="3" name="Нижний колонтитул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Прямоугольник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ru.wikipedia.org/wiki/%D0%A4%D0%B0%D0%B9%D0%BB:%D0%9F%D1%80%D0%B0%D0%B2%D0%B8%D0%BB%D0%B01.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smtClean="0"/>
              <a:t>Администрирование  ИС 2013</a:t>
            </a:r>
            <a:endParaRPr lang="ru-RU" dirty="0"/>
          </a:p>
        </p:txBody>
      </p:sp>
      <p:sp>
        <p:nvSpPr>
          <p:cNvPr id="4" name="Заголовок 1"/>
          <p:cNvSpPr txBox="1">
            <a:spLocks/>
          </p:cNvSpPr>
          <p:nvPr/>
        </p:nvSpPr>
        <p:spPr>
          <a:xfrm>
            <a:off x="2438400" y="3962400"/>
            <a:ext cx="6477000" cy="18288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all" spc="0" normalizeH="0" baseline="0" noProof="0" dirty="0" smtClean="0">
                <a:ln>
                  <a:noFill/>
                </a:ln>
                <a:solidFill>
                  <a:schemeClr val="tx2"/>
                </a:solidFill>
                <a:effectLst/>
                <a:uLnTx/>
                <a:uFillTx/>
                <a:latin typeface="+mj-lt"/>
                <a:ea typeface="+mj-ea"/>
                <a:cs typeface="+mj-cs"/>
              </a:rPr>
              <a:t>Безопасность в ИС</a:t>
            </a:r>
            <a:endParaRPr kumimoji="0" lang="ru-RU" sz="4400" b="0" i="0" u="none" strike="noStrike" kern="1200" cap="all"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131960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lang="ru-RU" dirty="0" smtClean="0"/>
              <a:t>Аутентификация</a:t>
            </a:r>
            <a:endParaRPr lang="ru-RU" dirty="0"/>
          </a:p>
        </p:txBody>
      </p:sp>
      <p:sp>
        <p:nvSpPr>
          <p:cNvPr id="3" name="Содержимое 2"/>
          <p:cNvSpPr>
            <a:spLocks noGrp="1"/>
          </p:cNvSpPr>
          <p:nvPr>
            <p:ph sz="quarter" idx="1"/>
          </p:nvPr>
        </p:nvSpPr>
        <p:spPr>
          <a:xfrm>
            <a:off x="612648" y="1600200"/>
            <a:ext cx="8153400" cy="4495800"/>
          </a:xfrm>
        </p:spPr>
        <p:txBody>
          <a:bodyPr>
            <a:noAutofit/>
          </a:bodyPr>
          <a:lstStyle/>
          <a:p>
            <a:pPr algn="just">
              <a:buNone/>
            </a:pPr>
            <a:r>
              <a:rPr lang="ru-RU" sz="2000" dirty="0" smtClean="0"/>
              <a:t>Процедура аутентификации включает в себя определенный набор элементов:</a:t>
            </a:r>
          </a:p>
          <a:p>
            <a:pPr algn="just"/>
            <a:r>
              <a:rPr lang="ru-RU" sz="2000" b="1" dirty="0" smtClean="0"/>
              <a:t>субъект</a:t>
            </a:r>
            <a:r>
              <a:rPr lang="ru-RU" sz="2000" dirty="0" smtClean="0"/>
              <a:t>, который проходит аутентификацию (авторизированный пользователь);</a:t>
            </a:r>
          </a:p>
          <a:p>
            <a:pPr algn="just"/>
            <a:r>
              <a:rPr lang="ru-RU" sz="2000" b="1" dirty="0" smtClean="0"/>
              <a:t>характеристика субъекта</a:t>
            </a:r>
            <a:r>
              <a:rPr lang="ru-RU" sz="2000" dirty="0" smtClean="0"/>
              <a:t> (идентификатор, который он предъявляет для проверки подлинности);</a:t>
            </a:r>
          </a:p>
          <a:p>
            <a:pPr algn="just"/>
            <a:r>
              <a:rPr lang="ru-RU" sz="2000" b="1" dirty="0" smtClean="0"/>
              <a:t>владелец системы аутентификации</a:t>
            </a:r>
            <a:r>
              <a:rPr lang="ru-RU" sz="2000" dirty="0" smtClean="0"/>
              <a:t> (хозяин информационного ресурса или </a:t>
            </a:r>
            <a:r>
              <a:rPr lang="ru-RU" sz="2000" dirty="0" err="1" smtClean="0"/>
              <a:t>веб-сайта</a:t>
            </a:r>
            <a:r>
              <a:rPr lang="ru-RU" sz="2000" dirty="0" smtClean="0"/>
              <a:t>);</a:t>
            </a:r>
          </a:p>
          <a:p>
            <a:pPr algn="just"/>
            <a:r>
              <a:rPr lang="ru-RU" sz="2000" b="1" dirty="0" smtClean="0"/>
              <a:t>механизм аутентификации</a:t>
            </a:r>
            <a:r>
              <a:rPr lang="ru-RU" sz="2000" dirty="0" smtClean="0"/>
              <a:t> (ПО, которое проверяет подлинность предъявленного идентификатора);</a:t>
            </a:r>
          </a:p>
          <a:p>
            <a:pPr algn="just"/>
            <a:r>
              <a:rPr lang="ru-RU" sz="2000" b="1" dirty="0" smtClean="0"/>
              <a:t>механизм авторизации</a:t>
            </a:r>
            <a:r>
              <a:rPr lang="ru-RU" sz="2000" dirty="0" smtClean="0"/>
              <a:t> (предоставление или лишение субъекта прав доступа после успешной или безуспешной аутентификации).</a:t>
            </a:r>
          </a:p>
          <a:p>
            <a:pPr>
              <a:buNone/>
            </a:pPr>
            <a:endParaRPr lang="ru-RU" sz="2400" dirty="0" smtClean="0"/>
          </a:p>
          <a:p>
            <a:endParaRPr lang="ru-RU" sz="2000" dirty="0"/>
          </a:p>
        </p:txBody>
      </p:sp>
    </p:spTree>
    <p:extLst>
      <p:ext uri="{BB962C8B-B14F-4D97-AF65-F5344CB8AC3E}">
        <p14:creationId xmlns:p14="http://schemas.microsoft.com/office/powerpoint/2010/main" val="288673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lang="ru-RU" dirty="0" smtClean="0"/>
              <a:t>Аутентификация</a:t>
            </a:r>
            <a:endParaRPr lang="ru-RU" dirty="0"/>
          </a:p>
        </p:txBody>
      </p:sp>
      <p:sp>
        <p:nvSpPr>
          <p:cNvPr id="3" name="Содержимое 2"/>
          <p:cNvSpPr>
            <a:spLocks noGrp="1"/>
          </p:cNvSpPr>
          <p:nvPr>
            <p:ph sz="quarter" idx="1"/>
          </p:nvPr>
        </p:nvSpPr>
        <p:spPr>
          <a:xfrm>
            <a:off x="612648" y="1600200"/>
            <a:ext cx="8153400" cy="4495800"/>
          </a:xfrm>
        </p:spPr>
        <p:txBody>
          <a:bodyPr>
            <a:normAutofit fontScale="92500" lnSpcReduction="10000"/>
          </a:bodyPr>
          <a:lstStyle/>
          <a:p>
            <a:pPr>
              <a:buNone/>
            </a:pPr>
            <a:r>
              <a:rPr lang="ru-RU" sz="2800" dirty="0" smtClean="0"/>
              <a:t>Методы аутентификации делятся на четыре основные группы в зависимости от используемых в процессе проверки подлинности средств. Так, различают методы, основанные на:</a:t>
            </a:r>
          </a:p>
          <a:p>
            <a:r>
              <a:rPr lang="ru-RU" sz="2800" dirty="0" smtClean="0"/>
              <a:t>Знаниях, которыми владеет субъект (парольные методы).</a:t>
            </a:r>
          </a:p>
          <a:p>
            <a:r>
              <a:rPr lang="ru-RU" sz="2800" dirty="0" smtClean="0"/>
              <a:t>Предметах, которые принадлежат субъекту (комбинированные).</a:t>
            </a:r>
          </a:p>
          <a:p>
            <a:r>
              <a:rPr lang="ru-RU" sz="2800" dirty="0" smtClean="0"/>
              <a:t>Свойствах данных субъекта (биометрические).</a:t>
            </a:r>
          </a:p>
          <a:p>
            <a:r>
              <a:rPr lang="ru-RU" sz="2800" dirty="0" smtClean="0"/>
              <a:t>Информации, которая имеет непосредственное отношение к субъекту.</a:t>
            </a:r>
            <a:endParaRPr lang="ru-RU" dirty="0"/>
          </a:p>
        </p:txBody>
      </p:sp>
    </p:spTree>
    <p:extLst>
      <p:ext uri="{BB962C8B-B14F-4D97-AF65-F5344CB8AC3E}">
        <p14:creationId xmlns:p14="http://schemas.microsoft.com/office/powerpoint/2010/main" val="170502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228600" y="1676400"/>
            <a:ext cx="8229600" cy="4954555"/>
          </a:xfrm>
        </p:spPr>
        <p:txBody>
          <a:bodyPr>
            <a:normAutofit fontScale="40000" lnSpcReduction="20000"/>
          </a:bodyPr>
          <a:lstStyle/>
          <a:p>
            <a:pPr marL="0" indent="0">
              <a:lnSpc>
                <a:spcPct val="120000"/>
              </a:lnSpc>
              <a:spcBef>
                <a:spcPts val="0"/>
              </a:spcBef>
              <a:spcAft>
                <a:spcPts val="600"/>
              </a:spcAft>
              <a:buNone/>
            </a:pPr>
            <a:r>
              <a:rPr lang="ru-RU" sz="3000" b="1" dirty="0" smtClean="0"/>
              <a:t>Парольные методы</a:t>
            </a:r>
          </a:p>
          <a:p>
            <a:pPr marL="0" indent="0">
              <a:lnSpc>
                <a:spcPct val="120000"/>
              </a:lnSpc>
              <a:spcBef>
                <a:spcPts val="0"/>
              </a:spcBef>
              <a:spcAft>
                <a:spcPts val="600"/>
              </a:spcAft>
              <a:buNone/>
            </a:pPr>
            <a:r>
              <a:rPr lang="ru-RU" sz="3000" dirty="0" smtClean="0"/>
              <a:t>Наиболее распространенные методы аутентификации, основанные на секретных характеристиках субъектов — паролях. В процессе проверки подлинности система сравнивает указный пользователем пароль с эталонным паролем, который хранится в ее БД в зашифрованном виде. Для аутентификации посредством данного метода могут использоваться постоянные (многоразовые, неизменные для каждой сессии) или динамические (одноразовые, постоянно меняющиеся для каждой сессии) пароли.</a:t>
            </a:r>
          </a:p>
          <a:p>
            <a:pPr marL="0" indent="0">
              <a:lnSpc>
                <a:spcPct val="120000"/>
              </a:lnSpc>
              <a:spcBef>
                <a:spcPts val="0"/>
              </a:spcBef>
              <a:spcAft>
                <a:spcPts val="600"/>
              </a:spcAft>
              <a:buNone/>
            </a:pPr>
            <a:r>
              <a:rPr lang="ru-RU" sz="3000" b="1" dirty="0" smtClean="0"/>
              <a:t>Комбинированные методы</a:t>
            </a:r>
          </a:p>
          <a:p>
            <a:pPr marL="0" indent="0">
              <a:lnSpc>
                <a:spcPct val="120000"/>
              </a:lnSpc>
              <a:spcBef>
                <a:spcPts val="0"/>
              </a:spcBef>
              <a:spcAft>
                <a:spcPts val="600"/>
              </a:spcAft>
              <a:buNone/>
            </a:pPr>
            <a:r>
              <a:rPr lang="ru-RU" sz="3000" dirty="0" smtClean="0"/>
              <a:t>Сущность данного метода заключается в использовании для подтверждения подлинности субъекта помимо пароля дополнительных предметов (мобильных телефонов, смарт-карт, </a:t>
            </a:r>
            <a:r>
              <a:rPr lang="ru-RU" sz="3000" dirty="0" err="1" smtClean="0"/>
              <a:t>токенов</a:t>
            </a:r>
            <a:r>
              <a:rPr lang="ru-RU" sz="3000" dirty="0" smtClean="0"/>
              <a:t>) или атрибутов (криптографических сертификатов). Авторизация при помощи предметов и атрибутов субъекта происходит только при наличии специального устройства, которое может считывать информацию с перечисленных идентификаторов.</a:t>
            </a:r>
          </a:p>
          <a:p>
            <a:pPr marL="0" indent="0">
              <a:lnSpc>
                <a:spcPct val="120000"/>
              </a:lnSpc>
              <a:spcBef>
                <a:spcPts val="0"/>
              </a:spcBef>
              <a:spcAft>
                <a:spcPts val="600"/>
              </a:spcAft>
              <a:buNone/>
            </a:pPr>
            <a:r>
              <a:rPr lang="ru-RU" sz="3000" b="1" dirty="0" smtClean="0"/>
              <a:t>Биометрические методы</a:t>
            </a:r>
          </a:p>
          <a:p>
            <a:pPr marL="0" indent="0">
              <a:lnSpc>
                <a:spcPct val="120000"/>
              </a:lnSpc>
              <a:spcBef>
                <a:spcPts val="0"/>
              </a:spcBef>
              <a:spcAft>
                <a:spcPts val="600"/>
              </a:spcAft>
              <a:buNone/>
            </a:pPr>
            <a:r>
              <a:rPr lang="ru-RU" sz="3000" dirty="0" smtClean="0"/>
              <a:t>Для аутентификации посредством биометрического метода субъекты должны пройти сканирование и анализ одного или нескольких физиологических (отпечатки пальцев, радужная оболочка глаза, сетчатка глаза, кисть руки, черты лица) или поведенческих характеристик (подпись, тембр голоса, клавиатурный почерк). Данный метод, как правило, используется только на особо важных объектах и системах, так как требует наличия специальной дорогостоящей техники и оборудования.</a:t>
            </a:r>
          </a:p>
          <a:p>
            <a:pPr marL="0" indent="0">
              <a:lnSpc>
                <a:spcPct val="120000"/>
              </a:lnSpc>
              <a:spcBef>
                <a:spcPts val="0"/>
              </a:spcBef>
              <a:spcAft>
                <a:spcPts val="600"/>
              </a:spcAft>
              <a:buNone/>
            </a:pPr>
            <a:r>
              <a:rPr lang="ru-RU" sz="3000" b="1" dirty="0" smtClean="0"/>
              <a:t>Методы, основанные на информации о субъекте</a:t>
            </a:r>
          </a:p>
          <a:p>
            <a:pPr marL="0" indent="0">
              <a:lnSpc>
                <a:spcPct val="120000"/>
              </a:lnSpc>
              <a:spcBef>
                <a:spcPts val="0"/>
              </a:spcBef>
              <a:spcAft>
                <a:spcPts val="600"/>
              </a:spcAft>
              <a:buNone/>
            </a:pPr>
            <a:r>
              <a:rPr lang="ru-RU" sz="3000" dirty="0" smtClean="0"/>
              <a:t>Данная группа методов относится к новейшим механизмам аутентификации: в основе лежит использование спутниковой системы навигации GPS. Основным идентификатором подлинности субъекта является его местонахождение.</a:t>
            </a:r>
          </a:p>
          <a:p>
            <a:pPr>
              <a:buNone/>
            </a:pPr>
            <a:endParaRPr lang="ru-RU" dirty="0"/>
          </a:p>
        </p:txBody>
      </p:sp>
      <p:sp>
        <p:nvSpPr>
          <p:cNvPr id="3" name="Заголовок 2"/>
          <p:cNvSpPr>
            <a:spLocks noGrp="1"/>
          </p:cNvSpPr>
          <p:nvPr>
            <p:ph type="title"/>
          </p:nvPr>
        </p:nvSpPr>
        <p:spPr>
          <a:xfrm>
            <a:off x="457200" y="274638"/>
            <a:ext cx="8229600" cy="778098"/>
          </a:xfrm>
        </p:spPr>
        <p:txBody>
          <a:bodyPr/>
          <a:lstStyle/>
          <a:p>
            <a:r>
              <a:rPr lang="ru-RU" dirty="0" smtClean="0"/>
              <a:t>Методы Аутентификации</a:t>
            </a:r>
            <a:endParaRPr lang="ru-RU" dirty="0"/>
          </a:p>
        </p:txBody>
      </p:sp>
    </p:spTree>
    <p:extLst>
      <p:ext uri="{BB962C8B-B14F-4D97-AF65-F5344CB8AC3E}">
        <p14:creationId xmlns:p14="http://schemas.microsoft.com/office/powerpoint/2010/main" val="214216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04800" y="1831437"/>
            <a:ext cx="8229600" cy="5026563"/>
          </a:xfrm>
        </p:spPr>
        <p:txBody>
          <a:bodyPr>
            <a:normAutofit fontScale="85000" lnSpcReduction="10000"/>
          </a:bodyPr>
          <a:lstStyle/>
          <a:p>
            <a:pPr marL="0" indent="0" algn="just">
              <a:lnSpc>
                <a:spcPct val="120000"/>
              </a:lnSpc>
              <a:spcBef>
                <a:spcPts val="0"/>
              </a:spcBef>
              <a:spcAft>
                <a:spcPts val="600"/>
              </a:spcAft>
              <a:buNone/>
            </a:pPr>
            <a:r>
              <a:rPr lang="ru-RU" sz="3000" dirty="0" smtClean="0"/>
              <a:t>В основе классификации механизмов аутентификации лежит ряд определенных критериев. Так, по степени доверия и направленности процесса различают следующие виды:</a:t>
            </a:r>
          </a:p>
          <a:p>
            <a:pPr algn="just">
              <a:lnSpc>
                <a:spcPct val="120000"/>
              </a:lnSpc>
              <a:spcBef>
                <a:spcPts val="0"/>
              </a:spcBef>
              <a:spcAft>
                <a:spcPts val="600"/>
              </a:spcAft>
            </a:pPr>
            <a:r>
              <a:rPr lang="ru-RU" sz="3000" b="1" dirty="0" smtClean="0"/>
              <a:t>Односторонняя</a:t>
            </a:r>
            <a:r>
              <a:rPr lang="ru-RU" sz="3000" dirty="0" smtClean="0"/>
              <a:t> проверка подлинности (субъект доказывает владельцу системы свои права доступа к информационным ресурсам или интернет-сайту).</a:t>
            </a:r>
          </a:p>
          <a:p>
            <a:pPr algn="just">
              <a:lnSpc>
                <a:spcPct val="120000"/>
              </a:lnSpc>
              <a:spcBef>
                <a:spcPts val="0"/>
              </a:spcBef>
              <a:spcAft>
                <a:spcPts val="600"/>
              </a:spcAft>
            </a:pPr>
            <a:r>
              <a:rPr lang="ru-RU" sz="3000" b="1" dirty="0" smtClean="0"/>
              <a:t>Двусторонняя</a:t>
            </a:r>
            <a:r>
              <a:rPr lang="ru-RU" sz="3000" dirty="0" smtClean="0"/>
              <a:t> аутентификация (обоюдная проверка и установление подлинности как субъекта, так и владельца системы).</a:t>
            </a:r>
          </a:p>
        </p:txBody>
      </p:sp>
      <p:sp>
        <p:nvSpPr>
          <p:cNvPr id="3" name="Заголовок 2"/>
          <p:cNvSpPr>
            <a:spLocks noGrp="1"/>
          </p:cNvSpPr>
          <p:nvPr>
            <p:ph type="title"/>
          </p:nvPr>
        </p:nvSpPr>
        <p:spPr>
          <a:xfrm>
            <a:off x="457200" y="274638"/>
            <a:ext cx="8229600" cy="706090"/>
          </a:xfrm>
        </p:spPr>
        <p:txBody>
          <a:bodyPr>
            <a:normAutofit/>
          </a:bodyPr>
          <a:lstStyle/>
          <a:p>
            <a:r>
              <a:rPr lang="ru-RU" sz="3600" dirty="0" smtClean="0"/>
              <a:t>Классификация и виды аутентификации</a:t>
            </a:r>
            <a:endParaRPr lang="ru-RU" sz="3600" dirty="0"/>
          </a:p>
        </p:txBody>
      </p:sp>
    </p:spTree>
    <p:extLst>
      <p:ext uri="{BB962C8B-B14F-4D97-AF65-F5344CB8AC3E}">
        <p14:creationId xmlns:p14="http://schemas.microsoft.com/office/powerpoint/2010/main" val="214216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1975453"/>
            <a:ext cx="8229600" cy="4882547"/>
          </a:xfrm>
        </p:spPr>
        <p:txBody>
          <a:bodyPr>
            <a:normAutofit fontScale="92500" lnSpcReduction="20000"/>
          </a:bodyPr>
          <a:lstStyle/>
          <a:p>
            <a:pPr marL="0" indent="0" algn="just">
              <a:lnSpc>
                <a:spcPct val="120000"/>
              </a:lnSpc>
              <a:spcBef>
                <a:spcPts val="0"/>
              </a:spcBef>
              <a:spcAft>
                <a:spcPts val="600"/>
              </a:spcAft>
              <a:buNone/>
            </a:pPr>
            <a:r>
              <a:rPr lang="ru-RU" b="1" dirty="0" smtClean="0"/>
              <a:t>Авторизация</a:t>
            </a:r>
            <a:r>
              <a:rPr lang="ru-RU" dirty="0" smtClean="0"/>
              <a:t> — процесс проверки прав пользователя на осуществление определенных действий в системе.</a:t>
            </a:r>
          </a:p>
          <a:p>
            <a:pPr marL="0" indent="0" algn="just">
              <a:lnSpc>
                <a:spcPct val="120000"/>
              </a:lnSpc>
              <a:spcBef>
                <a:spcPts val="0"/>
              </a:spcBef>
              <a:spcAft>
                <a:spcPts val="600"/>
              </a:spcAft>
              <a:buNone/>
            </a:pPr>
            <a:r>
              <a:rPr lang="ru-RU" dirty="0" smtClean="0"/>
              <a:t>Авторизация проходит в два последовательных этапа:</a:t>
            </a:r>
          </a:p>
          <a:p>
            <a:pPr>
              <a:lnSpc>
                <a:spcPct val="120000"/>
              </a:lnSpc>
              <a:spcBef>
                <a:spcPts val="0"/>
              </a:spcBef>
              <a:spcAft>
                <a:spcPts val="600"/>
              </a:spcAft>
            </a:pPr>
            <a:r>
              <a:rPr lang="ru-RU" b="1" dirty="0" smtClean="0"/>
              <a:t>определение возможности доступа</a:t>
            </a:r>
            <a:r>
              <a:rPr lang="ru-RU" dirty="0" smtClean="0"/>
              <a:t> пользователя в компьютерную систему посредством идентификации и аутентификации;</a:t>
            </a:r>
          </a:p>
          <a:p>
            <a:pPr algn="just">
              <a:lnSpc>
                <a:spcPct val="120000"/>
              </a:lnSpc>
              <a:spcBef>
                <a:spcPts val="0"/>
              </a:spcBef>
              <a:spcAft>
                <a:spcPts val="600"/>
              </a:spcAft>
            </a:pPr>
            <a:r>
              <a:rPr lang="ru-RU" b="1" dirty="0" smtClean="0"/>
              <a:t>одобрение или отклонение запроса</a:t>
            </a:r>
            <a:r>
              <a:rPr lang="ru-RU" dirty="0" smtClean="0"/>
              <a:t> на доступ.</a:t>
            </a:r>
          </a:p>
          <a:p>
            <a:pPr marL="0" indent="0" algn="just">
              <a:lnSpc>
                <a:spcPct val="120000"/>
              </a:lnSpc>
              <a:spcBef>
                <a:spcPts val="0"/>
              </a:spcBef>
              <a:spcAft>
                <a:spcPts val="600"/>
              </a:spcAft>
              <a:buNone/>
            </a:pPr>
            <a:r>
              <a:rPr lang="ru-RU" dirty="0" smtClean="0"/>
              <a:t>Главным образом авторизация необходима для сохранения конфиденциальности и целостности информации в системе.</a:t>
            </a:r>
          </a:p>
          <a:p>
            <a:pPr>
              <a:buNone/>
            </a:pPr>
            <a:endParaRPr lang="ru-RU" dirty="0"/>
          </a:p>
        </p:txBody>
      </p:sp>
      <p:sp>
        <p:nvSpPr>
          <p:cNvPr id="3" name="Заголовок 2"/>
          <p:cNvSpPr>
            <a:spLocks noGrp="1"/>
          </p:cNvSpPr>
          <p:nvPr>
            <p:ph type="title"/>
          </p:nvPr>
        </p:nvSpPr>
        <p:spPr>
          <a:xfrm>
            <a:off x="457200" y="274638"/>
            <a:ext cx="8229600" cy="778098"/>
          </a:xfrm>
        </p:spPr>
        <p:txBody>
          <a:bodyPr>
            <a:normAutofit/>
          </a:bodyPr>
          <a:lstStyle/>
          <a:p>
            <a:r>
              <a:rPr lang="ru-RU" dirty="0" smtClean="0"/>
              <a:t>Авторизация</a:t>
            </a:r>
            <a:endParaRPr lang="ru-RU" dirty="0"/>
          </a:p>
        </p:txBody>
      </p:sp>
    </p:spTree>
    <p:extLst>
      <p:ext uri="{BB962C8B-B14F-4D97-AF65-F5344CB8AC3E}">
        <p14:creationId xmlns:p14="http://schemas.microsoft.com/office/powerpoint/2010/main" val="214216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lang="ru-RU" dirty="0" smtClean="0"/>
              <a:t>Хранение данных о правах</a:t>
            </a:r>
            <a:endParaRPr lang="ru-RU" dirty="0"/>
          </a:p>
        </p:txBody>
      </p:sp>
      <p:sp>
        <p:nvSpPr>
          <p:cNvPr id="3" name="Содержимое 2"/>
          <p:cNvSpPr>
            <a:spLocks noGrp="1"/>
          </p:cNvSpPr>
          <p:nvPr>
            <p:ph sz="quarter" idx="1"/>
          </p:nvPr>
        </p:nvSpPr>
        <p:spPr>
          <a:xfrm>
            <a:off x="612648" y="1600200"/>
            <a:ext cx="8153400" cy="4495800"/>
          </a:xfrm>
        </p:spPr>
        <p:txBody>
          <a:bodyPr>
            <a:normAutofit/>
          </a:bodyPr>
          <a:lstStyle/>
          <a:p>
            <a:r>
              <a:rPr lang="en-US" sz="5400" dirty="0" smtClean="0"/>
              <a:t>ACL</a:t>
            </a:r>
          </a:p>
          <a:p>
            <a:r>
              <a:rPr lang="ru-RU" sz="5400" dirty="0" smtClean="0"/>
              <a:t>Мандатный доступ</a:t>
            </a:r>
            <a:endParaRPr lang="ru-RU" sz="5400" dirty="0"/>
          </a:p>
        </p:txBody>
      </p:sp>
    </p:spTree>
    <p:extLst>
      <p:ext uri="{BB962C8B-B14F-4D97-AF65-F5344CB8AC3E}">
        <p14:creationId xmlns:p14="http://schemas.microsoft.com/office/powerpoint/2010/main" val="214216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612648" y="228600"/>
            <a:ext cx="8153400" cy="990600"/>
          </a:xfrm>
        </p:spPr>
        <p:txBody>
          <a:bodyPr/>
          <a:lstStyle/>
          <a:p>
            <a:r>
              <a:rPr lang="en-US" dirty="0" smtClean="0"/>
              <a:t>ACL</a:t>
            </a:r>
            <a:endParaRPr lang="ru-RU" dirty="0"/>
          </a:p>
        </p:txBody>
      </p:sp>
      <p:sp>
        <p:nvSpPr>
          <p:cNvPr id="7" name="Содержимое 2"/>
          <p:cNvSpPr>
            <a:spLocks noGrp="1"/>
          </p:cNvSpPr>
          <p:nvPr>
            <p:ph sz="quarter" idx="1"/>
          </p:nvPr>
        </p:nvSpPr>
        <p:spPr>
          <a:xfrm>
            <a:off x="612648" y="1600200"/>
            <a:ext cx="8153400" cy="4495800"/>
          </a:xfrm>
        </p:spPr>
        <p:txBody>
          <a:bodyPr/>
          <a:lstStyle/>
          <a:p>
            <a:r>
              <a:rPr lang="en-US" dirty="0" smtClean="0"/>
              <a:t>ACL – </a:t>
            </a:r>
            <a:r>
              <a:rPr lang="ru-RU" dirty="0" smtClean="0"/>
              <a:t>список контроля доступа</a:t>
            </a:r>
          </a:p>
          <a:p>
            <a:r>
              <a:rPr lang="ru-RU" dirty="0" smtClean="0"/>
              <a:t>Состоит из </a:t>
            </a:r>
            <a:r>
              <a:rPr lang="en-US" dirty="0" smtClean="0"/>
              <a:t>ACE (</a:t>
            </a:r>
            <a:r>
              <a:rPr lang="ru-RU" dirty="0" err="1" smtClean="0"/>
              <a:t>запсиси</a:t>
            </a:r>
            <a:r>
              <a:rPr lang="ru-RU" dirty="0" smtClean="0"/>
              <a:t> контроля доступа</a:t>
            </a:r>
            <a:r>
              <a:rPr lang="en-US" dirty="0" smtClean="0"/>
              <a:t>)</a:t>
            </a:r>
            <a:endParaRPr lang="ru-RU" dirty="0" smtClean="0"/>
          </a:p>
          <a:p>
            <a:r>
              <a:rPr lang="ru-RU" dirty="0" smtClean="0"/>
              <a:t>Определяет права субъектов на объект, к которому </a:t>
            </a:r>
            <a:r>
              <a:rPr lang="en-US" dirty="0" smtClean="0"/>
              <a:t>ACL </a:t>
            </a:r>
            <a:r>
              <a:rPr lang="ru-RU" dirty="0" smtClean="0"/>
              <a:t>привязан</a:t>
            </a:r>
          </a:p>
          <a:p>
            <a:r>
              <a:rPr lang="ru-RU" dirty="0" smtClean="0"/>
              <a:t>Может наследоваться и дополняться при наследовании.</a:t>
            </a:r>
            <a:endParaRPr lang="ru-RU" dirty="0"/>
          </a:p>
        </p:txBody>
      </p:sp>
    </p:spTree>
    <p:extLst>
      <p:ext uri="{BB962C8B-B14F-4D97-AF65-F5344CB8AC3E}">
        <p14:creationId xmlns:p14="http://schemas.microsoft.com/office/powerpoint/2010/main" val="30721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lang="en-US" dirty="0" smtClean="0"/>
              <a:t>ACE</a:t>
            </a:r>
            <a:endParaRPr lang="ru-RU" dirty="0"/>
          </a:p>
        </p:txBody>
      </p:sp>
      <p:sp>
        <p:nvSpPr>
          <p:cNvPr id="3" name="Содержимое 2"/>
          <p:cNvSpPr>
            <a:spLocks noGrp="1"/>
          </p:cNvSpPr>
          <p:nvPr>
            <p:ph sz="quarter" idx="1"/>
          </p:nvPr>
        </p:nvSpPr>
        <p:spPr>
          <a:xfrm>
            <a:off x="609600" y="1828800"/>
            <a:ext cx="8153400" cy="4495800"/>
          </a:xfrm>
        </p:spPr>
        <p:txBody>
          <a:bodyPr>
            <a:normAutofit/>
          </a:bodyPr>
          <a:lstStyle/>
          <a:p>
            <a:pPr>
              <a:buNone/>
            </a:pPr>
            <a:r>
              <a:rPr lang="ru-RU" sz="4000" dirty="0" smtClean="0"/>
              <a:t>Содержит</a:t>
            </a:r>
            <a:endParaRPr lang="en-US" sz="4000" dirty="0" smtClean="0"/>
          </a:p>
          <a:p>
            <a:r>
              <a:rPr lang="en-US" sz="4000" dirty="0" smtClean="0"/>
              <a:t>SID</a:t>
            </a:r>
            <a:endParaRPr lang="ru-RU" sz="4000" dirty="0" smtClean="0"/>
          </a:p>
          <a:p>
            <a:r>
              <a:rPr lang="ru-RU" sz="4000" dirty="0" smtClean="0"/>
              <a:t>Маску разрешений</a:t>
            </a:r>
          </a:p>
          <a:p>
            <a:r>
              <a:rPr lang="ru-RU" sz="4000" dirty="0" smtClean="0"/>
              <a:t>Маску запретов</a:t>
            </a:r>
            <a:endParaRPr lang="ru-RU" sz="4000" dirty="0"/>
          </a:p>
        </p:txBody>
      </p:sp>
    </p:spTree>
    <p:extLst>
      <p:ext uri="{BB962C8B-B14F-4D97-AF65-F5344CB8AC3E}">
        <p14:creationId xmlns:p14="http://schemas.microsoft.com/office/powerpoint/2010/main" val="233102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lang="ru-RU" dirty="0" smtClean="0"/>
              <a:t>Эффективные права</a:t>
            </a:r>
            <a:endParaRPr lang="ru-RU" dirty="0"/>
          </a:p>
        </p:txBody>
      </p:sp>
      <p:sp>
        <p:nvSpPr>
          <p:cNvPr id="3" name="Содержимое 2"/>
          <p:cNvSpPr>
            <a:spLocks noGrp="1"/>
          </p:cNvSpPr>
          <p:nvPr>
            <p:ph sz="quarter" idx="1"/>
          </p:nvPr>
        </p:nvSpPr>
        <p:spPr>
          <a:xfrm>
            <a:off x="612648" y="1600200"/>
            <a:ext cx="8153400" cy="4495800"/>
          </a:xfrm>
        </p:spPr>
        <p:txBody>
          <a:bodyPr>
            <a:normAutofit/>
          </a:bodyPr>
          <a:lstStyle/>
          <a:p>
            <a:pPr>
              <a:buNone/>
            </a:pPr>
            <a:r>
              <a:rPr lang="ru-RU" sz="4000" dirty="0" smtClean="0"/>
              <a:t>ЭП по </a:t>
            </a:r>
            <a:r>
              <a:rPr lang="en-US" sz="4000" dirty="0" smtClean="0"/>
              <a:t>ACL </a:t>
            </a:r>
            <a:r>
              <a:rPr lang="ru-RU" sz="4000" dirty="0" smtClean="0"/>
              <a:t>это объединение множеств всех прямо и косвенно назначенных разрешений за вычетом объединения множеств прямо и косвенно назначенных запретов.</a:t>
            </a:r>
            <a:endParaRPr lang="ru-RU" sz="4000" dirty="0"/>
          </a:p>
        </p:txBody>
      </p:sp>
    </p:spTree>
    <p:extLst>
      <p:ext uri="{BB962C8B-B14F-4D97-AF65-F5344CB8AC3E}">
        <p14:creationId xmlns:p14="http://schemas.microsoft.com/office/powerpoint/2010/main" val="233102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lang="ru-RU" dirty="0" smtClean="0"/>
              <a:t>Мандатный доступ</a:t>
            </a:r>
            <a:endParaRPr lang="ru-RU" dirty="0"/>
          </a:p>
        </p:txBody>
      </p:sp>
      <p:sp>
        <p:nvSpPr>
          <p:cNvPr id="3" name="Содержимое 2"/>
          <p:cNvSpPr>
            <a:spLocks noGrp="1"/>
          </p:cNvSpPr>
          <p:nvPr>
            <p:ph sz="quarter" idx="1"/>
          </p:nvPr>
        </p:nvSpPr>
        <p:spPr>
          <a:xfrm>
            <a:off x="612648" y="1600200"/>
            <a:ext cx="8153400" cy="4495800"/>
          </a:xfrm>
        </p:spPr>
        <p:txBody>
          <a:bodyPr>
            <a:normAutofit lnSpcReduction="10000"/>
          </a:bodyPr>
          <a:lstStyle/>
          <a:p>
            <a:pPr>
              <a:buNone/>
            </a:pPr>
            <a:r>
              <a:rPr lang="ru-RU" dirty="0" smtClean="0"/>
              <a:t>Мандатный доступ (Модель Белла — </a:t>
            </a:r>
            <a:r>
              <a:rPr lang="ru-RU" dirty="0" err="1" smtClean="0"/>
              <a:t>Лападулы</a:t>
            </a:r>
            <a:r>
              <a:rPr lang="ru-RU" dirty="0" smtClean="0"/>
              <a:t>)  — модель контроля и управления доступом, основанная на мандатной модели управления доступом, при которой объекты классифицируются по уровням секретности, а субъектам выдается мандат доступа определенного уровня. </a:t>
            </a:r>
          </a:p>
          <a:p>
            <a:pPr>
              <a:buNone/>
            </a:pPr>
            <a:r>
              <a:rPr lang="ru-RU" dirty="0" smtClean="0"/>
              <a:t>Секретность объекта не может быть понижена.</a:t>
            </a:r>
          </a:p>
          <a:p>
            <a:pPr>
              <a:buNone/>
            </a:pPr>
            <a:r>
              <a:rPr lang="ru-RU" dirty="0" smtClean="0"/>
              <a:t>Чтение объекта с более высоким уровнем секретности невозможна.</a:t>
            </a:r>
          </a:p>
        </p:txBody>
      </p:sp>
    </p:spTree>
    <p:extLst>
      <p:ext uri="{BB962C8B-B14F-4D97-AF65-F5344CB8AC3E}">
        <p14:creationId xmlns:p14="http://schemas.microsoft.com/office/powerpoint/2010/main" val="199110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безопасности</a:t>
            </a:r>
            <a:endParaRPr lang="ru-RU" dirty="0"/>
          </a:p>
        </p:txBody>
      </p:sp>
      <p:sp>
        <p:nvSpPr>
          <p:cNvPr id="3" name="Объект 2"/>
          <p:cNvSpPr>
            <a:spLocks noGrp="1"/>
          </p:cNvSpPr>
          <p:nvPr>
            <p:ph sz="quarter" idx="1"/>
          </p:nvPr>
        </p:nvSpPr>
        <p:spPr/>
        <p:txBody>
          <a:bodyPr>
            <a:normAutofit fontScale="92500" lnSpcReduction="10000"/>
          </a:bodyPr>
          <a:lstStyle/>
          <a:p>
            <a:pPr marL="0" indent="0">
              <a:buNone/>
            </a:pPr>
            <a:r>
              <a:rPr lang="ru-RU" dirty="0"/>
              <a:t>Информационная </a:t>
            </a:r>
            <a:r>
              <a:rPr lang="ru-RU" dirty="0" smtClean="0"/>
              <a:t>безопасность— </a:t>
            </a:r>
            <a:r>
              <a:rPr lang="ru-RU" dirty="0"/>
              <a:t>это процесс обеспечения конфиденциальности, целостности и доступности информации.</a:t>
            </a:r>
          </a:p>
          <a:p>
            <a:r>
              <a:rPr lang="ru-RU" dirty="0" smtClean="0"/>
              <a:t>Конфиденциальность</a:t>
            </a:r>
            <a:r>
              <a:rPr lang="ru-RU" dirty="0"/>
              <a:t>: Обеспечение доступа к информации только авторизованным пользователям.</a:t>
            </a:r>
          </a:p>
          <a:p>
            <a:r>
              <a:rPr lang="ru-RU" dirty="0" smtClean="0"/>
              <a:t>Целостность</a:t>
            </a:r>
            <a:r>
              <a:rPr lang="ru-RU" dirty="0"/>
              <a:t>: Обеспечение достоверности и полноты информации и методов ее обработки.</a:t>
            </a:r>
          </a:p>
          <a:p>
            <a:r>
              <a:rPr lang="ru-RU" dirty="0" smtClean="0"/>
              <a:t>Доступность</a:t>
            </a:r>
            <a:r>
              <a:rPr lang="ru-RU" dirty="0"/>
              <a:t>: Обеспечение доступа к информации и связанным с ней активам авторизованных пользователей по мере необходимости.</a:t>
            </a:r>
          </a:p>
          <a:p>
            <a:endParaRPr lang="ru-RU" dirty="0"/>
          </a:p>
        </p:txBody>
      </p:sp>
    </p:spTree>
    <p:extLst>
      <p:ext uri="{BB962C8B-B14F-4D97-AF65-F5344CB8AC3E}">
        <p14:creationId xmlns:p14="http://schemas.microsoft.com/office/powerpoint/2010/main" val="515696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Мандатный доступ</a:t>
            </a:r>
            <a:endParaRPr lang="ru-RU" dirty="0"/>
          </a:p>
        </p:txBody>
      </p:sp>
      <p:sp>
        <p:nvSpPr>
          <p:cNvPr id="1026" name="AutoShape 2" descr="https://encrypted-tbn0.gstatic.com/images?q=tbn:ANd9GcSZ_dPJg1HGoGGAOcX5SBe_38L2CAYXZHf-dwRxwSRC8i1j2gHvXg"/>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28" name="AutoShape 4" descr="https://encrypted-tbn0.gstatic.com/images?q=tbn:ANd9GcSZ_dPJg1HGoGGAOcX5SBe_38L2CAYXZHf-dwRxwSRC8i1j2gHvXg"/>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0" name="AutoShape 6" descr="https://upload.wikimedia.org/wikipedia/ru/thumb/7/7b/%D0%9F%D1%80%D0%B0%D0%B2%D0%B8%D0%BB%D0%B01.png/400px-%D0%9F%D1%80%D0%B0%D0%B2%D0%B8%D0%BB%D0%B01.png">
            <a:hlinkClick r:id="rId2"/>
          </p:cNvPr>
          <p:cNvSpPr>
            <a:spLocks noChangeAspect="1" noChangeArrowheads="1"/>
          </p:cNvSpPr>
          <p:nvPr/>
        </p:nvSpPr>
        <p:spPr bwMode="auto">
          <a:xfrm>
            <a:off x="63500" y="-1012825"/>
            <a:ext cx="3810000" cy="21145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8" name="Рисунок 7" descr="images.jpg"/>
          <p:cNvPicPr>
            <a:picLocks noChangeAspect="1"/>
          </p:cNvPicPr>
          <p:nvPr/>
        </p:nvPicPr>
        <p:blipFill>
          <a:blip r:embed="rId3" cstate="print"/>
          <a:stretch>
            <a:fillRect/>
          </a:stretch>
        </p:blipFill>
        <p:spPr>
          <a:xfrm>
            <a:off x="990600" y="2209800"/>
            <a:ext cx="6988890" cy="3071813"/>
          </a:xfrm>
          <a:prstGeom prst="rect">
            <a:avLst/>
          </a:prstGeom>
        </p:spPr>
      </p:pic>
    </p:spTree>
    <p:extLst>
      <p:ext uri="{BB962C8B-B14F-4D97-AF65-F5344CB8AC3E}">
        <p14:creationId xmlns:p14="http://schemas.microsoft.com/office/powerpoint/2010/main" val="113631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Архитектуры служб безопасности</a:t>
            </a:r>
            <a:endParaRPr lang="ru-RU" dirty="0"/>
          </a:p>
        </p:txBody>
      </p:sp>
      <p:sp>
        <p:nvSpPr>
          <p:cNvPr id="4" name="Скругленный прямоугольник 3"/>
          <p:cNvSpPr/>
          <p:nvPr/>
        </p:nvSpPr>
        <p:spPr>
          <a:xfrm>
            <a:off x="3352800" y="1905000"/>
            <a:ext cx="2057400" cy="762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smtClean="0"/>
              <a:t>Архитектуры Безопасности</a:t>
            </a:r>
            <a:endParaRPr lang="ru-RU" dirty="0"/>
          </a:p>
        </p:txBody>
      </p:sp>
      <p:sp>
        <p:nvSpPr>
          <p:cNvPr id="5" name="Скругленный прямоугольник 4"/>
          <p:cNvSpPr/>
          <p:nvPr/>
        </p:nvSpPr>
        <p:spPr>
          <a:xfrm>
            <a:off x="533400" y="3505200"/>
            <a:ext cx="2057400" cy="762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err="1" smtClean="0"/>
              <a:t>Одноранговые</a:t>
            </a:r>
            <a:endParaRPr lang="ru-RU" dirty="0"/>
          </a:p>
        </p:txBody>
      </p:sp>
      <p:sp>
        <p:nvSpPr>
          <p:cNvPr id="6" name="Скругленный прямоугольник 5"/>
          <p:cNvSpPr/>
          <p:nvPr/>
        </p:nvSpPr>
        <p:spPr>
          <a:xfrm>
            <a:off x="3276600" y="3511498"/>
            <a:ext cx="2209800" cy="762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smtClean="0"/>
              <a:t>Централизованные</a:t>
            </a:r>
            <a:endParaRPr lang="ru-RU" dirty="0"/>
          </a:p>
        </p:txBody>
      </p:sp>
      <p:sp>
        <p:nvSpPr>
          <p:cNvPr id="7" name="Скругленный прямоугольник 6"/>
          <p:cNvSpPr/>
          <p:nvPr/>
        </p:nvSpPr>
        <p:spPr>
          <a:xfrm>
            <a:off x="6324600" y="3505200"/>
            <a:ext cx="2057400" cy="762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smtClean="0"/>
              <a:t>Распределенные</a:t>
            </a:r>
            <a:endParaRPr lang="ru-RU" dirty="0"/>
          </a:p>
        </p:txBody>
      </p:sp>
      <p:cxnSp>
        <p:nvCxnSpPr>
          <p:cNvPr id="9" name="Прямая со стрелкой 8"/>
          <p:cNvCxnSpPr>
            <a:stCxn id="4" idx="2"/>
            <a:endCxn id="5" idx="0"/>
          </p:cNvCxnSpPr>
          <p:nvPr/>
        </p:nvCxnSpPr>
        <p:spPr>
          <a:xfrm flipH="1">
            <a:off x="1562100" y="2667000"/>
            <a:ext cx="2819400" cy="83820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1" name="Прямая со стрелкой 10"/>
          <p:cNvCxnSpPr/>
          <p:nvPr/>
        </p:nvCxnSpPr>
        <p:spPr>
          <a:xfrm>
            <a:off x="4381500" y="2621658"/>
            <a:ext cx="0" cy="88354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3" name="Прямая со стрелкой 12"/>
          <p:cNvCxnSpPr>
            <a:stCxn id="4" idx="2"/>
            <a:endCxn id="7" idx="0"/>
          </p:cNvCxnSpPr>
          <p:nvPr/>
        </p:nvCxnSpPr>
        <p:spPr>
          <a:xfrm>
            <a:off x="4381500" y="2667000"/>
            <a:ext cx="2971800" cy="83820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5" name="TextBox 14"/>
          <p:cNvSpPr txBox="1"/>
          <p:nvPr/>
        </p:nvSpPr>
        <p:spPr>
          <a:xfrm>
            <a:off x="381000" y="4800600"/>
            <a:ext cx="2514600" cy="1169551"/>
          </a:xfrm>
          <a:prstGeom prst="rect">
            <a:avLst/>
          </a:prstGeom>
          <a:noFill/>
        </p:spPr>
        <p:txBody>
          <a:bodyPr wrap="square" rtlCol="0">
            <a:spAutoFit/>
          </a:bodyPr>
          <a:lstStyle/>
          <a:p>
            <a:pPr marL="285750" indent="-285750">
              <a:buFont typeface="Wingdings" pitchFamily="2" charset="2"/>
              <a:buChar char="§"/>
            </a:pPr>
            <a:r>
              <a:rPr lang="ru-RU" sz="1400" dirty="0" smtClean="0"/>
              <a:t>На каждом узле своя СБ и ресурсы. </a:t>
            </a:r>
          </a:p>
          <a:p>
            <a:pPr marL="285750" indent="-285750">
              <a:buFont typeface="Wingdings" pitchFamily="2" charset="2"/>
              <a:buChar char="§"/>
            </a:pPr>
            <a:r>
              <a:rPr lang="ru-RU" sz="1400" dirty="0" smtClean="0"/>
              <a:t>Необходима дополнительная аутентификация</a:t>
            </a:r>
          </a:p>
        </p:txBody>
      </p:sp>
      <p:sp>
        <p:nvSpPr>
          <p:cNvPr id="16" name="TextBox 15"/>
          <p:cNvSpPr txBox="1"/>
          <p:nvPr/>
        </p:nvSpPr>
        <p:spPr>
          <a:xfrm>
            <a:off x="3429000" y="4825790"/>
            <a:ext cx="2514600" cy="1384995"/>
          </a:xfrm>
          <a:prstGeom prst="rect">
            <a:avLst/>
          </a:prstGeom>
          <a:noFill/>
        </p:spPr>
        <p:txBody>
          <a:bodyPr wrap="square" rtlCol="0">
            <a:spAutoFit/>
          </a:bodyPr>
          <a:lstStyle/>
          <a:p>
            <a:pPr marL="285750" indent="-285750">
              <a:buFont typeface="Wingdings" pitchFamily="2" charset="2"/>
              <a:buChar char="§"/>
            </a:pPr>
            <a:r>
              <a:rPr lang="ru-RU" sz="1400" dirty="0" smtClean="0"/>
              <a:t>На каждом узле своя СБ, выступающая клиентом централизованной СБ. </a:t>
            </a:r>
          </a:p>
          <a:p>
            <a:pPr marL="285750" indent="-285750">
              <a:buFont typeface="Wingdings" pitchFamily="2" charset="2"/>
              <a:buChar char="§"/>
            </a:pPr>
            <a:r>
              <a:rPr lang="ru-RU" sz="1400" dirty="0" smtClean="0"/>
              <a:t>Нет необходимости дополнительной аутентификации</a:t>
            </a:r>
            <a:endParaRPr lang="ru-RU" sz="1400" dirty="0"/>
          </a:p>
        </p:txBody>
      </p:sp>
      <p:sp>
        <p:nvSpPr>
          <p:cNvPr id="18" name="TextBox 17"/>
          <p:cNvSpPr txBox="1"/>
          <p:nvPr/>
        </p:nvSpPr>
        <p:spPr>
          <a:xfrm>
            <a:off x="6298150" y="4876800"/>
            <a:ext cx="2514600" cy="1384995"/>
          </a:xfrm>
          <a:prstGeom prst="rect">
            <a:avLst/>
          </a:prstGeom>
          <a:noFill/>
        </p:spPr>
        <p:txBody>
          <a:bodyPr wrap="square" rtlCol="0">
            <a:spAutoFit/>
          </a:bodyPr>
          <a:lstStyle/>
          <a:p>
            <a:pPr marL="285750" indent="-285750">
              <a:buFont typeface="Wingdings" pitchFamily="2" charset="2"/>
              <a:buChar char="§"/>
            </a:pPr>
            <a:r>
              <a:rPr lang="ru-RU" sz="1400" dirty="0" smtClean="0"/>
              <a:t>На каждом узле своя СБ, выступающая клиентом распределенной СБ. </a:t>
            </a:r>
          </a:p>
          <a:p>
            <a:pPr marL="285750" indent="-285750">
              <a:buFont typeface="Wingdings" pitchFamily="2" charset="2"/>
              <a:buChar char="§"/>
            </a:pPr>
            <a:r>
              <a:rPr lang="ru-RU" sz="1400" dirty="0" smtClean="0"/>
              <a:t>Нет необходимости дополнительной аутентификации</a:t>
            </a:r>
            <a:endParaRPr lang="ru-RU" sz="1400" dirty="0"/>
          </a:p>
        </p:txBody>
      </p:sp>
    </p:spTree>
    <p:extLst>
      <p:ext uri="{BB962C8B-B14F-4D97-AF65-F5344CB8AC3E}">
        <p14:creationId xmlns:p14="http://schemas.microsoft.com/office/powerpoint/2010/main" val="1550292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smtClean="0"/>
              <a:t>Администрирование  ИС 2013</a:t>
            </a:r>
            <a:endParaRPr lang="ru-RU" dirty="0"/>
          </a:p>
        </p:txBody>
      </p:sp>
      <p:sp>
        <p:nvSpPr>
          <p:cNvPr id="4" name="Заголовок 1"/>
          <p:cNvSpPr txBox="1">
            <a:spLocks/>
          </p:cNvSpPr>
          <p:nvPr/>
        </p:nvSpPr>
        <p:spPr>
          <a:xfrm>
            <a:off x="2438400" y="3962400"/>
            <a:ext cx="6477000" cy="18288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smtClean="0">
                <a:ln>
                  <a:noFill/>
                </a:ln>
                <a:solidFill>
                  <a:schemeClr val="tx2"/>
                </a:solidFill>
                <a:effectLst/>
                <a:uLnTx/>
                <a:uFillTx/>
                <a:latin typeface="+mj-lt"/>
                <a:ea typeface="+mj-ea"/>
                <a:cs typeface="+mj-cs"/>
              </a:rPr>
              <a:t>Active Directory</a:t>
            </a:r>
            <a:endParaRPr kumimoji="0" lang="ru-RU" sz="4400" b="0" i="0" u="none" strike="noStrike" kern="1200" cap="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smtClean="0"/>
              <a:t>Что такое </a:t>
            </a:r>
            <a:r>
              <a:rPr lang="en-US" dirty="0" err="1" smtClean="0"/>
              <a:t>ActiveDirectory</a:t>
            </a:r>
            <a:r>
              <a:rPr lang="ru-RU" dirty="0" smtClean="0"/>
              <a:t>?</a:t>
            </a:r>
            <a:endParaRPr lang="ru-RU" dirty="0"/>
          </a:p>
        </p:txBody>
      </p:sp>
      <p:sp>
        <p:nvSpPr>
          <p:cNvPr id="7" name="TextBox 6"/>
          <p:cNvSpPr txBox="1"/>
          <p:nvPr/>
        </p:nvSpPr>
        <p:spPr>
          <a:xfrm>
            <a:off x="683568" y="1484784"/>
            <a:ext cx="8003232" cy="3139321"/>
          </a:xfrm>
          <a:prstGeom prst="rect">
            <a:avLst/>
          </a:prstGeom>
          <a:noFill/>
        </p:spPr>
        <p:txBody>
          <a:bodyPr wrap="square" rtlCol="0">
            <a:spAutoFit/>
          </a:bodyPr>
          <a:lstStyle/>
          <a:p>
            <a:pPr marL="457200" indent="-457200">
              <a:lnSpc>
                <a:spcPct val="150000"/>
              </a:lnSpc>
              <a:buFont typeface="+mj-lt"/>
              <a:buAutoNum type="arabicPeriod"/>
            </a:pPr>
            <a:r>
              <a:rPr lang="ru-RU" sz="2400" dirty="0" smtClean="0"/>
              <a:t>Служба каталога</a:t>
            </a:r>
          </a:p>
          <a:p>
            <a:pPr marL="457200" indent="-457200">
              <a:lnSpc>
                <a:spcPct val="150000"/>
              </a:lnSpc>
              <a:buFont typeface="+mj-lt"/>
              <a:buAutoNum type="arabicPeriod"/>
            </a:pPr>
            <a:r>
              <a:rPr lang="ru-RU" sz="2400" dirty="0" smtClean="0"/>
              <a:t>Распределенная система</a:t>
            </a:r>
          </a:p>
          <a:p>
            <a:pPr marL="457200" indent="-457200">
              <a:lnSpc>
                <a:spcPct val="150000"/>
              </a:lnSpc>
              <a:buFont typeface="+mj-lt"/>
              <a:buAutoNum type="arabicPeriod"/>
            </a:pPr>
            <a:r>
              <a:rPr lang="ru-RU" sz="2400" dirty="0" smtClean="0"/>
              <a:t>Средство авторизации и аутентификации</a:t>
            </a:r>
          </a:p>
          <a:p>
            <a:pPr marL="457200" indent="-457200">
              <a:lnSpc>
                <a:spcPct val="150000"/>
              </a:lnSpc>
              <a:buFont typeface="+mj-lt"/>
              <a:buAutoNum type="arabicPeriod"/>
            </a:pPr>
            <a:r>
              <a:rPr lang="ru-RU" sz="2400" dirty="0" smtClean="0"/>
              <a:t>Средство хранения информации</a:t>
            </a:r>
          </a:p>
          <a:p>
            <a:pPr marL="457200" indent="-457200">
              <a:lnSpc>
                <a:spcPct val="150000"/>
              </a:lnSpc>
              <a:buFont typeface="+mj-lt"/>
              <a:buAutoNum type="arabicPeriod"/>
            </a:pPr>
            <a:r>
              <a:rPr lang="ru-RU" sz="2400" dirty="0" smtClean="0"/>
              <a:t>Средство управления субъектно-объектных отношений</a:t>
            </a:r>
          </a:p>
          <a:p>
            <a:pPr marL="342900" indent="-342900">
              <a:buFont typeface="+mj-lt"/>
              <a:buAutoNum type="arabicPeriod"/>
            </a:pP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r>
              <a:rPr lang="ru-RU" dirty="0" smtClean="0"/>
              <a:t>Связанные службы </a:t>
            </a:r>
            <a:r>
              <a:rPr lang="en-US" dirty="0" err="1" smtClean="0"/>
              <a:t>ActiveDirectory</a:t>
            </a:r>
            <a:endParaRPr lang="ru-RU" dirty="0"/>
          </a:p>
        </p:txBody>
      </p:sp>
      <p:sp>
        <p:nvSpPr>
          <p:cNvPr id="4" name="TextBox 3"/>
          <p:cNvSpPr txBox="1"/>
          <p:nvPr/>
        </p:nvSpPr>
        <p:spPr>
          <a:xfrm>
            <a:off x="2057400" y="2209800"/>
            <a:ext cx="2585067" cy="2585323"/>
          </a:xfrm>
          <a:prstGeom prst="rect">
            <a:avLst/>
          </a:prstGeom>
          <a:noFill/>
        </p:spPr>
        <p:txBody>
          <a:bodyPr wrap="none" rtlCol="0">
            <a:spAutoFit/>
          </a:bodyPr>
          <a:lstStyle/>
          <a:p>
            <a:pPr marL="742950" indent="-742950">
              <a:lnSpc>
                <a:spcPct val="150000"/>
              </a:lnSpc>
              <a:buFont typeface="+mj-lt"/>
              <a:buAutoNum type="arabicPeriod"/>
            </a:pPr>
            <a:r>
              <a:rPr lang="en-US" sz="3600" dirty="0" smtClean="0">
                <a:solidFill>
                  <a:schemeClr val="tx1">
                    <a:lumMod val="75000"/>
                    <a:lumOff val="25000"/>
                  </a:schemeClr>
                </a:solidFill>
              </a:rPr>
              <a:t>DNS</a:t>
            </a:r>
          </a:p>
          <a:p>
            <a:pPr marL="742950" indent="-742950">
              <a:lnSpc>
                <a:spcPct val="150000"/>
              </a:lnSpc>
              <a:buFont typeface="+mj-lt"/>
              <a:buAutoNum type="arabicPeriod"/>
            </a:pPr>
            <a:r>
              <a:rPr lang="en-US" sz="3600" dirty="0" smtClean="0">
                <a:solidFill>
                  <a:schemeClr val="tx1">
                    <a:lumMod val="75000"/>
                    <a:lumOff val="25000"/>
                  </a:schemeClr>
                </a:solidFill>
              </a:rPr>
              <a:t>FRS</a:t>
            </a:r>
          </a:p>
          <a:p>
            <a:pPr marL="742950" indent="-742950">
              <a:lnSpc>
                <a:spcPct val="150000"/>
              </a:lnSpc>
              <a:buFont typeface="+mj-lt"/>
              <a:buAutoNum type="arabicPeriod"/>
            </a:pPr>
            <a:r>
              <a:rPr lang="en-US" sz="3600" dirty="0" smtClean="0">
                <a:solidFill>
                  <a:schemeClr val="tx1">
                    <a:lumMod val="75000"/>
                    <a:lumOff val="25000"/>
                  </a:schemeClr>
                </a:solidFill>
              </a:rPr>
              <a:t>Kerberos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r>
              <a:rPr lang="ru-RU" dirty="0" smtClean="0"/>
              <a:t>Протоколы </a:t>
            </a:r>
            <a:r>
              <a:rPr lang="en-US" dirty="0" err="1" smtClean="0"/>
              <a:t>ActiveDirecrory</a:t>
            </a:r>
            <a:endParaRPr lang="ru-RU" dirty="0"/>
          </a:p>
        </p:txBody>
      </p:sp>
      <p:sp>
        <p:nvSpPr>
          <p:cNvPr id="4" name="TextBox 3"/>
          <p:cNvSpPr txBox="1"/>
          <p:nvPr/>
        </p:nvSpPr>
        <p:spPr>
          <a:xfrm>
            <a:off x="2057400" y="2209800"/>
            <a:ext cx="1954381" cy="3416320"/>
          </a:xfrm>
          <a:prstGeom prst="rect">
            <a:avLst/>
          </a:prstGeom>
          <a:noFill/>
        </p:spPr>
        <p:txBody>
          <a:bodyPr wrap="none" rtlCol="0">
            <a:spAutoFit/>
          </a:bodyPr>
          <a:lstStyle/>
          <a:p>
            <a:pPr marL="742950" indent="-742950">
              <a:lnSpc>
                <a:spcPct val="150000"/>
              </a:lnSpc>
              <a:buFont typeface="+mj-lt"/>
              <a:buAutoNum type="arabicPeriod"/>
            </a:pPr>
            <a:r>
              <a:rPr lang="en-US" sz="3600" dirty="0" smtClean="0">
                <a:solidFill>
                  <a:schemeClr val="tx1">
                    <a:lumMod val="75000"/>
                    <a:lumOff val="25000"/>
                  </a:schemeClr>
                </a:solidFill>
              </a:rPr>
              <a:t>LDAP</a:t>
            </a:r>
          </a:p>
          <a:p>
            <a:pPr marL="742950" indent="-742950">
              <a:lnSpc>
                <a:spcPct val="150000"/>
              </a:lnSpc>
              <a:buFont typeface="+mj-lt"/>
              <a:buAutoNum type="arabicPeriod"/>
            </a:pPr>
            <a:r>
              <a:rPr lang="en-US" sz="3600" dirty="0" smtClean="0">
                <a:solidFill>
                  <a:schemeClr val="tx1">
                    <a:lumMod val="75000"/>
                    <a:lumOff val="25000"/>
                  </a:schemeClr>
                </a:solidFill>
              </a:rPr>
              <a:t>DNS</a:t>
            </a:r>
          </a:p>
          <a:p>
            <a:pPr marL="742950" indent="-742950">
              <a:lnSpc>
                <a:spcPct val="150000"/>
              </a:lnSpc>
              <a:buFont typeface="+mj-lt"/>
              <a:buAutoNum type="arabicPeriod"/>
            </a:pPr>
            <a:r>
              <a:rPr lang="en-US" sz="3600" dirty="0" smtClean="0">
                <a:solidFill>
                  <a:schemeClr val="tx1">
                    <a:lumMod val="75000"/>
                    <a:lumOff val="25000"/>
                  </a:schemeClr>
                </a:solidFill>
              </a:rPr>
              <a:t>RPC</a:t>
            </a:r>
          </a:p>
          <a:p>
            <a:pPr marL="742950" indent="-742950">
              <a:lnSpc>
                <a:spcPct val="150000"/>
              </a:lnSpc>
              <a:buFont typeface="+mj-lt"/>
              <a:buAutoNum type="arabicPeriod"/>
            </a:pPr>
            <a:r>
              <a:rPr lang="en-US" sz="3600" dirty="0" smtClean="0">
                <a:solidFill>
                  <a:schemeClr val="tx1">
                    <a:lumMod val="75000"/>
                    <a:lumOff val="25000"/>
                  </a:schemeClr>
                </a:solidFill>
              </a:rPr>
              <a:t>SMTP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r>
              <a:rPr lang="ru-RU" dirty="0" smtClean="0"/>
              <a:t>Основные понятия </a:t>
            </a:r>
            <a:r>
              <a:rPr lang="en-US" dirty="0" err="1" smtClean="0"/>
              <a:t>ActiveDirectory</a:t>
            </a:r>
            <a:endParaRPr lang="ru-RU" dirty="0"/>
          </a:p>
        </p:txBody>
      </p:sp>
      <p:sp>
        <p:nvSpPr>
          <p:cNvPr id="4" name="TextBox 3"/>
          <p:cNvSpPr txBox="1"/>
          <p:nvPr/>
        </p:nvSpPr>
        <p:spPr>
          <a:xfrm>
            <a:off x="683568" y="1772816"/>
            <a:ext cx="4193232" cy="6278642"/>
          </a:xfrm>
          <a:prstGeom prst="rect">
            <a:avLst/>
          </a:prstGeom>
          <a:noFill/>
        </p:spPr>
        <p:txBody>
          <a:bodyPr wrap="square" rtlCol="0">
            <a:spAutoFit/>
          </a:bodyPr>
          <a:lstStyle/>
          <a:p>
            <a:pPr marL="742950" indent="-742950">
              <a:lnSpc>
                <a:spcPct val="150000"/>
              </a:lnSpc>
              <a:buFont typeface="Arial" pitchFamily="34" charset="0"/>
              <a:buChar char="•"/>
            </a:pPr>
            <a:r>
              <a:rPr lang="ru-RU" sz="2800" dirty="0" smtClean="0">
                <a:solidFill>
                  <a:schemeClr val="tx1">
                    <a:lumMod val="75000"/>
                    <a:lumOff val="25000"/>
                  </a:schemeClr>
                </a:solidFill>
              </a:rPr>
              <a:t>Домен</a:t>
            </a:r>
          </a:p>
          <a:p>
            <a:pPr marL="742950" indent="-742950">
              <a:lnSpc>
                <a:spcPct val="150000"/>
              </a:lnSpc>
              <a:buFont typeface="Arial" pitchFamily="34" charset="0"/>
              <a:buChar char="•"/>
            </a:pPr>
            <a:r>
              <a:rPr lang="ru-RU" sz="2800" dirty="0" smtClean="0">
                <a:solidFill>
                  <a:schemeClr val="tx1">
                    <a:lumMod val="75000"/>
                    <a:lumOff val="25000"/>
                  </a:schemeClr>
                </a:solidFill>
              </a:rPr>
              <a:t>Дерево доменов</a:t>
            </a:r>
          </a:p>
          <a:p>
            <a:pPr marL="742950" indent="-742950">
              <a:lnSpc>
                <a:spcPct val="150000"/>
              </a:lnSpc>
              <a:buFont typeface="Arial" pitchFamily="34" charset="0"/>
              <a:buChar char="•"/>
            </a:pPr>
            <a:r>
              <a:rPr lang="ru-RU" sz="2800" dirty="0" smtClean="0">
                <a:solidFill>
                  <a:schemeClr val="tx1">
                    <a:lumMod val="75000"/>
                    <a:lumOff val="25000"/>
                  </a:schemeClr>
                </a:solidFill>
              </a:rPr>
              <a:t>Лес</a:t>
            </a:r>
          </a:p>
          <a:p>
            <a:pPr marL="742950" indent="-742950">
              <a:lnSpc>
                <a:spcPct val="150000"/>
              </a:lnSpc>
              <a:buFont typeface="Arial" pitchFamily="34" charset="0"/>
              <a:buChar char="•"/>
            </a:pPr>
            <a:r>
              <a:rPr lang="ru-RU" sz="2800" dirty="0" smtClean="0">
                <a:solidFill>
                  <a:schemeClr val="tx1">
                    <a:lumMod val="75000"/>
                    <a:lumOff val="25000"/>
                  </a:schemeClr>
                </a:solidFill>
              </a:rPr>
              <a:t>Схема</a:t>
            </a:r>
            <a:endParaRPr lang="en-US" sz="2800" dirty="0" smtClean="0">
              <a:solidFill>
                <a:schemeClr val="tx1">
                  <a:lumMod val="75000"/>
                  <a:lumOff val="25000"/>
                </a:schemeClr>
              </a:solidFill>
            </a:endParaRPr>
          </a:p>
          <a:p>
            <a:pPr marL="742950" indent="-742950">
              <a:lnSpc>
                <a:spcPct val="150000"/>
              </a:lnSpc>
              <a:buFont typeface="Arial" pitchFamily="34" charset="0"/>
              <a:buChar char="•"/>
            </a:pPr>
            <a:r>
              <a:rPr lang="ru-RU" sz="2800" dirty="0" smtClean="0">
                <a:solidFill>
                  <a:schemeClr val="tx1">
                    <a:lumMod val="75000"/>
                    <a:lumOff val="25000"/>
                  </a:schemeClr>
                </a:solidFill>
              </a:rPr>
              <a:t>Контейнер</a:t>
            </a:r>
          </a:p>
          <a:p>
            <a:pPr marL="742950" indent="-742950">
              <a:lnSpc>
                <a:spcPct val="150000"/>
              </a:lnSpc>
              <a:buFont typeface="Arial" pitchFamily="34" charset="0"/>
              <a:buChar char="•"/>
            </a:pPr>
            <a:r>
              <a:rPr lang="ru-RU" sz="2800" dirty="0" smtClean="0">
                <a:solidFill>
                  <a:schemeClr val="tx1">
                    <a:lumMod val="75000"/>
                    <a:lumOff val="25000"/>
                  </a:schemeClr>
                </a:solidFill>
              </a:rPr>
              <a:t>Объект-лист</a:t>
            </a:r>
            <a:endParaRPr lang="en-US" sz="2800" dirty="0" smtClean="0">
              <a:solidFill>
                <a:schemeClr val="tx1">
                  <a:lumMod val="75000"/>
                  <a:lumOff val="25000"/>
                </a:schemeClr>
              </a:solidFill>
            </a:endParaRPr>
          </a:p>
          <a:p>
            <a:pPr marL="742950" indent="-742950">
              <a:lnSpc>
                <a:spcPct val="150000"/>
              </a:lnSpc>
              <a:buFont typeface="Arial" pitchFamily="34" charset="0"/>
              <a:buChar char="•"/>
            </a:pPr>
            <a:endParaRPr lang="ru-RU" sz="2800" dirty="0" smtClean="0">
              <a:solidFill>
                <a:schemeClr val="tx1">
                  <a:lumMod val="75000"/>
                  <a:lumOff val="25000"/>
                </a:schemeClr>
              </a:solidFill>
            </a:endParaRPr>
          </a:p>
          <a:p>
            <a:pPr>
              <a:lnSpc>
                <a:spcPct val="150000"/>
              </a:lnSpc>
            </a:pPr>
            <a:endParaRPr lang="ru-RU" sz="2400" dirty="0" smtClean="0"/>
          </a:p>
          <a:p>
            <a:pPr>
              <a:lnSpc>
                <a:spcPct val="150000"/>
              </a:lnSpc>
            </a:pPr>
            <a:endParaRPr lang="ru-RU" sz="2400" dirty="0" smtClean="0"/>
          </a:p>
          <a:p>
            <a:pPr>
              <a:lnSpc>
                <a:spcPct val="150000"/>
              </a:lnSpc>
            </a:pPr>
            <a:endParaRPr lang="ru-RU" sz="2400" dirty="0"/>
          </a:p>
        </p:txBody>
      </p:sp>
      <p:sp>
        <p:nvSpPr>
          <p:cNvPr id="5" name="TextBox 4"/>
          <p:cNvSpPr txBox="1"/>
          <p:nvPr/>
        </p:nvSpPr>
        <p:spPr>
          <a:xfrm>
            <a:off x="4724400" y="1828800"/>
            <a:ext cx="4114800" cy="2400657"/>
          </a:xfrm>
          <a:prstGeom prst="rect">
            <a:avLst/>
          </a:prstGeom>
          <a:noFill/>
        </p:spPr>
        <p:txBody>
          <a:bodyPr wrap="square" rtlCol="0">
            <a:spAutoFit/>
          </a:bodyPr>
          <a:lstStyle/>
          <a:p>
            <a:pPr marL="742950" indent="-742950">
              <a:lnSpc>
                <a:spcPct val="150000"/>
              </a:lnSpc>
              <a:buFont typeface="Arial" pitchFamily="34" charset="0"/>
              <a:buChar char="•"/>
            </a:pPr>
            <a:r>
              <a:rPr lang="ru-RU" sz="2800" dirty="0" smtClean="0">
                <a:solidFill>
                  <a:schemeClr val="tx1">
                    <a:lumMod val="75000"/>
                    <a:lumOff val="25000"/>
                  </a:schemeClr>
                </a:solidFill>
              </a:rPr>
              <a:t>Сайт</a:t>
            </a:r>
          </a:p>
          <a:p>
            <a:pPr marL="742950" indent="-742950">
              <a:lnSpc>
                <a:spcPct val="150000"/>
              </a:lnSpc>
              <a:buFont typeface="Arial" pitchFamily="34" charset="0"/>
              <a:buChar char="•"/>
            </a:pPr>
            <a:r>
              <a:rPr lang="ru-RU" sz="2800" dirty="0" smtClean="0">
                <a:solidFill>
                  <a:schemeClr val="tx1">
                    <a:lumMod val="75000"/>
                    <a:lumOff val="25000"/>
                  </a:schemeClr>
                </a:solidFill>
              </a:rPr>
              <a:t>Контроллер домена</a:t>
            </a:r>
          </a:p>
          <a:p>
            <a:pPr marL="742950" indent="-742950">
              <a:lnSpc>
                <a:spcPct val="150000"/>
              </a:lnSpc>
              <a:buFont typeface="Arial" pitchFamily="34" charset="0"/>
              <a:buChar char="•"/>
            </a:pPr>
            <a:r>
              <a:rPr lang="en-US" sz="2800" dirty="0" smtClean="0">
                <a:solidFill>
                  <a:schemeClr val="tx1">
                    <a:lumMod val="75000"/>
                    <a:lumOff val="25000"/>
                  </a:schemeClr>
                </a:solidFill>
              </a:rPr>
              <a:t>Global Catalog</a:t>
            </a:r>
            <a:endParaRPr lang="ru-RU" sz="2800" dirty="0" smtClean="0">
              <a:solidFill>
                <a:schemeClr val="tx1">
                  <a:lumMod val="75000"/>
                  <a:lumOff val="25000"/>
                </a:schemeClr>
              </a:solidFill>
            </a:endParaRPr>
          </a:p>
          <a:p>
            <a:endParaRPr lang="ru-RU"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Дерево</a:t>
            </a:r>
            <a:r>
              <a:rPr lang="ru-RU" dirty="0" smtClean="0">
                <a:solidFill>
                  <a:schemeClr val="tx1">
                    <a:lumMod val="75000"/>
                    <a:lumOff val="25000"/>
                  </a:schemeClr>
                </a:solidFill>
              </a:rPr>
              <a:t> </a:t>
            </a:r>
            <a:r>
              <a:rPr lang="ru-RU" dirty="0" smtClean="0"/>
              <a:t>доменов</a:t>
            </a:r>
          </a:p>
        </p:txBody>
      </p:sp>
      <p:graphicFrame>
        <p:nvGraphicFramePr>
          <p:cNvPr id="1026" name="Object 2"/>
          <p:cNvGraphicFramePr>
            <a:graphicFrameLocks noChangeAspect="1"/>
          </p:cNvGraphicFramePr>
          <p:nvPr/>
        </p:nvGraphicFramePr>
        <p:xfrm>
          <a:off x="827089" y="1710441"/>
          <a:ext cx="6869112" cy="4387147"/>
        </p:xfrm>
        <a:graphic>
          <a:graphicData uri="http://schemas.openxmlformats.org/presentationml/2006/ole">
            <mc:AlternateContent xmlns:mc="http://schemas.openxmlformats.org/markup-compatibility/2006">
              <mc:Choice xmlns:v="urn:schemas-microsoft-com:vml" Requires="v">
                <p:oleObj spid="_x0000_s1029" name="Visio" r:id="rId3" imgW="3745992" imgH="2392375" progId="Visio.Drawing.11">
                  <p:embed/>
                </p:oleObj>
              </mc:Choice>
              <mc:Fallback>
                <p:oleObj name="Visio" r:id="rId3" imgW="3745992" imgH="23923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10441"/>
                        <a:ext cx="6869112" cy="438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6107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Именование объектов</a:t>
            </a:r>
            <a:endParaRPr lang="ru-RU" dirty="0"/>
          </a:p>
        </p:txBody>
      </p:sp>
      <p:sp>
        <p:nvSpPr>
          <p:cNvPr id="4" name="Rectangle 4"/>
          <p:cNvSpPr>
            <a:spLocks noChangeArrowheads="1"/>
          </p:cNvSpPr>
          <p:nvPr/>
        </p:nvSpPr>
        <p:spPr bwMode="auto">
          <a:xfrm>
            <a:off x="228600" y="1676400"/>
            <a:ext cx="8569325" cy="4608512"/>
          </a:xfrm>
          <a:prstGeom prst="rect">
            <a:avLst/>
          </a:prstGeom>
          <a:noFill/>
          <a:ln w="9525">
            <a:noFill/>
            <a:miter lim="800000"/>
            <a:headEnd/>
            <a:tailEnd/>
          </a:ln>
          <a:effectLst/>
        </p:spPr>
        <p:txBody>
          <a:bodyPr/>
          <a:lstStyle/>
          <a:p>
            <a:pPr>
              <a:spcBef>
                <a:spcPct val="20000"/>
              </a:spcBef>
              <a:buFontTx/>
              <a:buChar char="•"/>
            </a:pPr>
            <a:r>
              <a:rPr lang="en-US" sz="2000" dirty="0" smtClean="0">
                <a:solidFill>
                  <a:srgbClr val="800000"/>
                </a:solidFill>
              </a:rPr>
              <a:t>LDAP </a:t>
            </a:r>
            <a:r>
              <a:rPr lang="en-US" sz="2000" dirty="0">
                <a:solidFill>
                  <a:srgbClr val="800000"/>
                </a:solidFill>
              </a:rPr>
              <a:t>URL</a:t>
            </a:r>
            <a:r>
              <a:rPr lang="ru-RU" sz="2000" dirty="0">
                <a:solidFill>
                  <a:srgbClr val="800000"/>
                </a:solidFill>
              </a:rPr>
              <a:t/>
            </a:r>
            <a:br>
              <a:rPr lang="ru-RU" sz="2000" dirty="0">
                <a:solidFill>
                  <a:srgbClr val="800000"/>
                </a:solidFill>
              </a:rPr>
            </a:br>
            <a:r>
              <a:rPr lang="en-US" sz="2000" b="1" dirty="0">
                <a:solidFill>
                  <a:srgbClr val="800000"/>
                </a:solidFill>
              </a:rPr>
              <a:t>LDAP://server.firma.local/CN=Fedor </a:t>
            </a:r>
            <a:r>
              <a:rPr lang="en-US" sz="2000" b="1" dirty="0" err="1">
                <a:solidFill>
                  <a:srgbClr val="800000"/>
                </a:solidFill>
              </a:rPr>
              <a:t>Sumkin,OU</a:t>
            </a:r>
            <a:r>
              <a:rPr lang="en-US" sz="2000" b="1" dirty="0">
                <a:solidFill>
                  <a:srgbClr val="800000"/>
                </a:solidFill>
              </a:rPr>
              <a:t>=My-</a:t>
            </a:r>
            <a:r>
              <a:rPr lang="en-US" sz="2000" b="1" dirty="0" err="1">
                <a:solidFill>
                  <a:srgbClr val="800000"/>
                </a:solidFill>
              </a:rPr>
              <a:t>Unit,DC</a:t>
            </a:r>
            <a:r>
              <a:rPr lang="en-US" sz="2000" b="1" dirty="0">
                <a:solidFill>
                  <a:srgbClr val="800000"/>
                </a:solidFill>
              </a:rPr>
              <a:t>=</a:t>
            </a:r>
            <a:r>
              <a:rPr lang="en-US" sz="2000" b="1" dirty="0" err="1">
                <a:solidFill>
                  <a:srgbClr val="800000"/>
                </a:solidFill>
              </a:rPr>
              <a:t>Firma,DC</a:t>
            </a:r>
            <a:r>
              <a:rPr lang="en-US" sz="2000" b="1" dirty="0">
                <a:solidFill>
                  <a:srgbClr val="800000"/>
                </a:solidFill>
              </a:rPr>
              <a:t>=local</a:t>
            </a:r>
          </a:p>
          <a:p>
            <a:pPr>
              <a:spcBef>
                <a:spcPct val="20000"/>
              </a:spcBef>
              <a:buFontTx/>
              <a:buChar char="•"/>
            </a:pPr>
            <a:r>
              <a:rPr lang="en-US" sz="2000" dirty="0" smtClean="0">
                <a:solidFill>
                  <a:srgbClr val="800000"/>
                </a:solidFill>
              </a:rPr>
              <a:t> DN (distinguished name) </a:t>
            </a:r>
            <a:r>
              <a:rPr lang="ru-RU" sz="2000" dirty="0" smtClean="0">
                <a:solidFill>
                  <a:srgbClr val="800000"/>
                </a:solidFill>
              </a:rPr>
              <a:t>отличительное имя (</a:t>
            </a:r>
            <a:r>
              <a:rPr lang="en-US" sz="2000" dirty="0" smtClean="0"/>
              <a:t>X.500</a:t>
            </a:r>
            <a:r>
              <a:rPr lang="ru-RU" sz="2000" dirty="0" smtClean="0">
                <a:solidFill>
                  <a:srgbClr val="800000"/>
                </a:solidFill>
              </a:rPr>
              <a:t>):</a:t>
            </a:r>
            <a:r>
              <a:rPr lang="en-US" sz="2000" dirty="0" smtClean="0">
                <a:solidFill>
                  <a:srgbClr val="800000"/>
                </a:solidFill>
              </a:rPr>
              <a:t/>
            </a:r>
            <a:br>
              <a:rPr lang="en-US" sz="2000" dirty="0" smtClean="0">
                <a:solidFill>
                  <a:srgbClr val="800000"/>
                </a:solidFill>
              </a:rPr>
            </a:br>
            <a:r>
              <a:rPr lang="en-US" sz="2000" b="1" dirty="0" smtClean="0">
                <a:solidFill>
                  <a:srgbClr val="800000"/>
                </a:solidFill>
              </a:rPr>
              <a:t>CN=</a:t>
            </a:r>
            <a:r>
              <a:rPr lang="en-US" sz="2000" b="1" dirty="0" err="1" smtClean="0">
                <a:solidFill>
                  <a:srgbClr val="800000"/>
                </a:solidFill>
              </a:rPr>
              <a:t>Fedor</a:t>
            </a:r>
            <a:r>
              <a:rPr lang="en-US" sz="2000" b="1" dirty="0" smtClean="0">
                <a:solidFill>
                  <a:srgbClr val="800000"/>
                </a:solidFill>
              </a:rPr>
              <a:t> </a:t>
            </a:r>
            <a:r>
              <a:rPr lang="en-US" sz="2000" b="1" dirty="0" err="1" smtClean="0">
                <a:solidFill>
                  <a:srgbClr val="800000"/>
                </a:solidFill>
              </a:rPr>
              <a:t>Sumkin,OU</a:t>
            </a:r>
            <a:r>
              <a:rPr lang="en-US" sz="2000" b="1" dirty="0" smtClean="0">
                <a:solidFill>
                  <a:srgbClr val="800000"/>
                </a:solidFill>
              </a:rPr>
              <a:t>=My-</a:t>
            </a:r>
            <a:r>
              <a:rPr lang="en-US" sz="2000" b="1" dirty="0" err="1" smtClean="0">
                <a:solidFill>
                  <a:srgbClr val="800000"/>
                </a:solidFill>
              </a:rPr>
              <a:t>Unit,DC</a:t>
            </a:r>
            <a:r>
              <a:rPr lang="en-US" sz="2000" b="1" dirty="0" smtClean="0">
                <a:solidFill>
                  <a:srgbClr val="800000"/>
                </a:solidFill>
              </a:rPr>
              <a:t>=</a:t>
            </a:r>
            <a:r>
              <a:rPr lang="en-US" sz="2000" b="1" dirty="0" err="1" smtClean="0">
                <a:solidFill>
                  <a:srgbClr val="800000"/>
                </a:solidFill>
              </a:rPr>
              <a:t>Firma,DC</a:t>
            </a:r>
            <a:r>
              <a:rPr lang="en-US" sz="2000" b="1" dirty="0" smtClean="0">
                <a:solidFill>
                  <a:srgbClr val="800000"/>
                </a:solidFill>
              </a:rPr>
              <a:t>=local</a:t>
            </a:r>
          </a:p>
          <a:p>
            <a:pPr>
              <a:spcBef>
                <a:spcPct val="20000"/>
              </a:spcBef>
              <a:buFontTx/>
              <a:buChar char="•"/>
            </a:pPr>
            <a:r>
              <a:rPr lang="en-US" sz="2000" b="1" dirty="0" smtClean="0">
                <a:solidFill>
                  <a:srgbClr val="800000"/>
                </a:solidFill>
              </a:rPr>
              <a:t> </a:t>
            </a:r>
            <a:r>
              <a:rPr lang="en-US" sz="2000" dirty="0" smtClean="0">
                <a:solidFill>
                  <a:srgbClr val="800000"/>
                </a:solidFill>
              </a:rPr>
              <a:t>RDN (relative distinguished name) </a:t>
            </a:r>
            <a:r>
              <a:rPr lang="ru-RU" sz="2000" dirty="0" smtClean="0">
                <a:solidFill>
                  <a:srgbClr val="800000"/>
                </a:solidFill>
              </a:rPr>
              <a:t>относительное отличительное имя:</a:t>
            </a:r>
            <a:r>
              <a:rPr lang="en-US" sz="2000" dirty="0" smtClean="0">
                <a:solidFill>
                  <a:srgbClr val="800000"/>
                </a:solidFill>
              </a:rPr>
              <a:t/>
            </a:r>
            <a:br>
              <a:rPr lang="en-US" sz="2000" dirty="0" smtClean="0">
                <a:solidFill>
                  <a:srgbClr val="800000"/>
                </a:solidFill>
              </a:rPr>
            </a:br>
            <a:r>
              <a:rPr lang="en-US" sz="2000" b="1" dirty="0" smtClean="0">
                <a:solidFill>
                  <a:srgbClr val="800000"/>
                </a:solidFill>
              </a:rPr>
              <a:t>CN=</a:t>
            </a:r>
            <a:r>
              <a:rPr lang="en-US" sz="2000" b="1" dirty="0" err="1" smtClean="0">
                <a:solidFill>
                  <a:srgbClr val="800000"/>
                </a:solidFill>
              </a:rPr>
              <a:t>Fedor</a:t>
            </a:r>
            <a:r>
              <a:rPr lang="en-US" sz="2000" b="1" dirty="0" smtClean="0">
                <a:solidFill>
                  <a:srgbClr val="800000"/>
                </a:solidFill>
              </a:rPr>
              <a:t> </a:t>
            </a:r>
            <a:r>
              <a:rPr lang="en-US" sz="2000" b="1" dirty="0" err="1" smtClean="0">
                <a:solidFill>
                  <a:srgbClr val="800000"/>
                </a:solidFill>
              </a:rPr>
              <a:t>Sumkin</a:t>
            </a:r>
            <a:endParaRPr lang="ru-RU" sz="2000" b="1" dirty="0" smtClean="0">
              <a:solidFill>
                <a:srgbClr val="800000"/>
              </a:solidFill>
            </a:endParaRPr>
          </a:p>
          <a:p>
            <a:pPr>
              <a:spcBef>
                <a:spcPct val="20000"/>
              </a:spcBef>
              <a:buFontTx/>
              <a:buChar char="•"/>
            </a:pPr>
            <a:r>
              <a:rPr lang="en-US" sz="2000" dirty="0" smtClean="0">
                <a:solidFill>
                  <a:srgbClr val="800000"/>
                </a:solidFill>
              </a:rPr>
              <a:t>Canonical </a:t>
            </a:r>
            <a:r>
              <a:rPr lang="en-US" sz="2000" dirty="0">
                <a:solidFill>
                  <a:srgbClr val="800000"/>
                </a:solidFill>
              </a:rPr>
              <a:t>Name</a:t>
            </a:r>
          </a:p>
          <a:p>
            <a:pPr>
              <a:spcBef>
                <a:spcPct val="20000"/>
              </a:spcBef>
            </a:pPr>
            <a:r>
              <a:rPr lang="en-US" sz="2000" b="1" dirty="0" err="1">
                <a:solidFill>
                  <a:srgbClr val="800000"/>
                </a:solidFill>
              </a:rPr>
              <a:t>Firma.local</a:t>
            </a:r>
            <a:r>
              <a:rPr lang="en-US" sz="2000" b="1" dirty="0">
                <a:solidFill>
                  <a:srgbClr val="800000"/>
                </a:solidFill>
              </a:rPr>
              <a:t>/My-Unit/</a:t>
            </a:r>
            <a:r>
              <a:rPr lang="en-US" sz="2000" b="1" dirty="0" err="1">
                <a:solidFill>
                  <a:srgbClr val="800000"/>
                </a:solidFill>
              </a:rPr>
              <a:t>Fedor</a:t>
            </a:r>
            <a:r>
              <a:rPr lang="en-US" sz="2000" b="1" dirty="0">
                <a:solidFill>
                  <a:srgbClr val="800000"/>
                </a:solidFill>
              </a:rPr>
              <a:t> </a:t>
            </a:r>
            <a:r>
              <a:rPr lang="en-US" sz="2000" b="1" dirty="0" err="1">
                <a:solidFill>
                  <a:srgbClr val="800000"/>
                </a:solidFill>
              </a:rPr>
              <a:t>Sumkin</a:t>
            </a:r>
            <a:endParaRPr lang="en-US" sz="2000" b="1" dirty="0">
              <a:solidFill>
                <a:srgbClr val="800000"/>
              </a:solidFill>
            </a:endParaRPr>
          </a:p>
          <a:p>
            <a:pPr>
              <a:spcBef>
                <a:spcPct val="20000"/>
              </a:spcBef>
              <a:buFontTx/>
              <a:buChar char="•"/>
            </a:pPr>
            <a:r>
              <a:rPr lang="en-US" sz="2000" dirty="0">
                <a:solidFill>
                  <a:srgbClr val="800000"/>
                </a:solidFill>
              </a:rPr>
              <a:t> UPN (User Principal Name) </a:t>
            </a:r>
            <a:r>
              <a:rPr lang="ru-RU" sz="2000" dirty="0" smtClean="0"/>
              <a:t>(RFC 822):</a:t>
            </a:r>
            <a:endParaRPr lang="en-US" sz="2000" dirty="0">
              <a:solidFill>
                <a:srgbClr val="800000"/>
              </a:solidFill>
            </a:endParaRPr>
          </a:p>
          <a:p>
            <a:pPr>
              <a:spcBef>
                <a:spcPct val="20000"/>
              </a:spcBef>
            </a:pPr>
            <a:r>
              <a:rPr lang="en-US" sz="2000" b="1" dirty="0">
                <a:solidFill>
                  <a:srgbClr val="800000"/>
                </a:solidFill>
              </a:rPr>
              <a:t>Fedor@firma.local</a:t>
            </a:r>
          </a:p>
          <a:p>
            <a:pPr>
              <a:spcBef>
                <a:spcPct val="20000"/>
              </a:spcBef>
            </a:pPr>
            <a:endParaRPr lang="en-US" sz="2000" b="1" dirty="0">
              <a:solidFill>
                <a:srgbClr val="800000"/>
              </a:solidFill>
            </a:endParaRPr>
          </a:p>
          <a:p>
            <a:pPr>
              <a:spcBef>
                <a:spcPct val="20000"/>
              </a:spcBef>
              <a:buFontTx/>
              <a:buChar char="•"/>
            </a:pPr>
            <a:endParaRPr lang="ru-RU" sz="2000" dirty="0">
              <a:solidFill>
                <a:srgbClr val="800000"/>
              </a:solidFill>
            </a:endParaRPr>
          </a:p>
          <a:p>
            <a:pPr>
              <a:spcBef>
                <a:spcPct val="20000"/>
              </a:spcBef>
              <a:buFontTx/>
              <a:buChar char="•"/>
            </a:pPr>
            <a:endParaRPr lang="ru-RU" sz="2000" b="1" dirty="0">
              <a:solidFill>
                <a:srgbClr val="800000"/>
              </a:solidFill>
            </a:endParaRPr>
          </a:p>
        </p:txBody>
      </p:sp>
      <p:graphicFrame>
        <p:nvGraphicFramePr>
          <p:cNvPr id="5" name="Object 18"/>
          <p:cNvGraphicFramePr>
            <a:graphicFrameLocks noChangeAspect="1"/>
          </p:cNvGraphicFramePr>
          <p:nvPr/>
        </p:nvGraphicFramePr>
        <p:xfrm>
          <a:off x="5943599" y="3803422"/>
          <a:ext cx="2684463" cy="2721203"/>
        </p:xfrm>
        <a:graphic>
          <a:graphicData uri="http://schemas.openxmlformats.org/presentationml/2006/ole">
            <mc:AlternateContent xmlns:mc="http://schemas.openxmlformats.org/markup-compatibility/2006">
              <mc:Choice xmlns:v="urn:schemas-microsoft-com:vml" Requires="v">
                <p:oleObj spid="_x0000_s2053" name="Visio" r:id="rId3" imgW="1488338" imgH="1509370" progId="Visio.Drawing.11">
                  <p:embed/>
                </p:oleObj>
              </mc:Choice>
              <mc:Fallback>
                <p:oleObj name="Visio" r:id="rId3" imgW="1488338" imgH="15093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599" y="3803422"/>
                        <a:ext cx="2684463" cy="272120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0777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SID </a:t>
            </a:r>
            <a:r>
              <a:rPr lang="ru-RU" dirty="0" smtClean="0"/>
              <a:t>в домене</a:t>
            </a:r>
            <a:endParaRPr lang="ru-RU" dirty="0"/>
          </a:p>
        </p:txBody>
      </p:sp>
      <p:pic>
        <p:nvPicPr>
          <p:cNvPr id="1026" name="Picture 2" descr="Cc962011.DSCE04(en-us,TechNet.10).gif"/>
          <p:cNvPicPr>
            <a:picLocks noChangeAspect="1" noChangeArrowheads="1"/>
          </p:cNvPicPr>
          <p:nvPr/>
        </p:nvPicPr>
        <p:blipFill>
          <a:blip r:embed="rId2" cstate="print"/>
          <a:srcRect/>
          <a:stretch>
            <a:fillRect/>
          </a:stretch>
        </p:blipFill>
        <p:spPr bwMode="auto">
          <a:xfrm>
            <a:off x="1066800" y="2514600"/>
            <a:ext cx="6968084" cy="2000250"/>
          </a:xfrm>
          <a:prstGeom prst="rect">
            <a:avLst/>
          </a:prstGeom>
          <a:noFill/>
        </p:spPr>
      </p:pic>
      <p:sp>
        <p:nvSpPr>
          <p:cNvPr id="5" name="TextBox 4"/>
          <p:cNvSpPr txBox="1"/>
          <p:nvPr/>
        </p:nvSpPr>
        <p:spPr>
          <a:xfrm>
            <a:off x="1371600" y="5334000"/>
            <a:ext cx="6477000" cy="369332"/>
          </a:xfrm>
          <a:prstGeom prst="rect">
            <a:avLst/>
          </a:prstGeom>
          <a:noFill/>
        </p:spPr>
        <p:txBody>
          <a:bodyPr wrap="square" rtlCol="0">
            <a:spAutoFit/>
          </a:bodyPr>
          <a:lstStyle/>
          <a:p>
            <a:r>
              <a:rPr lang="en-US" dirty="0" smtClean="0"/>
              <a:t>S-1-5-21-1004336348-1177238915-682003330-512</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lang="ru-RU" dirty="0" smtClean="0"/>
              <a:t>Обеспечение безопасности</a:t>
            </a:r>
            <a:endParaRPr lang="ru-RU" dirty="0"/>
          </a:p>
        </p:txBody>
      </p:sp>
      <p:sp>
        <p:nvSpPr>
          <p:cNvPr id="3" name="Скругленный прямоугольник 2"/>
          <p:cNvSpPr/>
          <p:nvPr/>
        </p:nvSpPr>
        <p:spPr>
          <a:xfrm>
            <a:off x="990600" y="1752600"/>
            <a:ext cx="70104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3200" dirty="0" smtClean="0"/>
              <a:t>Определение ценности данных</a:t>
            </a:r>
            <a:endParaRPr lang="ru-RU" sz="3200" dirty="0"/>
          </a:p>
        </p:txBody>
      </p:sp>
      <p:sp>
        <p:nvSpPr>
          <p:cNvPr id="4" name="Стрелка вниз 3"/>
          <p:cNvSpPr/>
          <p:nvPr/>
        </p:nvSpPr>
        <p:spPr>
          <a:xfrm>
            <a:off x="4253484" y="2819400"/>
            <a:ext cx="484632"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Скругленный прямоугольник 4"/>
          <p:cNvSpPr/>
          <p:nvPr/>
        </p:nvSpPr>
        <p:spPr>
          <a:xfrm>
            <a:off x="990600" y="3429000"/>
            <a:ext cx="70104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3200" dirty="0" smtClean="0"/>
              <a:t>Определение рисков</a:t>
            </a:r>
            <a:endParaRPr lang="ru-RU" sz="3200" dirty="0"/>
          </a:p>
        </p:txBody>
      </p:sp>
      <p:sp>
        <p:nvSpPr>
          <p:cNvPr id="6" name="Стрелка вниз 5"/>
          <p:cNvSpPr/>
          <p:nvPr/>
        </p:nvSpPr>
        <p:spPr>
          <a:xfrm>
            <a:off x="4253484" y="4495800"/>
            <a:ext cx="484632"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кругленный прямоугольник 6"/>
          <p:cNvSpPr/>
          <p:nvPr/>
        </p:nvSpPr>
        <p:spPr>
          <a:xfrm>
            <a:off x="990600" y="5029200"/>
            <a:ext cx="70104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sz="3200" dirty="0" smtClean="0"/>
              <a:t>Определение комплекса организационно-технических мер</a:t>
            </a:r>
            <a:endParaRPr lang="ru-RU" sz="3200" dirty="0"/>
          </a:p>
        </p:txBody>
      </p:sp>
    </p:spTree>
    <p:extLst>
      <p:ext uri="{BB962C8B-B14F-4D97-AF65-F5344CB8AC3E}">
        <p14:creationId xmlns:p14="http://schemas.microsoft.com/office/powerpoint/2010/main" val="2903423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r>
              <a:rPr lang="ru-RU" dirty="0" smtClean="0"/>
              <a:t>Развертывание </a:t>
            </a:r>
            <a:r>
              <a:rPr lang="en-US" dirty="0" err="1" smtClean="0"/>
              <a:t>ActiveDirectory</a:t>
            </a:r>
            <a:endParaRPr lang="ru-RU" dirty="0"/>
          </a:p>
        </p:txBody>
      </p:sp>
      <p:sp>
        <p:nvSpPr>
          <p:cNvPr id="4" name="TextBox 3"/>
          <p:cNvSpPr txBox="1"/>
          <p:nvPr/>
        </p:nvSpPr>
        <p:spPr>
          <a:xfrm>
            <a:off x="1944243" y="1772816"/>
            <a:ext cx="5969391" cy="3453253"/>
          </a:xfrm>
          <a:prstGeom prst="rect">
            <a:avLst/>
          </a:prstGeom>
          <a:noFill/>
        </p:spPr>
        <p:txBody>
          <a:bodyPr wrap="none" rtlCol="0">
            <a:spAutoFit/>
          </a:bodyPr>
          <a:lstStyle/>
          <a:p>
            <a:pPr marL="320040" indent="-320040" algn="just">
              <a:lnSpc>
                <a:spcPct val="110000"/>
              </a:lnSpc>
              <a:spcAft>
                <a:spcPts val="600"/>
              </a:spcAft>
              <a:buClr>
                <a:schemeClr val="accent2"/>
              </a:buClr>
              <a:buSzPct val="60000"/>
              <a:buFont typeface="Wingdings"/>
              <a:buChar char=""/>
            </a:pPr>
            <a:r>
              <a:rPr lang="ru-RU" sz="2600" dirty="0"/>
              <a:t>Раздел </a:t>
            </a:r>
            <a:r>
              <a:rPr lang="en-US" sz="2600" dirty="0"/>
              <a:t>NTFS</a:t>
            </a:r>
          </a:p>
          <a:p>
            <a:pPr marL="320040" indent="-320040" algn="just">
              <a:lnSpc>
                <a:spcPct val="110000"/>
              </a:lnSpc>
              <a:spcAft>
                <a:spcPts val="600"/>
              </a:spcAft>
              <a:buClr>
                <a:schemeClr val="accent2"/>
              </a:buClr>
              <a:buSzPct val="60000"/>
              <a:buFont typeface="Wingdings"/>
              <a:buChar char=""/>
            </a:pPr>
            <a:r>
              <a:rPr lang="en-US" sz="2600" dirty="0"/>
              <a:t>DNS </a:t>
            </a:r>
            <a:r>
              <a:rPr lang="ru-RU" sz="2600" dirty="0"/>
              <a:t>или возможность установить его</a:t>
            </a:r>
          </a:p>
          <a:p>
            <a:pPr marL="320040" indent="-320040" algn="just">
              <a:lnSpc>
                <a:spcPct val="110000"/>
              </a:lnSpc>
              <a:spcAft>
                <a:spcPts val="600"/>
              </a:spcAft>
              <a:buClr>
                <a:schemeClr val="accent2"/>
              </a:buClr>
              <a:buSzPct val="60000"/>
              <a:buFont typeface="Wingdings"/>
              <a:buChar char=""/>
            </a:pPr>
            <a:r>
              <a:rPr lang="ru-RU" sz="2600" dirty="0"/>
              <a:t>Дистрибутив ОС</a:t>
            </a:r>
          </a:p>
          <a:p>
            <a:pPr marL="320040" indent="-320040" algn="just">
              <a:lnSpc>
                <a:spcPct val="110000"/>
              </a:lnSpc>
              <a:spcAft>
                <a:spcPts val="600"/>
              </a:spcAft>
              <a:buClr>
                <a:schemeClr val="accent2"/>
              </a:buClr>
              <a:buSzPct val="60000"/>
              <a:buFont typeface="Wingdings"/>
              <a:buChar char=""/>
            </a:pPr>
            <a:r>
              <a:rPr lang="ru-RU" sz="2600" dirty="0"/>
              <a:t>Статический </a:t>
            </a:r>
            <a:r>
              <a:rPr lang="en-US" sz="2600" dirty="0"/>
              <a:t>IP</a:t>
            </a:r>
            <a:endParaRPr lang="ru-RU" sz="2600" dirty="0"/>
          </a:p>
          <a:p>
            <a:pPr>
              <a:lnSpc>
                <a:spcPct val="150000"/>
              </a:lnSpc>
              <a:buFont typeface="Wingdings" pitchFamily="2" charset="2"/>
              <a:buChar char="ü"/>
            </a:pPr>
            <a:endParaRPr lang="ru-RU" sz="2800" dirty="0" smtClean="0">
              <a:solidFill>
                <a:schemeClr val="tx1">
                  <a:lumMod val="75000"/>
                  <a:lumOff val="25000"/>
                </a:schemeClr>
              </a:solidFill>
            </a:endParaRPr>
          </a:p>
          <a:p>
            <a:pPr>
              <a:lnSpc>
                <a:spcPct val="150000"/>
              </a:lnSpc>
            </a:pPr>
            <a:r>
              <a:rPr lang="en-US" sz="2800" dirty="0" smtClean="0">
                <a:solidFill>
                  <a:schemeClr val="tx1">
                    <a:lumMod val="75000"/>
                    <a:lumOff val="25000"/>
                  </a:schemeClr>
                </a:solidFill>
              </a:rPr>
              <a:t>DCPROMO</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r>
              <a:rPr lang="ru-RU" dirty="0" err="1" smtClean="0"/>
              <a:t>Автомтатизация</a:t>
            </a:r>
            <a:r>
              <a:rPr lang="ru-RU" dirty="0" smtClean="0"/>
              <a:t> </a:t>
            </a:r>
            <a:r>
              <a:rPr lang="en-US" dirty="0" err="1" smtClean="0"/>
              <a:t>ActiveDirectory</a:t>
            </a:r>
            <a:endParaRPr lang="ru-RU" dirty="0"/>
          </a:p>
        </p:txBody>
      </p:sp>
      <p:sp>
        <p:nvSpPr>
          <p:cNvPr id="4" name="TextBox 3"/>
          <p:cNvSpPr txBox="1"/>
          <p:nvPr/>
        </p:nvSpPr>
        <p:spPr>
          <a:xfrm>
            <a:off x="1485849" y="1772816"/>
            <a:ext cx="1594667" cy="3093347"/>
          </a:xfrm>
          <a:prstGeom prst="rect">
            <a:avLst/>
          </a:prstGeom>
          <a:noFill/>
        </p:spPr>
        <p:txBody>
          <a:bodyPr wrap="none" rtlCol="0">
            <a:spAutoFit/>
          </a:bodyPr>
          <a:lstStyle/>
          <a:p>
            <a:pPr marL="320040" indent="-320040" algn="just">
              <a:lnSpc>
                <a:spcPct val="110000"/>
              </a:lnSpc>
              <a:spcAft>
                <a:spcPts val="600"/>
              </a:spcAft>
              <a:buClr>
                <a:schemeClr val="accent2"/>
              </a:buClr>
              <a:buSzPct val="60000"/>
              <a:buFont typeface="Wingdings"/>
              <a:buChar char=""/>
            </a:pPr>
            <a:r>
              <a:rPr lang="en-US" sz="2600" dirty="0" err="1"/>
              <a:t>Dsquery</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Dsadd</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Dsmod</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Dsget</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Dsmove</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Dsrm</a:t>
            </a:r>
            <a:endParaRPr lang="en-US" sz="2600" dirty="0"/>
          </a:p>
        </p:txBody>
      </p:sp>
      <p:sp>
        <p:nvSpPr>
          <p:cNvPr id="5" name="TextBox 4"/>
          <p:cNvSpPr txBox="1"/>
          <p:nvPr/>
        </p:nvSpPr>
        <p:spPr>
          <a:xfrm>
            <a:off x="4895497" y="1878552"/>
            <a:ext cx="1355820" cy="1025089"/>
          </a:xfrm>
          <a:prstGeom prst="rect">
            <a:avLst/>
          </a:prstGeom>
          <a:noFill/>
        </p:spPr>
        <p:txBody>
          <a:bodyPr wrap="none" rtlCol="0">
            <a:spAutoFit/>
          </a:bodyPr>
          <a:lstStyle/>
          <a:p>
            <a:pPr marL="320040" indent="-320040" algn="just">
              <a:lnSpc>
                <a:spcPct val="110000"/>
              </a:lnSpc>
              <a:spcAft>
                <a:spcPts val="600"/>
              </a:spcAft>
              <a:buClr>
                <a:schemeClr val="accent2"/>
              </a:buClr>
              <a:buSzPct val="60000"/>
              <a:buFont typeface="Wingdings"/>
              <a:buChar char=""/>
            </a:pPr>
            <a:r>
              <a:rPr lang="en-US" sz="2600" dirty="0" err="1"/>
              <a:t>Csvde</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Ldifde</a:t>
            </a:r>
            <a:endParaRPr lang="en-US" sz="2600" dirty="0"/>
          </a:p>
        </p:txBody>
      </p:sp>
      <p:sp>
        <p:nvSpPr>
          <p:cNvPr id="6" name="TextBox 5"/>
          <p:cNvSpPr txBox="1"/>
          <p:nvPr/>
        </p:nvSpPr>
        <p:spPr>
          <a:xfrm>
            <a:off x="4913506" y="3501008"/>
            <a:ext cx="1724511" cy="2059218"/>
          </a:xfrm>
          <a:prstGeom prst="rect">
            <a:avLst/>
          </a:prstGeom>
          <a:noFill/>
        </p:spPr>
        <p:txBody>
          <a:bodyPr wrap="none" rtlCol="0">
            <a:spAutoFit/>
          </a:bodyPr>
          <a:lstStyle/>
          <a:p>
            <a:pPr marL="320040" indent="-320040" algn="just">
              <a:lnSpc>
                <a:spcPct val="110000"/>
              </a:lnSpc>
              <a:spcAft>
                <a:spcPts val="600"/>
              </a:spcAft>
              <a:buClr>
                <a:schemeClr val="accent2"/>
              </a:buClr>
              <a:buSzPct val="60000"/>
              <a:buFont typeface="Wingdings"/>
              <a:buChar char=""/>
            </a:pPr>
            <a:r>
              <a:rPr lang="en-US" sz="2600" dirty="0" err="1"/>
              <a:t>Dcdiag</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Nslookup</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DNScmd</a:t>
            </a:r>
            <a:endParaRPr lang="en-US" sz="2600" dirty="0"/>
          </a:p>
          <a:p>
            <a:pPr marL="320040" indent="-320040" algn="just">
              <a:lnSpc>
                <a:spcPct val="110000"/>
              </a:lnSpc>
              <a:spcAft>
                <a:spcPts val="600"/>
              </a:spcAft>
              <a:buClr>
                <a:schemeClr val="accent2"/>
              </a:buClr>
              <a:buSzPct val="60000"/>
              <a:buFont typeface="Wingdings"/>
              <a:buChar char=""/>
            </a:pPr>
            <a:r>
              <a:rPr lang="en-US" sz="2600" dirty="0" err="1"/>
              <a:t>RPCPing</a:t>
            </a:r>
            <a:endParaRPr lang="en-US" sz="2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автоматизации на </a:t>
            </a:r>
            <a:r>
              <a:rPr lang="en-US" dirty="0" smtClean="0"/>
              <a:t>PS</a:t>
            </a:r>
            <a:endParaRPr lang="ru-RU" dirty="0"/>
          </a:p>
        </p:txBody>
      </p:sp>
      <p:sp>
        <p:nvSpPr>
          <p:cNvPr id="3" name="Объект 2"/>
          <p:cNvSpPr>
            <a:spLocks noGrp="1"/>
          </p:cNvSpPr>
          <p:nvPr>
            <p:ph sz="quarter" idx="1"/>
          </p:nvPr>
        </p:nvSpPr>
        <p:spPr>
          <a:xfrm>
            <a:off x="612648" y="1600200"/>
            <a:ext cx="8153400" cy="5181600"/>
          </a:xfrm>
        </p:spPr>
        <p:txBody>
          <a:bodyPr>
            <a:normAutofit fontScale="55000" lnSpcReduction="20000"/>
          </a:bodyPr>
          <a:lstStyle/>
          <a:p>
            <a:pPr marL="0" indent="0">
              <a:buNone/>
            </a:pPr>
            <a:r>
              <a:rPr lang="en-US" dirty="0">
                <a:latin typeface="+mj-lt"/>
              </a:rPr>
              <a:t>Import-Module </a:t>
            </a:r>
            <a:r>
              <a:rPr lang="en-US" dirty="0" err="1" smtClean="0">
                <a:latin typeface="+mj-lt"/>
              </a:rPr>
              <a:t>ActiveDirectory</a:t>
            </a:r>
            <a:endParaRPr lang="ru-RU" dirty="0" smtClean="0">
              <a:latin typeface="+mj-lt"/>
            </a:endParaRPr>
          </a:p>
          <a:p>
            <a:pPr marL="0" indent="0">
              <a:buNone/>
            </a:pPr>
            <a:r>
              <a:rPr lang="en-US" dirty="0" smtClean="0">
                <a:latin typeface="+mj-lt"/>
              </a:rPr>
              <a:t>$</a:t>
            </a:r>
            <a:r>
              <a:rPr lang="en-US" dirty="0">
                <a:latin typeface="+mj-lt"/>
              </a:rPr>
              <a:t>Users = Import-CSV $1 –Delimiter </a:t>
            </a:r>
            <a:r>
              <a:rPr lang="en-US" dirty="0" smtClean="0">
                <a:latin typeface="+mj-lt"/>
              </a:rPr>
              <a:t>“;”</a:t>
            </a:r>
            <a:endParaRPr lang="ru-RU" dirty="0" smtClean="0">
              <a:latin typeface="+mj-lt"/>
            </a:endParaRPr>
          </a:p>
          <a:p>
            <a:pPr marL="0" indent="0">
              <a:buNone/>
            </a:pPr>
            <a:r>
              <a:rPr lang="en-US" dirty="0" err="1" smtClean="0">
                <a:latin typeface="+mj-lt"/>
              </a:rPr>
              <a:t>Foreach</a:t>
            </a:r>
            <a:r>
              <a:rPr lang="en-US" dirty="0">
                <a:latin typeface="+mj-lt"/>
              </a:rPr>
              <a:t>($</a:t>
            </a:r>
            <a:r>
              <a:rPr lang="en-US" dirty="0" err="1">
                <a:latin typeface="+mj-lt"/>
              </a:rPr>
              <a:t>CurrentUser</a:t>
            </a:r>
            <a:r>
              <a:rPr lang="en-US" dirty="0">
                <a:latin typeface="+mj-lt"/>
              </a:rPr>
              <a:t> in $Users) </a:t>
            </a:r>
            <a:r>
              <a:rPr lang="en-US" dirty="0" smtClean="0">
                <a:latin typeface="+mj-lt"/>
              </a:rPr>
              <a:t>{</a:t>
            </a:r>
            <a:br>
              <a:rPr lang="en-US" dirty="0" smtClean="0">
                <a:latin typeface="+mj-lt"/>
              </a:rPr>
            </a:br>
            <a:r>
              <a:rPr lang="en-US" dirty="0" smtClean="0">
                <a:latin typeface="+mj-lt"/>
              </a:rPr>
              <a:t>$Name</a:t>
            </a:r>
            <a:r>
              <a:rPr lang="en-US" dirty="0">
                <a:latin typeface="+mj-lt"/>
              </a:rPr>
              <a:t> = $</a:t>
            </a:r>
            <a:r>
              <a:rPr lang="en-US" dirty="0" err="1" smtClean="0">
                <a:latin typeface="+mj-lt"/>
              </a:rPr>
              <a:t>CurrentUser.Name</a:t>
            </a:r>
            <a:endParaRPr lang="en-US" dirty="0" smtClean="0">
              <a:latin typeface="+mj-lt"/>
            </a:endParaRPr>
          </a:p>
          <a:p>
            <a:pPr marL="0" indent="0">
              <a:buNone/>
            </a:pPr>
            <a:r>
              <a:rPr lang="en-US" dirty="0" smtClean="0">
                <a:latin typeface="+mj-lt"/>
              </a:rPr>
              <a:t>$</a:t>
            </a:r>
            <a:r>
              <a:rPr lang="en-US" dirty="0">
                <a:latin typeface="+mj-lt"/>
              </a:rPr>
              <a:t>Surname = $</a:t>
            </a:r>
            <a:r>
              <a:rPr lang="en-US" dirty="0" err="1" smtClean="0">
                <a:latin typeface="+mj-lt"/>
              </a:rPr>
              <a:t>CurrentUser.Surname</a:t>
            </a:r>
            <a:endParaRPr lang="en-US" dirty="0" smtClean="0">
              <a:latin typeface="+mj-lt"/>
            </a:endParaRPr>
          </a:p>
          <a:p>
            <a:pPr marL="0" indent="0">
              <a:buNone/>
            </a:pPr>
            <a:r>
              <a:rPr lang="en-US" dirty="0" smtClean="0">
                <a:latin typeface="+mj-lt"/>
              </a:rPr>
              <a:t>$</a:t>
            </a:r>
            <a:r>
              <a:rPr lang="en-US" dirty="0">
                <a:latin typeface="+mj-lt"/>
              </a:rPr>
              <a:t>Password = $</a:t>
            </a:r>
            <a:r>
              <a:rPr lang="en-US" dirty="0" err="1" smtClean="0">
                <a:latin typeface="+mj-lt"/>
              </a:rPr>
              <a:t>CurrentUser.Password</a:t>
            </a:r>
            <a:endParaRPr lang="en-US" dirty="0" smtClean="0">
              <a:latin typeface="+mj-lt"/>
            </a:endParaRPr>
          </a:p>
          <a:p>
            <a:pPr marL="0" indent="0">
              <a:buNone/>
            </a:pPr>
            <a:r>
              <a:rPr lang="en-US" dirty="0" smtClean="0">
                <a:latin typeface="+mj-lt"/>
              </a:rPr>
              <a:t>$</a:t>
            </a:r>
            <a:r>
              <a:rPr lang="en-US" dirty="0">
                <a:latin typeface="+mj-lt"/>
              </a:rPr>
              <a:t>OU = $</a:t>
            </a:r>
            <a:r>
              <a:rPr lang="en-US" dirty="0" err="1" smtClean="0">
                <a:latin typeface="+mj-lt"/>
              </a:rPr>
              <a:t>CurrentUser.OU</a:t>
            </a:r>
            <a:endParaRPr lang="en-US" dirty="0" smtClean="0">
              <a:latin typeface="+mj-lt"/>
            </a:endParaRPr>
          </a:p>
          <a:p>
            <a:pPr marL="0" indent="0">
              <a:buNone/>
            </a:pPr>
            <a:r>
              <a:rPr lang="en-US" dirty="0" smtClean="0">
                <a:latin typeface="+mj-lt"/>
              </a:rPr>
              <a:t>$</a:t>
            </a:r>
            <a:r>
              <a:rPr lang="en-US" dirty="0" err="1">
                <a:latin typeface="+mj-lt"/>
              </a:rPr>
              <a:t>SecurePwd</a:t>
            </a:r>
            <a:r>
              <a:rPr lang="en-US" dirty="0">
                <a:latin typeface="+mj-lt"/>
              </a:rPr>
              <a:t> = </a:t>
            </a:r>
            <a:r>
              <a:rPr lang="en-US" dirty="0" err="1">
                <a:latin typeface="+mj-lt"/>
              </a:rPr>
              <a:t>ConvertTo-SecureString</a:t>
            </a:r>
            <a:r>
              <a:rPr lang="en-US" dirty="0">
                <a:latin typeface="+mj-lt"/>
              </a:rPr>
              <a:t> -</a:t>
            </a:r>
            <a:r>
              <a:rPr lang="en-US" dirty="0" err="1">
                <a:latin typeface="+mj-lt"/>
              </a:rPr>
              <a:t>AsPlainText</a:t>
            </a:r>
            <a:r>
              <a:rPr lang="en-US" dirty="0">
                <a:latin typeface="+mj-lt"/>
              </a:rPr>
              <a:t> -Force -String $</a:t>
            </a:r>
            <a:r>
              <a:rPr lang="en-US" dirty="0" smtClean="0">
                <a:latin typeface="+mj-lt"/>
              </a:rPr>
              <a:t>Password</a:t>
            </a:r>
          </a:p>
          <a:p>
            <a:pPr marL="0" indent="0">
              <a:buNone/>
            </a:pPr>
            <a:r>
              <a:rPr lang="en-US" dirty="0" smtClean="0">
                <a:latin typeface="+mj-lt"/>
              </a:rPr>
              <a:t>$</a:t>
            </a:r>
            <a:r>
              <a:rPr lang="en-US" dirty="0" err="1">
                <a:latin typeface="+mj-lt"/>
              </a:rPr>
              <a:t>OUTmp</a:t>
            </a:r>
            <a:r>
              <a:rPr lang="en-US" dirty="0">
                <a:latin typeface="+mj-lt"/>
              </a:rPr>
              <a:t> = $OU –Split </a:t>
            </a:r>
            <a:r>
              <a:rPr lang="en-US" dirty="0" smtClean="0">
                <a:latin typeface="+mj-lt"/>
              </a:rPr>
              <a:t>“/”</a:t>
            </a:r>
          </a:p>
          <a:p>
            <a:pPr marL="0" indent="0">
              <a:buNone/>
            </a:pPr>
            <a:r>
              <a:rPr lang="ru-RU" dirty="0" smtClean="0">
                <a:latin typeface="+mj-lt"/>
              </a:rPr>
              <a:t>$</a:t>
            </a:r>
            <a:r>
              <a:rPr lang="en-US" dirty="0">
                <a:latin typeface="+mj-lt"/>
              </a:rPr>
              <a:t>Path </a:t>
            </a:r>
            <a:r>
              <a:rPr lang="ru-RU" dirty="0">
                <a:latin typeface="+mj-lt"/>
              </a:rPr>
              <a:t>=</a:t>
            </a:r>
            <a:r>
              <a:rPr lang="en-US" dirty="0">
                <a:latin typeface="+mj-lt"/>
              </a:rPr>
              <a:t> </a:t>
            </a:r>
            <a:r>
              <a:rPr lang="ru-RU" dirty="0">
                <a:latin typeface="+mj-lt"/>
              </a:rPr>
              <a:t>“”</a:t>
            </a:r>
            <a:r>
              <a:rPr lang="en-US" dirty="0">
                <a:latin typeface="+mj-lt"/>
              </a:rPr>
              <a:t> </a:t>
            </a:r>
            <a:endParaRPr lang="en-US" dirty="0" smtClean="0">
              <a:latin typeface="+mj-lt"/>
            </a:endParaRPr>
          </a:p>
          <a:p>
            <a:pPr marL="0" indent="0">
              <a:buNone/>
            </a:pPr>
            <a:r>
              <a:rPr lang="en-US" dirty="0" smtClean="0">
                <a:latin typeface="+mj-lt"/>
              </a:rPr>
              <a:t>$</a:t>
            </a:r>
            <a:r>
              <a:rPr lang="en-US" dirty="0" err="1">
                <a:latin typeface="+mj-lt"/>
              </a:rPr>
              <a:t>OUTmp</a:t>
            </a:r>
            <a:r>
              <a:rPr lang="en-US" dirty="0">
                <a:latin typeface="+mj-lt"/>
              </a:rPr>
              <a:t> | </a:t>
            </a:r>
            <a:r>
              <a:rPr lang="en-US" dirty="0" err="1" smtClean="0">
                <a:latin typeface="+mj-lt"/>
              </a:rPr>
              <a:t>ForEach</a:t>
            </a:r>
            <a:r>
              <a:rPr lang="en-US" dirty="0" smtClean="0">
                <a:latin typeface="+mj-lt"/>
              </a:rPr>
              <a:t>-Object</a:t>
            </a:r>
            <a:r>
              <a:rPr lang="en-US" dirty="0">
                <a:latin typeface="+mj-lt"/>
              </a:rPr>
              <a:t> {$Path = "OU=$_," + $Path</a:t>
            </a:r>
            <a:r>
              <a:rPr lang="en-US" dirty="0" smtClean="0">
                <a:latin typeface="+mj-lt"/>
              </a:rPr>
              <a:t>}</a:t>
            </a:r>
          </a:p>
          <a:p>
            <a:pPr marL="0" indent="0">
              <a:buNone/>
            </a:pPr>
            <a:r>
              <a:rPr lang="en-US" dirty="0" smtClean="0">
                <a:latin typeface="+mj-lt"/>
              </a:rPr>
              <a:t>$</a:t>
            </a:r>
            <a:r>
              <a:rPr lang="en-US" dirty="0">
                <a:latin typeface="+mj-lt"/>
              </a:rPr>
              <a:t>Path += “DC=</a:t>
            </a:r>
            <a:r>
              <a:rPr lang="en-US" dirty="0" err="1">
                <a:latin typeface="+mj-lt"/>
              </a:rPr>
              <a:t>contoso,DC</a:t>
            </a:r>
            <a:r>
              <a:rPr lang="en-US" dirty="0">
                <a:latin typeface="+mj-lt"/>
              </a:rPr>
              <a:t>=com</a:t>
            </a:r>
            <a:r>
              <a:rPr lang="en-US" dirty="0" smtClean="0">
                <a:latin typeface="+mj-lt"/>
              </a:rPr>
              <a:t>”</a:t>
            </a:r>
          </a:p>
          <a:p>
            <a:pPr marL="0" indent="0">
              <a:buNone/>
            </a:pPr>
            <a:r>
              <a:rPr lang="en-US" dirty="0" smtClean="0">
                <a:latin typeface="+mj-lt"/>
              </a:rPr>
              <a:t>$</a:t>
            </a:r>
            <a:r>
              <a:rPr lang="en-US" dirty="0">
                <a:latin typeface="+mj-lt"/>
              </a:rPr>
              <a:t>Login = $Name[0] + “.” + $</a:t>
            </a:r>
            <a:r>
              <a:rPr lang="en-US" dirty="0" smtClean="0">
                <a:latin typeface="+mj-lt"/>
              </a:rPr>
              <a:t>Surname</a:t>
            </a:r>
          </a:p>
          <a:p>
            <a:pPr marL="0" indent="0">
              <a:buNone/>
            </a:pPr>
            <a:r>
              <a:rPr lang="en-US" dirty="0" smtClean="0">
                <a:latin typeface="+mj-lt"/>
              </a:rPr>
              <a:t>$</a:t>
            </a:r>
            <a:r>
              <a:rPr lang="en-US" dirty="0" err="1">
                <a:latin typeface="+mj-lt"/>
              </a:rPr>
              <a:t>Displayname</a:t>
            </a:r>
            <a:r>
              <a:rPr lang="en-US" dirty="0">
                <a:latin typeface="+mj-lt"/>
              </a:rPr>
              <a:t> = $Name + “ “ + $Surname </a:t>
            </a:r>
            <a:endParaRPr lang="en-US" dirty="0" smtClean="0">
              <a:latin typeface="+mj-lt"/>
            </a:endParaRPr>
          </a:p>
          <a:p>
            <a:pPr marL="0" indent="0">
              <a:buNone/>
            </a:pPr>
            <a:r>
              <a:rPr lang="en-US" dirty="0" smtClean="0">
                <a:latin typeface="+mj-lt"/>
              </a:rPr>
              <a:t>$</a:t>
            </a:r>
            <a:r>
              <a:rPr lang="en-US" dirty="0" err="1">
                <a:latin typeface="+mj-lt"/>
              </a:rPr>
              <a:t>UserPrincipalName</a:t>
            </a:r>
            <a:r>
              <a:rPr lang="en-US" dirty="0">
                <a:latin typeface="+mj-lt"/>
              </a:rPr>
              <a:t> = $Login + “@contoso.com</a:t>
            </a:r>
            <a:r>
              <a:rPr lang="en-US" dirty="0" smtClean="0">
                <a:latin typeface="+mj-lt"/>
              </a:rPr>
              <a:t>”</a:t>
            </a:r>
          </a:p>
          <a:p>
            <a:pPr marL="0" indent="0">
              <a:buNone/>
            </a:pPr>
            <a:r>
              <a:rPr lang="en-US" dirty="0" smtClean="0">
                <a:latin typeface="+mj-lt"/>
              </a:rPr>
              <a:t>New-</a:t>
            </a:r>
            <a:r>
              <a:rPr lang="en-US" dirty="0" err="1" smtClean="0">
                <a:latin typeface="+mj-lt"/>
              </a:rPr>
              <a:t>ADUser</a:t>
            </a:r>
            <a:r>
              <a:rPr lang="en-US" dirty="0">
                <a:latin typeface="+mj-lt"/>
              </a:rPr>
              <a:t> $</a:t>
            </a:r>
            <a:r>
              <a:rPr lang="en-US" dirty="0" err="1">
                <a:latin typeface="+mj-lt"/>
              </a:rPr>
              <a:t>Displayname</a:t>
            </a:r>
            <a:r>
              <a:rPr lang="en-US" dirty="0">
                <a:latin typeface="+mj-lt"/>
              </a:rPr>
              <a:t> –</a:t>
            </a:r>
            <a:r>
              <a:rPr lang="en-US" dirty="0" err="1">
                <a:latin typeface="+mj-lt"/>
              </a:rPr>
              <a:t>SamAccountName</a:t>
            </a:r>
            <a:r>
              <a:rPr lang="en-US" dirty="0">
                <a:latin typeface="+mj-lt"/>
              </a:rPr>
              <a:t> $Login –</a:t>
            </a:r>
            <a:r>
              <a:rPr lang="en-US" dirty="0" err="1">
                <a:latin typeface="+mj-lt"/>
              </a:rPr>
              <a:t>UserPrincipalName</a:t>
            </a:r>
            <a:r>
              <a:rPr lang="en-US" dirty="0">
                <a:latin typeface="+mj-lt"/>
              </a:rPr>
              <a:t> $</a:t>
            </a:r>
            <a:r>
              <a:rPr lang="en-US" dirty="0" err="1">
                <a:latin typeface="+mj-lt"/>
              </a:rPr>
              <a:t>UserPrincipalName-DisplayName</a:t>
            </a:r>
            <a:r>
              <a:rPr lang="en-US" dirty="0">
                <a:latin typeface="+mj-lt"/>
              </a:rPr>
              <a:t> $</a:t>
            </a:r>
            <a:r>
              <a:rPr lang="en-US" dirty="0" err="1">
                <a:latin typeface="+mj-lt"/>
              </a:rPr>
              <a:t>DisplayName</a:t>
            </a:r>
            <a:r>
              <a:rPr lang="en-US" dirty="0">
                <a:latin typeface="+mj-lt"/>
              </a:rPr>
              <a:t> -</a:t>
            </a:r>
            <a:r>
              <a:rPr lang="en-US" dirty="0" err="1">
                <a:latin typeface="+mj-lt"/>
              </a:rPr>
              <a:t>AccountPassword</a:t>
            </a:r>
            <a:r>
              <a:rPr lang="en-US" dirty="0">
                <a:latin typeface="+mj-lt"/>
              </a:rPr>
              <a:t> $</a:t>
            </a:r>
            <a:r>
              <a:rPr lang="en-US" dirty="0" err="1">
                <a:latin typeface="+mj-lt"/>
              </a:rPr>
              <a:t>SecurePwd</a:t>
            </a:r>
            <a:r>
              <a:rPr lang="en-US" dirty="0">
                <a:latin typeface="+mj-lt"/>
              </a:rPr>
              <a:t> -</a:t>
            </a:r>
            <a:r>
              <a:rPr lang="en-US" dirty="0" err="1">
                <a:latin typeface="+mj-lt"/>
              </a:rPr>
              <a:t>ChangePasswordAtLogon</a:t>
            </a:r>
            <a:r>
              <a:rPr lang="en-US" dirty="0">
                <a:latin typeface="+mj-lt"/>
              </a:rPr>
              <a:t> 1 -</a:t>
            </a:r>
            <a:r>
              <a:rPr lang="en-US" dirty="0" err="1" smtClean="0">
                <a:latin typeface="+mj-lt"/>
              </a:rPr>
              <a:t>Path$Path</a:t>
            </a:r>
            <a:endParaRPr lang="en-US" dirty="0" smtClean="0">
              <a:latin typeface="+mj-lt"/>
            </a:endParaRPr>
          </a:p>
          <a:p>
            <a:pPr marL="0" indent="0">
              <a:buNone/>
            </a:pPr>
            <a:r>
              <a:rPr lang="en-US" dirty="0" smtClean="0">
                <a:latin typeface="+mj-lt"/>
              </a:rPr>
              <a:t>Enable</a:t>
            </a:r>
            <a:r>
              <a:rPr lang="ru-RU" dirty="0">
                <a:latin typeface="+mj-lt"/>
              </a:rPr>
              <a:t>-</a:t>
            </a:r>
            <a:r>
              <a:rPr lang="en-US" dirty="0" err="1">
                <a:latin typeface="+mj-lt"/>
              </a:rPr>
              <a:t>ADAccount</a:t>
            </a:r>
            <a:r>
              <a:rPr lang="en-US" dirty="0">
                <a:latin typeface="+mj-lt"/>
              </a:rPr>
              <a:t> </a:t>
            </a:r>
            <a:r>
              <a:rPr lang="ru-RU" dirty="0">
                <a:latin typeface="+mj-lt"/>
              </a:rPr>
              <a:t>$</a:t>
            </a:r>
            <a:r>
              <a:rPr lang="en-US" dirty="0">
                <a:latin typeface="+mj-lt"/>
              </a:rPr>
              <a:t>Login</a:t>
            </a:r>
            <a:r>
              <a:rPr lang="ru-RU" dirty="0">
                <a:latin typeface="+mj-lt"/>
              </a:rPr>
              <a:t>}</a:t>
            </a:r>
          </a:p>
          <a:p>
            <a:pPr marL="0" indent="0">
              <a:buNone/>
            </a:pPr>
            <a:endParaRPr lang="ru-RU" dirty="0"/>
          </a:p>
        </p:txBody>
      </p:sp>
    </p:spTree>
    <p:extLst>
      <p:ext uri="{BB962C8B-B14F-4D97-AF65-F5344CB8AC3E}">
        <p14:creationId xmlns:p14="http://schemas.microsoft.com/office/powerpoint/2010/main" val="2130983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r>
              <a:rPr lang="en-US" dirty="0" smtClean="0"/>
              <a:t>Flexible Single Master Operation</a:t>
            </a:r>
            <a:endParaRPr lang="ru-RU" dirty="0"/>
          </a:p>
        </p:txBody>
      </p:sp>
      <p:sp>
        <p:nvSpPr>
          <p:cNvPr id="4" name="TextBox 3"/>
          <p:cNvSpPr txBox="1"/>
          <p:nvPr/>
        </p:nvSpPr>
        <p:spPr>
          <a:xfrm>
            <a:off x="1331640" y="1772816"/>
            <a:ext cx="4951420" cy="3256597"/>
          </a:xfrm>
          <a:prstGeom prst="rect">
            <a:avLst/>
          </a:prstGeom>
          <a:noFill/>
        </p:spPr>
        <p:txBody>
          <a:bodyPr wrap="none" rtlCol="0">
            <a:spAutoFit/>
          </a:bodyPr>
          <a:lstStyle/>
          <a:p>
            <a:pPr indent="269875">
              <a:lnSpc>
                <a:spcPct val="150000"/>
              </a:lnSpc>
              <a:buFont typeface="Arial" pitchFamily="34" charset="0"/>
              <a:buChar char="•"/>
              <a:tabLst>
                <a:tab pos="360363" algn="l"/>
              </a:tabLst>
            </a:pPr>
            <a:r>
              <a:rPr lang="ru-RU" sz="2800" dirty="0" smtClean="0">
                <a:solidFill>
                  <a:schemeClr val="tx1">
                    <a:lumMod val="75000"/>
                    <a:lumOff val="25000"/>
                  </a:schemeClr>
                </a:solidFill>
              </a:rPr>
              <a:t>Хозяин схемы</a:t>
            </a:r>
          </a:p>
          <a:p>
            <a:pPr indent="269875">
              <a:lnSpc>
                <a:spcPct val="150000"/>
              </a:lnSpc>
              <a:buFont typeface="Arial" pitchFamily="34" charset="0"/>
              <a:buChar char="•"/>
              <a:tabLst>
                <a:tab pos="360363" algn="l"/>
              </a:tabLst>
            </a:pPr>
            <a:r>
              <a:rPr lang="ru-RU" sz="2800" dirty="0" smtClean="0">
                <a:solidFill>
                  <a:schemeClr val="tx1">
                    <a:lumMod val="75000"/>
                    <a:lumOff val="25000"/>
                  </a:schemeClr>
                </a:solidFill>
              </a:rPr>
              <a:t>Хозяин именования доменов</a:t>
            </a:r>
          </a:p>
          <a:p>
            <a:pPr indent="269875">
              <a:lnSpc>
                <a:spcPct val="150000"/>
              </a:lnSpc>
              <a:buFont typeface="Arial" pitchFamily="34" charset="0"/>
              <a:buChar char="•"/>
              <a:tabLst>
                <a:tab pos="360363" algn="l"/>
              </a:tabLst>
            </a:pPr>
            <a:r>
              <a:rPr lang="ru-RU" sz="2800" dirty="0" smtClean="0">
                <a:solidFill>
                  <a:schemeClr val="tx1">
                    <a:lumMod val="75000"/>
                    <a:lumOff val="25000"/>
                  </a:schemeClr>
                </a:solidFill>
              </a:rPr>
              <a:t>Хозяин идентификаторов</a:t>
            </a:r>
          </a:p>
          <a:p>
            <a:pPr indent="269875">
              <a:lnSpc>
                <a:spcPct val="150000"/>
              </a:lnSpc>
              <a:buFont typeface="Arial" pitchFamily="34" charset="0"/>
              <a:buChar char="•"/>
              <a:tabLst>
                <a:tab pos="360363" algn="l"/>
              </a:tabLst>
            </a:pPr>
            <a:r>
              <a:rPr lang="ru-RU" sz="2800" dirty="0" smtClean="0">
                <a:solidFill>
                  <a:schemeClr val="tx1">
                    <a:lumMod val="75000"/>
                    <a:lumOff val="25000"/>
                  </a:schemeClr>
                </a:solidFill>
              </a:rPr>
              <a:t>Эмулятор </a:t>
            </a:r>
            <a:r>
              <a:rPr lang="en-US" sz="2800" dirty="0" smtClean="0">
                <a:solidFill>
                  <a:schemeClr val="tx1">
                    <a:lumMod val="75000"/>
                    <a:lumOff val="25000"/>
                  </a:schemeClr>
                </a:solidFill>
              </a:rPr>
              <a:t>PDC</a:t>
            </a:r>
          </a:p>
          <a:p>
            <a:pPr indent="269875">
              <a:lnSpc>
                <a:spcPct val="150000"/>
              </a:lnSpc>
              <a:buFont typeface="Arial" pitchFamily="34" charset="0"/>
              <a:buChar char="•"/>
              <a:tabLst>
                <a:tab pos="360363" algn="l"/>
              </a:tabLst>
            </a:pPr>
            <a:r>
              <a:rPr lang="ru-RU" sz="2800" dirty="0" smtClean="0">
                <a:solidFill>
                  <a:schemeClr val="tx1">
                    <a:lumMod val="75000"/>
                    <a:lumOff val="25000"/>
                  </a:schemeClr>
                </a:solidFill>
              </a:rPr>
              <a:t>Хозяин инфраструктуры</a:t>
            </a:r>
            <a:endParaRPr lang="en-US"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pPr indent="269875">
              <a:lnSpc>
                <a:spcPct val="150000"/>
              </a:lnSpc>
              <a:tabLst>
                <a:tab pos="360363" algn="l"/>
              </a:tabLst>
            </a:pPr>
            <a:r>
              <a:rPr lang="ru-RU" dirty="0" smtClean="0">
                <a:solidFill>
                  <a:schemeClr val="tx1">
                    <a:lumMod val="75000"/>
                    <a:lumOff val="25000"/>
                  </a:schemeClr>
                </a:solidFill>
              </a:rPr>
              <a:t>Хозяин схемы</a:t>
            </a:r>
          </a:p>
        </p:txBody>
      </p:sp>
      <p:sp>
        <p:nvSpPr>
          <p:cNvPr id="4" name="TextBox 3"/>
          <p:cNvSpPr txBox="1"/>
          <p:nvPr/>
        </p:nvSpPr>
        <p:spPr>
          <a:xfrm>
            <a:off x="1331640" y="1772816"/>
            <a:ext cx="7278960" cy="3323987"/>
          </a:xfrm>
          <a:prstGeom prst="rect">
            <a:avLst/>
          </a:prstGeom>
          <a:noFill/>
        </p:spPr>
        <p:txBody>
          <a:bodyPr wrap="square" rtlCol="0">
            <a:spAutoFit/>
          </a:bodyPr>
          <a:lstStyle/>
          <a:p>
            <a:pPr>
              <a:lnSpc>
                <a:spcPct val="150000"/>
              </a:lnSpc>
              <a:tabLst>
                <a:tab pos="360363" algn="l"/>
              </a:tabLst>
            </a:pPr>
            <a:r>
              <a:rPr lang="ru-RU" sz="2800" dirty="0" smtClean="0"/>
              <a:t>Эта роль необходима для расширения схемы леса </a:t>
            </a:r>
            <a:r>
              <a:rPr lang="ru-RU" sz="2800" dirty="0" err="1" smtClean="0"/>
              <a:t>Active</a:t>
            </a:r>
            <a:r>
              <a:rPr lang="ru-RU" sz="2800" dirty="0" smtClean="0"/>
              <a:t> </a:t>
            </a:r>
            <a:r>
              <a:rPr lang="ru-RU" sz="2800" dirty="0" err="1" smtClean="0"/>
              <a:t>Directory</a:t>
            </a:r>
            <a:endParaRPr lang="ru-RU" sz="2800" dirty="0" smtClean="0"/>
          </a:p>
          <a:p>
            <a:pPr>
              <a:lnSpc>
                <a:spcPct val="150000"/>
              </a:lnSpc>
              <a:tabLst>
                <a:tab pos="360363" algn="l"/>
              </a:tabLst>
            </a:pPr>
            <a:endParaRPr lang="ru-RU" sz="2800" dirty="0" smtClean="0">
              <a:solidFill>
                <a:schemeClr val="tx1">
                  <a:lumMod val="75000"/>
                  <a:lumOff val="25000"/>
                </a:schemeClr>
              </a:solidFill>
            </a:endParaRPr>
          </a:p>
          <a:p>
            <a:pPr>
              <a:lnSpc>
                <a:spcPct val="150000"/>
              </a:lnSpc>
              <a:tabLst>
                <a:tab pos="360363" algn="l"/>
              </a:tabLst>
            </a:pPr>
            <a:endParaRPr lang="ru-RU" sz="2800" dirty="0" smtClean="0">
              <a:solidFill>
                <a:schemeClr val="tx1">
                  <a:lumMod val="75000"/>
                  <a:lumOff val="25000"/>
                </a:schemeClr>
              </a:solidFill>
            </a:endParaRPr>
          </a:p>
          <a:p>
            <a:pPr>
              <a:lnSpc>
                <a:spcPct val="150000"/>
              </a:lnSpc>
              <a:tabLst>
                <a:tab pos="360363" algn="l"/>
              </a:tabLst>
            </a:pPr>
            <a:r>
              <a:rPr lang="ru-RU" sz="2800" dirty="0" smtClean="0">
                <a:solidFill>
                  <a:schemeClr val="tx1">
                    <a:lumMod val="75000"/>
                    <a:lumOff val="25000"/>
                  </a:schemeClr>
                </a:solidFill>
              </a:rPr>
              <a:t>Один в лесу</a:t>
            </a:r>
            <a:endParaRPr lang="en-US"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pPr indent="269875">
              <a:lnSpc>
                <a:spcPct val="150000"/>
              </a:lnSpc>
              <a:tabLst>
                <a:tab pos="360363" algn="l"/>
              </a:tabLst>
            </a:pPr>
            <a:r>
              <a:rPr lang="ru-RU" dirty="0" smtClean="0">
                <a:solidFill>
                  <a:schemeClr val="tx1">
                    <a:lumMod val="75000"/>
                    <a:lumOff val="25000"/>
                  </a:schemeClr>
                </a:solidFill>
              </a:rPr>
              <a:t>Хозяин именования доменов</a:t>
            </a:r>
          </a:p>
        </p:txBody>
      </p:sp>
      <p:sp>
        <p:nvSpPr>
          <p:cNvPr id="4" name="TextBox 3"/>
          <p:cNvSpPr txBox="1"/>
          <p:nvPr/>
        </p:nvSpPr>
        <p:spPr>
          <a:xfrm>
            <a:off x="1331640" y="1772816"/>
            <a:ext cx="7278960" cy="3323987"/>
          </a:xfrm>
          <a:prstGeom prst="rect">
            <a:avLst/>
          </a:prstGeom>
          <a:noFill/>
        </p:spPr>
        <p:txBody>
          <a:bodyPr wrap="square" rtlCol="0">
            <a:spAutoFit/>
          </a:bodyPr>
          <a:lstStyle/>
          <a:p>
            <a:pPr>
              <a:lnSpc>
                <a:spcPct val="150000"/>
              </a:lnSpc>
              <a:tabLst>
                <a:tab pos="360363" algn="l"/>
              </a:tabLst>
            </a:pPr>
            <a:r>
              <a:rPr lang="ru-RU" sz="2800" dirty="0" smtClean="0"/>
              <a:t>Сервер с этой ролью обеспечивает уникальность имен для создаваемых доменов и разделов приложений в лесу.</a:t>
            </a:r>
          </a:p>
          <a:p>
            <a:pPr indent="269875">
              <a:lnSpc>
                <a:spcPct val="150000"/>
              </a:lnSpc>
              <a:tabLst>
                <a:tab pos="360363" algn="l"/>
              </a:tabLst>
            </a:pPr>
            <a:endParaRPr lang="ru-RU" sz="2800" dirty="0" smtClean="0">
              <a:solidFill>
                <a:schemeClr val="tx1">
                  <a:lumMod val="75000"/>
                  <a:lumOff val="25000"/>
                </a:schemeClr>
              </a:solidFill>
            </a:endParaRPr>
          </a:p>
          <a:p>
            <a:pPr indent="269875">
              <a:lnSpc>
                <a:spcPct val="150000"/>
              </a:lnSpc>
              <a:tabLst>
                <a:tab pos="360363" algn="l"/>
              </a:tabLst>
            </a:pPr>
            <a:r>
              <a:rPr lang="ru-RU" sz="2800" dirty="0" smtClean="0">
                <a:solidFill>
                  <a:schemeClr val="tx1">
                    <a:lumMod val="75000"/>
                    <a:lumOff val="25000"/>
                  </a:schemeClr>
                </a:solidFill>
              </a:rPr>
              <a:t>Один в лесу.</a:t>
            </a:r>
            <a:endParaRPr lang="en-US"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pPr indent="269875">
              <a:lnSpc>
                <a:spcPct val="150000"/>
              </a:lnSpc>
              <a:tabLst>
                <a:tab pos="360363" algn="l"/>
              </a:tabLst>
            </a:pPr>
            <a:r>
              <a:rPr lang="ru-RU" dirty="0" smtClean="0">
                <a:solidFill>
                  <a:schemeClr val="tx1">
                    <a:lumMod val="75000"/>
                    <a:lumOff val="25000"/>
                  </a:schemeClr>
                </a:solidFill>
              </a:rPr>
              <a:t>Хозяин идентификаторов</a:t>
            </a:r>
          </a:p>
        </p:txBody>
      </p:sp>
      <p:sp>
        <p:nvSpPr>
          <p:cNvPr id="4" name="TextBox 3"/>
          <p:cNvSpPr txBox="1"/>
          <p:nvPr/>
        </p:nvSpPr>
        <p:spPr>
          <a:xfrm>
            <a:off x="1331640" y="1772816"/>
            <a:ext cx="7202760" cy="3323987"/>
          </a:xfrm>
          <a:prstGeom prst="rect">
            <a:avLst/>
          </a:prstGeom>
          <a:noFill/>
        </p:spPr>
        <p:txBody>
          <a:bodyPr wrap="square" rtlCol="0">
            <a:spAutoFit/>
          </a:bodyPr>
          <a:lstStyle/>
          <a:p>
            <a:pPr>
              <a:lnSpc>
                <a:spcPct val="150000"/>
              </a:lnSpc>
              <a:tabLst>
                <a:tab pos="360363" algn="l"/>
              </a:tabLst>
            </a:pPr>
            <a:r>
              <a:rPr lang="ru-RU" sz="2800" dirty="0" smtClean="0"/>
              <a:t>Сервер с этой ролью раздает другим контроллерам домена пачки по 500 заготовок для создания уникальных SID.</a:t>
            </a:r>
          </a:p>
          <a:p>
            <a:pPr indent="269875">
              <a:lnSpc>
                <a:spcPct val="150000"/>
              </a:lnSpc>
              <a:tabLst>
                <a:tab pos="360363" algn="l"/>
              </a:tabLst>
            </a:pPr>
            <a:endParaRPr lang="ru-RU" sz="2800" dirty="0" smtClean="0">
              <a:solidFill>
                <a:schemeClr val="tx1">
                  <a:lumMod val="75000"/>
                  <a:lumOff val="25000"/>
                </a:schemeClr>
              </a:solidFill>
            </a:endParaRPr>
          </a:p>
          <a:p>
            <a:pPr indent="269875">
              <a:lnSpc>
                <a:spcPct val="150000"/>
              </a:lnSpc>
              <a:tabLst>
                <a:tab pos="360363" algn="l"/>
              </a:tabLst>
            </a:pPr>
            <a:r>
              <a:rPr lang="ru-RU" sz="2800" dirty="0" smtClean="0">
                <a:solidFill>
                  <a:schemeClr val="tx1">
                    <a:lumMod val="75000"/>
                    <a:lumOff val="25000"/>
                  </a:schemeClr>
                </a:solidFill>
              </a:rPr>
              <a:t>Один в домене</a:t>
            </a:r>
            <a:endParaRPr lang="en-US"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pPr indent="269875">
              <a:lnSpc>
                <a:spcPct val="150000"/>
              </a:lnSpc>
              <a:tabLst>
                <a:tab pos="360363" algn="l"/>
              </a:tabLst>
            </a:pPr>
            <a:r>
              <a:rPr lang="ru-RU" dirty="0" smtClean="0">
                <a:solidFill>
                  <a:schemeClr val="tx1">
                    <a:lumMod val="75000"/>
                    <a:lumOff val="25000"/>
                  </a:schemeClr>
                </a:solidFill>
              </a:rPr>
              <a:t>Эмулятор </a:t>
            </a:r>
            <a:r>
              <a:rPr lang="en-US" dirty="0" smtClean="0">
                <a:solidFill>
                  <a:schemeClr val="tx1">
                    <a:lumMod val="75000"/>
                    <a:lumOff val="25000"/>
                  </a:schemeClr>
                </a:solidFill>
              </a:rPr>
              <a:t>PDC</a:t>
            </a:r>
          </a:p>
        </p:txBody>
      </p:sp>
      <p:sp>
        <p:nvSpPr>
          <p:cNvPr id="4" name="TextBox 3"/>
          <p:cNvSpPr txBox="1"/>
          <p:nvPr/>
        </p:nvSpPr>
        <p:spPr>
          <a:xfrm>
            <a:off x="1331640" y="1772816"/>
            <a:ext cx="7126560" cy="4616648"/>
          </a:xfrm>
          <a:prstGeom prst="rect">
            <a:avLst/>
          </a:prstGeom>
          <a:noFill/>
        </p:spPr>
        <p:txBody>
          <a:bodyPr wrap="square" rtlCol="0">
            <a:spAutoFit/>
          </a:bodyPr>
          <a:lstStyle/>
          <a:p>
            <a:pPr>
              <a:lnSpc>
                <a:spcPct val="150000"/>
              </a:lnSpc>
              <a:tabLst>
                <a:tab pos="360363" algn="l"/>
              </a:tabLst>
            </a:pPr>
            <a:r>
              <a:rPr lang="ru-RU" sz="2800" dirty="0" smtClean="0"/>
              <a:t>Очень важная роль, если у вас есть NT4 домен или клиенты до 2000. Работает как основной обозреватель сети </a:t>
            </a:r>
            <a:r>
              <a:rPr lang="ru-RU" sz="2800" dirty="0" err="1" smtClean="0"/>
              <a:t>Windows</a:t>
            </a:r>
            <a:r>
              <a:rPr lang="ru-RU" sz="2800" dirty="0" smtClean="0"/>
              <a:t>. Отслеживает блокировки пользователей при ошибках паролей. Является эталоном времени для домена.</a:t>
            </a:r>
          </a:p>
          <a:p>
            <a:pPr>
              <a:lnSpc>
                <a:spcPct val="150000"/>
              </a:lnSpc>
              <a:tabLst>
                <a:tab pos="360363" algn="l"/>
              </a:tabLst>
            </a:pPr>
            <a:r>
              <a:rPr lang="ru-RU" sz="2800" dirty="0" smtClean="0">
                <a:solidFill>
                  <a:schemeClr val="tx1">
                    <a:lumMod val="75000"/>
                    <a:lumOff val="25000"/>
                  </a:schemeClr>
                </a:solidFill>
              </a:rPr>
              <a:t>Один в домене.</a:t>
            </a:r>
            <a:endParaRPr lang="en-US"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435280" cy="1143000"/>
          </a:xfrm>
        </p:spPr>
        <p:txBody>
          <a:bodyPr>
            <a:normAutofit/>
          </a:bodyPr>
          <a:lstStyle/>
          <a:p>
            <a:pPr indent="269875">
              <a:lnSpc>
                <a:spcPct val="150000"/>
              </a:lnSpc>
              <a:tabLst>
                <a:tab pos="360363" algn="l"/>
              </a:tabLst>
            </a:pPr>
            <a:r>
              <a:rPr lang="ru-RU" dirty="0" smtClean="0">
                <a:solidFill>
                  <a:schemeClr val="tx1">
                    <a:lumMod val="75000"/>
                    <a:lumOff val="25000"/>
                  </a:schemeClr>
                </a:solidFill>
              </a:rPr>
              <a:t>Хозяин инфраструктуры</a:t>
            </a:r>
            <a:endParaRPr lang="en-US" dirty="0" smtClean="0">
              <a:solidFill>
                <a:schemeClr val="tx1">
                  <a:lumMod val="75000"/>
                  <a:lumOff val="25000"/>
                </a:schemeClr>
              </a:solidFill>
            </a:endParaRPr>
          </a:p>
        </p:txBody>
      </p:sp>
      <p:sp>
        <p:nvSpPr>
          <p:cNvPr id="4" name="TextBox 3"/>
          <p:cNvSpPr txBox="1"/>
          <p:nvPr/>
        </p:nvSpPr>
        <p:spPr>
          <a:xfrm>
            <a:off x="1331641" y="1772816"/>
            <a:ext cx="7431359" cy="3900876"/>
          </a:xfrm>
          <a:prstGeom prst="rect">
            <a:avLst/>
          </a:prstGeom>
          <a:noFill/>
        </p:spPr>
        <p:txBody>
          <a:bodyPr wrap="square" rtlCol="0">
            <a:spAutoFit/>
          </a:bodyPr>
          <a:lstStyle/>
          <a:p>
            <a:pPr>
              <a:lnSpc>
                <a:spcPct val="150000"/>
              </a:lnSpc>
              <a:tabLst>
                <a:tab pos="360363" algn="l"/>
              </a:tabLst>
            </a:pPr>
            <a:r>
              <a:rPr lang="ru-RU" sz="2800" dirty="0" smtClean="0"/>
              <a:t>Для пользователей </a:t>
            </a:r>
            <a:r>
              <a:rPr lang="ru-RU" sz="2800" b="1" i="1" dirty="0" smtClean="0"/>
              <a:t>других доменов, </a:t>
            </a:r>
            <a:r>
              <a:rPr lang="ru-RU" sz="2800" dirty="0" smtClean="0"/>
              <a:t>которые</a:t>
            </a:r>
            <a:r>
              <a:rPr lang="ru-RU" sz="2800" b="1" i="1" dirty="0" smtClean="0"/>
              <a:t> </a:t>
            </a:r>
            <a:r>
              <a:rPr lang="ru-RU" sz="2800" dirty="0" smtClean="0"/>
              <a:t>являются членами локальных групп </a:t>
            </a:r>
            <a:r>
              <a:rPr lang="ru-RU" sz="2800" b="1" i="1" dirty="0" smtClean="0"/>
              <a:t>своего домена </a:t>
            </a:r>
            <a:r>
              <a:rPr lang="ru-RU" sz="2800" dirty="0" smtClean="0"/>
              <a:t>создает и обновляет специальные объекты в базе </a:t>
            </a:r>
            <a:r>
              <a:rPr lang="ru-RU" sz="2800" b="1" dirty="0" smtClean="0"/>
              <a:t>не глобального каталога </a:t>
            </a:r>
            <a:r>
              <a:rPr lang="ru-RU" sz="2800" b="1" i="1" dirty="0" smtClean="0"/>
              <a:t>своего домена. </a:t>
            </a:r>
            <a:br>
              <a:rPr lang="ru-RU" sz="2800" b="1" i="1" dirty="0" smtClean="0"/>
            </a:br>
            <a:endParaRPr lang="en-US"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Kerberos 5</a:t>
            </a:r>
            <a:endParaRPr lang="ru-RU" dirty="0"/>
          </a:p>
        </p:txBody>
      </p:sp>
      <p:pic>
        <p:nvPicPr>
          <p:cNvPr id="4" name="Picture 2" descr="http://upload.wikimedia.org/wikipedia/commons/3/33/KerberosFULL.png?uselang=ru"/>
          <p:cNvPicPr>
            <a:picLocks noChangeAspect="1" noChangeArrowheads="1"/>
          </p:cNvPicPr>
          <p:nvPr/>
        </p:nvPicPr>
        <p:blipFill>
          <a:blip r:embed="rId2" cstate="print"/>
          <a:srcRect/>
          <a:stretch>
            <a:fillRect/>
          </a:stretch>
        </p:blipFill>
        <p:spPr bwMode="auto">
          <a:xfrm>
            <a:off x="4572001" y="5"/>
            <a:ext cx="4572000" cy="685799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a:t>Задачи информационной безопасности</a:t>
            </a:r>
          </a:p>
        </p:txBody>
      </p:sp>
      <p:sp>
        <p:nvSpPr>
          <p:cNvPr id="3" name="Объект 2"/>
          <p:cNvSpPr>
            <a:spLocks noGrp="1"/>
          </p:cNvSpPr>
          <p:nvPr>
            <p:ph sz="quarter" idx="1"/>
          </p:nvPr>
        </p:nvSpPr>
        <p:spPr>
          <a:xfrm>
            <a:off x="612648" y="1600200"/>
            <a:ext cx="8153400" cy="4800600"/>
          </a:xfrm>
        </p:spPr>
        <p:txBody>
          <a:bodyPr>
            <a:normAutofit fontScale="47500" lnSpcReduction="20000"/>
          </a:bodyPr>
          <a:lstStyle/>
          <a:p>
            <a:pPr>
              <a:buNone/>
            </a:pPr>
            <a:r>
              <a:rPr lang="ru-RU" dirty="0"/>
              <a:t>Список основных целей и задач информационной безопасности:</a:t>
            </a:r>
          </a:p>
          <a:p>
            <a:r>
              <a:rPr lang="ru-RU" dirty="0"/>
              <a:t>секретность (</a:t>
            </a:r>
            <a:r>
              <a:rPr lang="en-US" dirty="0"/>
              <a:t>privacy, confidentiality, secrecy);</a:t>
            </a:r>
            <a:endParaRPr lang="ru-RU" dirty="0"/>
          </a:p>
          <a:p>
            <a:r>
              <a:rPr lang="ru-RU" dirty="0"/>
              <a:t>целостность (</a:t>
            </a:r>
            <a:r>
              <a:rPr lang="en-US" dirty="0"/>
              <a:t>data integrity);</a:t>
            </a:r>
            <a:endParaRPr lang="ru-RU" dirty="0"/>
          </a:p>
          <a:p>
            <a:r>
              <a:rPr lang="ru-RU" dirty="0"/>
              <a:t>идентификация (</a:t>
            </a:r>
            <a:r>
              <a:rPr lang="en-US" dirty="0"/>
              <a:t>identification);</a:t>
            </a:r>
            <a:endParaRPr lang="ru-RU" dirty="0"/>
          </a:p>
          <a:p>
            <a:r>
              <a:rPr lang="ru-RU" dirty="0"/>
              <a:t>аутентификация (</a:t>
            </a:r>
            <a:r>
              <a:rPr lang="en-US" dirty="0"/>
              <a:t>data origin, authentication);</a:t>
            </a:r>
            <a:endParaRPr lang="ru-RU" dirty="0"/>
          </a:p>
          <a:p>
            <a:r>
              <a:rPr lang="ru-RU" dirty="0"/>
              <a:t>уполномочивание (</a:t>
            </a:r>
            <a:r>
              <a:rPr lang="en-US" dirty="0"/>
              <a:t>authorization);</a:t>
            </a:r>
            <a:endParaRPr lang="ru-RU" dirty="0"/>
          </a:p>
          <a:p>
            <a:r>
              <a:rPr lang="ru-RU" dirty="0"/>
              <a:t>контроль доступа (</a:t>
            </a:r>
            <a:r>
              <a:rPr lang="en-US" dirty="0"/>
              <a:t>access control);</a:t>
            </a:r>
            <a:endParaRPr lang="ru-RU" dirty="0"/>
          </a:p>
          <a:p>
            <a:r>
              <a:rPr lang="ru-RU" dirty="0"/>
              <a:t>право собственности (</a:t>
            </a:r>
            <a:r>
              <a:rPr lang="en-US" dirty="0"/>
              <a:t>ownership);</a:t>
            </a:r>
            <a:endParaRPr lang="ru-RU" dirty="0"/>
          </a:p>
          <a:p>
            <a:r>
              <a:rPr lang="ru-RU" dirty="0"/>
              <a:t>сертификация (</a:t>
            </a:r>
            <a:r>
              <a:rPr lang="en-US" dirty="0"/>
              <a:t>certification); </a:t>
            </a:r>
            <a:endParaRPr lang="ru-RU" dirty="0"/>
          </a:p>
          <a:p>
            <a:r>
              <a:rPr lang="ru-RU" dirty="0"/>
              <a:t>подпись (</a:t>
            </a:r>
            <a:r>
              <a:rPr lang="en-US" dirty="0"/>
              <a:t>signature);</a:t>
            </a:r>
            <a:endParaRPr lang="ru-RU" dirty="0"/>
          </a:p>
          <a:p>
            <a:r>
              <a:rPr lang="ru-RU" dirty="0" err="1"/>
              <a:t>неотказуемость</a:t>
            </a:r>
            <a:r>
              <a:rPr lang="ru-RU" dirty="0"/>
              <a:t> (</a:t>
            </a:r>
            <a:r>
              <a:rPr lang="en-US" dirty="0"/>
              <a:t>non-repudiation); </a:t>
            </a:r>
            <a:endParaRPr lang="ru-RU" dirty="0"/>
          </a:p>
          <a:p>
            <a:r>
              <a:rPr lang="ru-RU" dirty="0"/>
              <a:t>датирование (</a:t>
            </a:r>
            <a:r>
              <a:rPr lang="en-US" dirty="0"/>
              <a:t>time stamping);</a:t>
            </a:r>
            <a:endParaRPr lang="ru-RU" dirty="0"/>
          </a:p>
          <a:p>
            <a:r>
              <a:rPr lang="ru-RU" dirty="0"/>
              <a:t>расписка в получении (</a:t>
            </a:r>
            <a:r>
              <a:rPr lang="en-US" dirty="0"/>
              <a:t>receipt); </a:t>
            </a:r>
            <a:endParaRPr lang="ru-RU" dirty="0"/>
          </a:p>
          <a:p>
            <a:r>
              <a:rPr lang="ru-RU" dirty="0"/>
              <a:t>аннулирование (</a:t>
            </a:r>
            <a:r>
              <a:rPr lang="en-US" dirty="0"/>
              <a:t>annul);</a:t>
            </a:r>
            <a:endParaRPr lang="ru-RU" dirty="0"/>
          </a:p>
          <a:p>
            <a:r>
              <a:rPr lang="ru-RU" dirty="0"/>
              <a:t>анонимность (</a:t>
            </a:r>
            <a:r>
              <a:rPr lang="en-US" dirty="0"/>
              <a:t>anonymity);</a:t>
            </a:r>
            <a:endParaRPr lang="ru-RU" dirty="0"/>
          </a:p>
          <a:p>
            <a:r>
              <a:rPr lang="ru-RU" dirty="0"/>
              <a:t>свидетельствование (</a:t>
            </a:r>
            <a:r>
              <a:rPr lang="en-US" dirty="0"/>
              <a:t>witnessing);</a:t>
            </a:r>
            <a:endParaRPr lang="ru-RU" dirty="0"/>
          </a:p>
          <a:p>
            <a:r>
              <a:rPr lang="ru-RU" dirty="0"/>
              <a:t>подтверждение (</a:t>
            </a:r>
            <a:r>
              <a:rPr lang="en-US" dirty="0"/>
              <a:t>confirmation); </a:t>
            </a:r>
            <a:endParaRPr lang="ru-RU" dirty="0"/>
          </a:p>
          <a:p>
            <a:r>
              <a:rPr lang="ru-RU" dirty="0"/>
              <a:t>ратификация (</a:t>
            </a:r>
            <a:r>
              <a:rPr lang="en-US" dirty="0"/>
              <a:t>validation).</a:t>
            </a:r>
          </a:p>
          <a:p>
            <a:endParaRPr lang="ru-RU" dirty="0"/>
          </a:p>
        </p:txBody>
      </p:sp>
    </p:spTree>
    <p:extLst>
      <p:ext uri="{BB962C8B-B14F-4D97-AF65-F5344CB8AC3E}">
        <p14:creationId xmlns:p14="http://schemas.microsoft.com/office/powerpoint/2010/main" val="415591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1"/>
          <p:cNvSpPr>
            <a:spLocks noGrp="1"/>
          </p:cNvSpPr>
          <p:nvPr>
            <p:ph idx="1"/>
          </p:nvPr>
        </p:nvSpPr>
        <p:spPr>
          <a:xfrm>
            <a:off x="304800" y="1676400"/>
            <a:ext cx="8229600" cy="4954555"/>
          </a:xfrm>
        </p:spPr>
        <p:txBody>
          <a:bodyPr>
            <a:normAutofit/>
          </a:bodyPr>
          <a:lstStyle/>
          <a:p>
            <a:r>
              <a:rPr lang="ru-RU" dirty="0" smtClean="0"/>
              <a:t>Безопасность через неясность</a:t>
            </a:r>
          </a:p>
          <a:p>
            <a:pPr marL="365760" lvl="1" indent="-256032">
              <a:spcBef>
                <a:spcPts val="400"/>
              </a:spcBef>
              <a:buSzPct val="68000"/>
              <a:buNone/>
            </a:pPr>
            <a:r>
              <a:rPr lang="ru-RU" sz="1400" dirty="0" smtClean="0"/>
              <a:t>	Попытка обороняющейся стороны обезопасить систему, максимально усложнив ее, запутав внутренние взаимосвязи и исходный код, чтобы потенциальному взломщику было труднее в ней разобраться и попытаться найти слабые места в защите. Отказ от публикации исходного кода криптосистем считается одним из примеров подобной практики, однако история учит тому, что реально этот подход дает лишь временную отсрочку перед окончательным взломом.</a:t>
            </a:r>
          </a:p>
          <a:p>
            <a:r>
              <a:rPr lang="ru-RU" dirty="0" smtClean="0"/>
              <a:t>Безопасность через открытость</a:t>
            </a:r>
          </a:p>
          <a:p>
            <a:pPr lvl="1">
              <a:buNone/>
            </a:pPr>
            <a:r>
              <a:rPr lang="ru-RU" sz="1400" dirty="0" smtClean="0"/>
              <a:t>Открытость — это состояние вычислительной системы (или нескольких систем), которое не является уязвимостью, но:</a:t>
            </a:r>
          </a:p>
          <a:p>
            <a:pPr lvl="1"/>
            <a:r>
              <a:rPr lang="ru-RU" sz="1400" dirty="0" smtClean="0"/>
              <a:t>позволяет атакующему производить сбор защищенной информации;</a:t>
            </a:r>
          </a:p>
          <a:p>
            <a:pPr lvl="1"/>
            <a:r>
              <a:rPr lang="ru-RU" sz="1400" dirty="0" smtClean="0"/>
              <a:t>позволяет атакующему скрывать свою деятельность;</a:t>
            </a:r>
          </a:p>
          <a:p>
            <a:pPr lvl="1"/>
            <a:r>
              <a:rPr lang="ru-RU" sz="1400" dirty="0" smtClean="0"/>
              <a:t>содержит возможности, которые работают корректно, но могут быть легко использованы в неблаговидных целях;</a:t>
            </a:r>
          </a:p>
          <a:p>
            <a:pPr lvl="1"/>
            <a:r>
              <a:rPr lang="ru-RU" sz="1400" dirty="0" smtClean="0"/>
              <a:t>является первичной точкой входа в систему, которую атакующий может использовать для получения доступа или информации.</a:t>
            </a:r>
          </a:p>
          <a:p>
            <a:pPr lvl="1">
              <a:buNone/>
            </a:pPr>
            <a:endParaRPr lang="ru-RU" sz="1400" dirty="0"/>
          </a:p>
        </p:txBody>
      </p:sp>
      <p:sp>
        <p:nvSpPr>
          <p:cNvPr id="5" name="Заголовок 2"/>
          <p:cNvSpPr>
            <a:spLocks noGrp="1"/>
          </p:cNvSpPr>
          <p:nvPr>
            <p:ph type="title"/>
          </p:nvPr>
        </p:nvSpPr>
        <p:spPr>
          <a:xfrm>
            <a:off x="457200" y="274638"/>
            <a:ext cx="8229600" cy="850106"/>
          </a:xfrm>
        </p:spPr>
        <p:txBody>
          <a:bodyPr/>
          <a:lstStyle/>
          <a:p>
            <a:r>
              <a:rPr lang="ru-RU" dirty="0" smtClean="0"/>
              <a:t>Идеологии безопасности</a:t>
            </a:r>
            <a:endParaRPr lang="ru-RU" dirty="0"/>
          </a:p>
        </p:txBody>
      </p:sp>
    </p:spTree>
    <p:extLst>
      <p:ext uri="{BB962C8B-B14F-4D97-AF65-F5344CB8AC3E}">
        <p14:creationId xmlns:p14="http://schemas.microsoft.com/office/powerpoint/2010/main" val="101280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1"/>
          <p:cNvSpPr txBox="1">
            <a:spLocks/>
          </p:cNvSpPr>
          <p:nvPr/>
        </p:nvSpPr>
        <p:spPr>
          <a:xfrm>
            <a:off x="428861" y="1752600"/>
            <a:ext cx="8229600" cy="452596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just">
              <a:spcBef>
                <a:spcPts val="0"/>
              </a:spcBef>
              <a:buFont typeface="Wingdings"/>
              <a:buNone/>
            </a:pPr>
            <a:r>
              <a:rPr lang="ru-RU" sz="2800" b="1" u="sng" dirty="0" smtClean="0"/>
              <a:t>Идентификация</a:t>
            </a:r>
            <a:r>
              <a:rPr lang="ru-RU" sz="2800" dirty="0" smtClean="0"/>
              <a:t> - установление личности субъекта (лат. </a:t>
            </a:r>
            <a:r>
              <a:rPr lang="ru-RU" sz="2800" dirty="0" err="1" smtClean="0"/>
              <a:t>identifico</a:t>
            </a:r>
            <a:r>
              <a:rPr lang="ru-RU" sz="2800" dirty="0" smtClean="0"/>
              <a:t> - отождествлять)</a:t>
            </a:r>
          </a:p>
          <a:p>
            <a:pPr marL="0" indent="0" algn="just">
              <a:spcBef>
                <a:spcPts val="0"/>
              </a:spcBef>
              <a:buFont typeface="Wingdings"/>
              <a:buNone/>
            </a:pPr>
            <a:endParaRPr lang="ru-RU" sz="2800" dirty="0" smtClean="0"/>
          </a:p>
          <a:p>
            <a:pPr marL="0" indent="0" algn="just">
              <a:spcBef>
                <a:spcPts val="0"/>
              </a:spcBef>
              <a:buFont typeface="Wingdings"/>
              <a:buNone/>
            </a:pPr>
            <a:r>
              <a:rPr lang="ru-RU" sz="2800" b="1" u="sng" dirty="0" smtClean="0"/>
              <a:t>Аутентификация</a:t>
            </a:r>
            <a:r>
              <a:rPr lang="ru-RU" sz="2800" dirty="0" smtClean="0"/>
              <a:t> - подтверждение подлинности субъекта (англ. </a:t>
            </a:r>
            <a:r>
              <a:rPr lang="ru-RU" sz="2800" dirty="0" err="1" smtClean="0"/>
              <a:t>authentication</a:t>
            </a:r>
            <a:r>
              <a:rPr lang="ru-RU" sz="2800" dirty="0" smtClean="0"/>
              <a:t>)</a:t>
            </a:r>
          </a:p>
          <a:p>
            <a:pPr marL="0" indent="0" algn="just">
              <a:spcBef>
                <a:spcPts val="0"/>
              </a:spcBef>
              <a:buFont typeface="Wingdings"/>
              <a:buNone/>
            </a:pPr>
            <a:endParaRPr lang="ru-RU" sz="2800" dirty="0" smtClean="0"/>
          </a:p>
          <a:p>
            <a:pPr marL="0" indent="0" algn="just">
              <a:spcBef>
                <a:spcPts val="0"/>
              </a:spcBef>
              <a:buFont typeface="Wingdings"/>
              <a:buNone/>
            </a:pPr>
            <a:r>
              <a:rPr lang="ru-RU" sz="2800" b="1" u="sng" dirty="0" smtClean="0"/>
              <a:t>Авторизация</a:t>
            </a:r>
            <a:r>
              <a:rPr lang="ru-RU" sz="2800" dirty="0" smtClean="0"/>
              <a:t> - проверка прав доступа субъекта к ресурсам (англ. </a:t>
            </a:r>
            <a:r>
              <a:rPr lang="ru-RU" sz="2800" dirty="0" err="1" smtClean="0"/>
              <a:t>authorization</a:t>
            </a:r>
            <a:r>
              <a:rPr lang="ru-RU" sz="2800" dirty="0" smtClean="0"/>
              <a:t>)</a:t>
            </a:r>
            <a:endParaRPr lang="ru-RU" sz="2800" dirty="0"/>
          </a:p>
        </p:txBody>
      </p:sp>
      <p:sp>
        <p:nvSpPr>
          <p:cNvPr id="5" name="Заголовок 2"/>
          <p:cNvSpPr txBox="1">
            <a:spLocks/>
          </p:cNvSpPr>
          <p:nvPr/>
        </p:nvSpPr>
        <p:spPr>
          <a:xfrm>
            <a:off x="457200" y="274639"/>
            <a:ext cx="8229600" cy="850106"/>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ru-RU" dirty="0" smtClean="0"/>
              <a:t>Основные понятия</a:t>
            </a:r>
            <a:endParaRPr lang="ru-RU" dirty="0"/>
          </a:p>
        </p:txBody>
      </p:sp>
    </p:spTree>
    <p:extLst>
      <p:ext uri="{BB962C8B-B14F-4D97-AF65-F5344CB8AC3E}">
        <p14:creationId xmlns:p14="http://schemas.microsoft.com/office/powerpoint/2010/main" val="296861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1"/>
          <p:cNvSpPr>
            <a:spLocks noGrp="1"/>
          </p:cNvSpPr>
          <p:nvPr>
            <p:ph idx="1"/>
          </p:nvPr>
        </p:nvSpPr>
        <p:spPr>
          <a:xfrm>
            <a:off x="381000" y="1687421"/>
            <a:ext cx="8435280" cy="5170579"/>
          </a:xfrm>
        </p:spPr>
        <p:txBody>
          <a:bodyPr>
            <a:normAutofit/>
          </a:bodyPr>
          <a:lstStyle/>
          <a:p>
            <a:pPr marL="0" indent="0" algn="just">
              <a:lnSpc>
                <a:spcPct val="110000"/>
              </a:lnSpc>
              <a:spcBef>
                <a:spcPts val="0"/>
              </a:spcBef>
              <a:spcAft>
                <a:spcPts val="600"/>
              </a:spcAft>
              <a:buNone/>
            </a:pPr>
            <a:r>
              <a:rPr lang="ru-RU" sz="3200" b="1" dirty="0" smtClean="0"/>
              <a:t>Идентификация</a:t>
            </a:r>
            <a:r>
              <a:rPr lang="ru-RU" sz="3200" dirty="0" smtClean="0"/>
              <a:t> — процесс распознавания субъекта в компьютерной системе или на </a:t>
            </a:r>
            <a:r>
              <a:rPr lang="ru-RU" sz="3200" dirty="0" err="1" smtClean="0"/>
              <a:t>веб-ресурсе</a:t>
            </a:r>
            <a:r>
              <a:rPr lang="ru-RU" sz="3200" dirty="0" smtClean="0"/>
              <a:t> при помощи анализа его идентификатора (имени и/или пароля либо любой другой информации о пользователе, которая воспринимается системой или ресурсом).</a:t>
            </a:r>
            <a:endParaRPr lang="en-US" sz="3200" dirty="0" smtClean="0"/>
          </a:p>
          <a:p>
            <a:pPr marL="0" indent="0" algn="just">
              <a:lnSpc>
                <a:spcPct val="110000"/>
              </a:lnSpc>
              <a:spcBef>
                <a:spcPts val="0"/>
              </a:spcBef>
              <a:spcAft>
                <a:spcPts val="600"/>
              </a:spcAft>
              <a:buNone/>
            </a:pPr>
            <a:endParaRPr lang="ru-RU" sz="3200" dirty="0" smtClean="0"/>
          </a:p>
        </p:txBody>
      </p:sp>
      <p:sp>
        <p:nvSpPr>
          <p:cNvPr id="5" name="Заголовок 2"/>
          <p:cNvSpPr>
            <a:spLocks noGrp="1"/>
          </p:cNvSpPr>
          <p:nvPr>
            <p:ph type="title"/>
          </p:nvPr>
        </p:nvSpPr>
        <p:spPr>
          <a:xfrm>
            <a:off x="457200" y="228600"/>
            <a:ext cx="8229600" cy="778098"/>
          </a:xfrm>
        </p:spPr>
        <p:txBody>
          <a:bodyPr>
            <a:normAutofit/>
          </a:bodyPr>
          <a:lstStyle/>
          <a:p>
            <a:r>
              <a:rPr lang="ru-RU" dirty="0" smtClean="0"/>
              <a:t>Идентификация</a:t>
            </a:r>
            <a:endParaRPr lang="ru-RU" dirty="0"/>
          </a:p>
        </p:txBody>
      </p:sp>
    </p:spTree>
    <p:extLst>
      <p:ext uri="{BB962C8B-B14F-4D97-AF65-F5344CB8AC3E}">
        <p14:creationId xmlns:p14="http://schemas.microsoft.com/office/powerpoint/2010/main" val="417908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612648" y="228600"/>
            <a:ext cx="8153400" cy="990600"/>
          </a:xfrm>
        </p:spPr>
        <p:txBody>
          <a:bodyPr/>
          <a:lstStyle/>
          <a:p>
            <a:r>
              <a:rPr lang="en-US" dirty="0" smtClean="0"/>
              <a:t>SID</a:t>
            </a:r>
            <a:endParaRPr lang="ru-RU" dirty="0"/>
          </a:p>
        </p:txBody>
      </p:sp>
      <p:sp>
        <p:nvSpPr>
          <p:cNvPr id="5" name="Содержимое 2"/>
          <p:cNvSpPr>
            <a:spLocks noGrp="1"/>
          </p:cNvSpPr>
          <p:nvPr>
            <p:ph sz="quarter" idx="1"/>
          </p:nvPr>
        </p:nvSpPr>
        <p:spPr>
          <a:xfrm>
            <a:off x="612648" y="1600200"/>
            <a:ext cx="8153400" cy="4495800"/>
          </a:xfrm>
        </p:spPr>
        <p:txBody>
          <a:bodyPr/>
          <a:lstStyle/>
          <a:p>
            <a:pPr>
              <a:buNone/>
            </a:pPr>
            <a:r>
              <a:rPr lang="en-US" dirty="0" smtClean="0"/>
              <a:t>SID (Security ID) – </a:t>
            </a:r>
            <a:r>
              <a:rPr lang="ru-RU" dirty="0" smtClean="0"/>
              <a:t>уникальный в приделах жизни системы идентификатор субъекта безопасности. </a:t>
            </a:r>
          </a:p>
          <a:p>
            <a:pPr>
              <a:buNone/>
            </a:pPr>
            <a:r>
              <a:rPr lang="ru-RU" dirty="0" smtClean="0"/>
              <a:t>Относительно него даются разрешения.</a:t>
            </a:r>
          </a:p>
          <a:p>
            <a:pPr>
              <a:buNone/>
            </a:pPr>
            <a:r>
              <a:rPr lang="ru-RU" dirty="0" smtClean="0"/>
              <a:t>Имена субъектов – атрибуты или поля структуры идентифицирующейся </a:t>
            </a:r>
            <a:r>
              <a:rPr lang="en-US" dirty="0" smtClean="0"/>
              <a:t>SID</a:t>
            </a:r>
            <a:r>
              <a:rPr lang="ru-RU" dirty="0" smtClean="0"/>
              <a:t>.</a:t>
            </a:r>
            <a:endParaRPr lang="ru-RU" dirty="0"/>
          </a:p>
        </p:txBody>
      </p:sp>
    </p:spTree>
    <p:extLst>
      <p:ext uri="{BB962C8B-B14F-4D97-AF65-F5344CB8AC3E}">
        <p14:creationId xmlns:p14="http://schemas.microsoft.com/office/powerpoint/2010/main" val="28344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Содержимое 1"/>
          <p:cNvSpPr>
            <a:spLocks noGrp="1"/>
          </p:cNvSpPr>
          <p:nvPr>
            <p:ph idx="1"/>
          </p:nvPr>
        </p:nvSpPr>
        <p:spPr>
          <a:xfrm>
            <a:off x="381000" y="1687421"/>
            <a:ext cx="8229600" cy="5170579"/>
          </a:xfrm>
        </p:spPr>
        <p:txBody>
          <a:bodyPr>
            <a:normAutofit/>
          </a:bodyPr>
          <a:lstStyle/>
          <a:p>
            <a:pPr algn="just">
              <a:buNone/>
            </a:pPr>
            <a:r>
              <a:rPr lang="ru-RU" sz="3200" b="1" dirty="0" smtClean="0"/>
              <a:t>Аутентификация</a:t>
            </a:r>
            <a:r>
              <a:rPr lang="ru-RU" sz="3200" dirty="0" smtClean="0"/>
              <a:t> (англ. </a:t>
            </a:r>
            <a:r>
              <a:rPr lang="ru-RU" sz="3200" i="1" dirty="0" err="1" smtClean="0"/>
              <a:t>authentication</a:t>
            </a:r>
            <a:r>
              <a:rPr lang="ru-RU" sz="3200" dirty="0" smtClean="0"/>
              <a:t>, от греч. — реальный, истинный) — процесс проверки принадлежности субъекту прав доступа к информационным ресурсам системы или </a:t>
            </a:r>
            <a:r>
              <a:rPr lang="ru-RU" sz="3200" dirty="0" err="1" smtClean="0"/>
              <a:t>веб-сайта</a:t>
            </a:r>
            <a:r>
              <a:rPr lang="ru-RU" sz="3200" dirty="0" smtClean="0"/>
              <a:t> в соответствии с предъявленным им идентификатором; подтверждение (установление) подлинности субъекта.</a:t>
            </a:r>
          </a:p>
          <a:p>
            <a:pPr algn="just">
              <a:buNone/>
            </a:pPr>
            <a:endParaRPr lang="ru-RU" sz="3200" dirty="0" smtClean="0"/>
          </a:p>
        </p:txBody>
      </p:sp>
      <p:sp>
        <p:nvSpPr>
          <p:cNvPr id="9" name="Заголовок 2"/>
          <p:cNvSpPr>
            <a:spLocks noGrp="1"/>
          </p:cNvSpPr>
          <p:nvPr>
            <p:ph type="title"/>
          </p:nvPr>
        </p:nvSpPr>
        <p:spPr>
          <a:xfrm>
            <a:off x="304800" y="381000"/>
            <a:ext cx="8229600" cy="764704"/>
          </a:xfrm>
        </p:spPr>
        <p:txBody>
          <a:bodyPr/>
          <a:lstStyle/>
          <a:p>
            <a:r>
              <a:rPr lang="ru-RU" dirty="0" smtClean="0"/>
              <a:t>Аутентификация</a:t>
            </a:r>
            <a:endParaRPr lang="ru-RU" dirty="0"/>
          </a:p>
        </p:txBody>
      </p:sp>
    </p:spTree>
    <p:extLst>
      <p:ext uri="{BB962C8B-B14F-4D97-AF65-F5344CB8AC3E}">
        <p14:creationId xmlns:p14="http://schemas.microsoft.com/office/powerpoint/2010/main" val="24852235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620</TotalTime>
  <Words>848</Words>
  <Application>Microsoft Office PowerPoint</Application>
  <PresentationFormat>Экран (4:3)</PresentationFormat>
  <Paragraphs>219</Paragraphs>
  <Slides>39</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39</vt:i4>
      </vt:variant>
    </vt:vector>
  </HeadingPairs>
  <TitlesOfParts>
    <vt:vector size="41" baseType="lpstr">
      <vt:lpstr>Median</vt:lpstr>
      <vt:lpstr>Visio</vt:lpstr>
      <vt:lpstr>Презентация PowerPoint</vt:lpstr>
      <vt:lpstr>Понятие безопасности</vt:lpstr>
      <vt:lpstr>Обеспечение безопасности</vt:lpstr>
      <vt:lpstr>Задачи информационной безопасности</vt:lpstr>
      <vt:lpstr>Идеологии безопасности</vt:lpstr>
      <vt:lpstr>Презентация PowerPoint</vt:lpstr>
      <vt:lpstr>Идентификация</vt:lpstr>
      <vt:lpstr>SID</vt:lpstr>
      <vt:lpstr>Аутентификация</vt:lpstr>
      <vt:lpstr>Аутентификация</vt:lpstr>
      <vt:lpstr>Аутентификация</vt:lpstr>
      <vt:lpstr>Методы Аутентификации</vt:lpstr>
      <vt:lpstr>Классификация и виды аутентификации</vt:lpstr>
      <vt:lpstr>Авторизация</vt:lpstr>
      <vt:lpstr>Хранение данных о правах</vt:lpstr>
      <vt:lpstr>ACL</vt:lpstr>
      <vt:lpstr>ACE</vt:lpstr>
      <vt:lpstr>Эффективные права</vt:lpstr>
      <vt:lpstr>Мандатный доступ</vt:lpstr>
      <vt:lpstr>Мандатный доступ</vt:lpstr>
      <vt:lpstr>Архитектуры служб безопасности</vt:lpstr>
      <vt:lpstr>Презентация PowerPoint</vt:lpstr>
      <vt:lpstr>Что такое ActiveDirectory?</vt:lpstr>
      <vt:lpstr>Связанные службы ActiveDirectory</vt:lpstr>
      <vt:lpstr>Протоколы ActiveDirecrory</vt:lpstr>
      <vt:lpstr>Основные понятия ActiveDirectory</vt:lpstr>
      <vt:lpstr>Дерево доменов</vt:lpstr>
      <vt:lpstr>Именование объектов</vt:lpstr>
      <vt:lpstr>SID в домене</vt:lpstr>
      <vt:lpstr>Развертывание ActiveDirectory</vt:lpstr>
      <vt:lpstr>Автомтатизация ActiveDirectory</vt:lpstr>
      <vt:lpstr>Пример автоматизации на PS</vt:lpstr>
      <vt:lpstr>Flexible Single Master Operation</vt:lpstr>
      <vt:lpstr>Хозяин схемы</vt:lpstr>
      <vt:lpstr>Хозяин именования доменов</vt:lpstr>
      <vt:lpstr>Хозяин идентификаторов</vt:lpstr>
      <vt:lpstr>Эмулятор PDC</vt:lpstr>
      <vt:lpstr>Хозяин инфраструктуры</vt:lpstr>
      <vt:lpstr>Kerberos 5</vt:lpstr>
    </vt:vector>
  </TitlesOfParts>
  <Company>ITMO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beresnev</dc:creator>
  <cp:lastModifiedBy>Beresnev</cp:lastModifiedBy>
  <cp:revision>86</cp:revision>
  <dcterms:created xsi:type="dcterms:W3CDTF">2013-09-10T08:38:56Z</dcterms:created>
  <dcterms:modified xsi:type="dcterms:W3CDTF">2014-11-25T10:52:41Z</dcterms:modified>
</cp:coreProperties>
</file>