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68" d="100"/>
          <a:sy n="68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9/23/2014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ru-ru/windows/bb264763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Физический и Канальный уровни корпоративных сетей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ru-RU" sz="2700" dirty="0" smtClean="0"/>
              <a:t>часть 3</a:t>
            </a:r>
            <a:r>
              <a:rPr lang="en-US" sz="2700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оборудования: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AP;</a:t>
            </a:r>
            <a:endParaRPr lang="ru-RU" dirty="0" smtClean="0"/>
          </a:p>
          <a:p>
            <a:r>
              <a:rPr lang="en-US" dirty="0" smtClean="0"/>
              <a:t>Ad-Hoc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Bridge</a:t>
            </a:r>
            <a:r>
              <a:rPr lang="en-US" dirty="0" smtClean="0"/>
              <a:t>;</a:t>
            </a:r>
          </a:p>
          <a:p>
            <a:r>
              <a:rPr lang="en-US" smtClean="0"/>
              <a:t>WDS.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259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Основным режимом работы активного </a:t>
            </a:r>
            <a:r>
              <a:rPr lang="ru-RU" sz="2000" dirty="0" err="1" smtClean="0"/>
              <a:t>WiFi</a:t>
            </a:r>
            <a:r>
              <a:rPr lang="ru-RU" sz="2000" dirty="0" smtClean="0"/>
              <a:t> оборудования является режим AP (</a:t>
            </a:r>
            <a:r>
              <a:rPr lang="ru-RU" sz="2000" dirty="0" err="1" smtClean="0"/>
              <a:t>Access</a:t>
            </a:r>
            <a:r>
              <a:rPr lang="ru-RU" sz="2000" dirty="0" smtClean="0"/>
              <a:t> </a:t>
            </a:r>
            <a:r>
              <a:rPr lang="ru-RU" sz="2000" dirty="0" err="1" smtClean="0"/>
              <a:t>Point</a:t>
            </a:r>
            <a:r>
              <a:rPr lang="ru-RU" sz="2000" dirty="0" smtClean="0"/>
              <a:t>). В данном режиме, устройства (точки доступа </a:t>
            </a:r>
            <a:r>
              <a:rPr lang="ru-RU" sz="2000" dirty="0" err="1" smtClean="0"/>
              <a:t>WiFi</a:t>
            </a:r>
            <a:r>
              <a:rPr lang="ru-RU" sz="2000" dirty="0" smtClean="0"/>
              <a:t> и </a:t>
            </a:r>
            <a:r>
              <a:rPr lang="ru-RU" sz="2000" dirty="0" err="1" smtClean="0"/>
              <a:t>WiFi</a:t>
            </a:r>
            <a:r>
              <a:rPr lang="ru-RU" sz="2000" dirty="0" smtClean="0"/>
              <a:t> роутеры) создают вокруг себя </a:t>
            </a:r>
            <a:r>
              <a:rPr lang="ru-RU" sz="2000" dirty="0" err="1" smtClean="0"/>
              <a:t>радиопокрытие</a:t>
            </a:r>
            <a:r>
              <a:rPr lang="ru-RU" sz="2000" dirty="0" smtClean="0"/>
              <a:t>, находясь в котором, и, обладая устройством, способным работать в режиме </a:t>
            </a:r>
            <a:r>
              <a:rPr lang="ru-RU" sz="2000" dirty="0" err="1" smtClean="0"/>
              <a:t>AP-client</a:t>
            </a:r>
            <a:r>
              <a:rPr lang="ru-RU" sz="2000" dirty="0" smtClean="0"/>
              <a:t> (все без исключения </a:t>
            </a:r>
            <a:r>
              <a:rPr lang="ru-RU" sz="2000" dirty="0" err="1" smtClean="0"/>
              <a:t>WiFi</a:t>
            </a:r>
            <a:r>
              <a:rPr lang="ru-RU" sz="2000" dirty="0" smtClean="0"/>
              <a:t> адаптеры и некоторые модели точек доступа </a:t>
            </a:r>
            <a:r>
              <a:rPr lang="ru-RU" sz="2000" dirty="0" err="1" smtClean="0"/>
              <a:t>WiFi</a:t>
            </a:r>
            <a:r>
              <a:rPr lang="ru-RU" sz="2000" dirty="0" smtClean="0"/>
              <a:t>) можно подключиться к сети </a:t>
            </a:r>
            <a:r>
              <a:rPr lang="ru-RU" sz="2000" dirty="0" err="1" smtClean="0"/>
              <a:t>WiFi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38914" name="Picture 2" descr="Режим 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293096"/>
            <a:ext cx="4991100" cy="1971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52928" cy="77876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Разница между </a:t>
            </a:r>
            <a:r>
              <a:rPr lang="ru-RU" sz="2800" dirty="0" err="1" smtClean="0"/>
              <a:t>WiFi</a:t>
            </a:r>
            <a:r>
              <a:rPr lang="ru-RU" sz="2800" dirty="0" smtClean="0"/>
              <a:t> роутером и точкой доступа</a:t>
            </a:r>
            <a:endParaRPr lang="ru-RU" sz="2800" dirty="0"/>
          </a:p>
        </p:txBody>
      </p:sp>
      <p:pic>
        <p:nvPicPr>
          <p:cNvPr id="40962" name="Picture 2" descr="Визуальная разница между WiFi роутером и точкой доступа WiF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4991100" cy="4362451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23728" y="1844824"/>
            <a:ext cx="6624736" cy="23762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000" dirty="0" err="1" smtClean="0"/>
              <a:t>WiFi</a:t>
            </a:r>
            <a:r>
              <a:rPr lang="ru-RU" sz="2000" dirty="0" smtClean="0"/>
              <a:t> роутеры и точки доступа выполняют одни и те же функции — создают </a:t>
            </a:r>
            <a:r>
              <a:rPr lang="ru-RU" sz="2000" dirty="0" err="1" smtClean="0"/>
              <a:t>радиопокрытие</a:t>
            </a:r>
            <a:r>
              <a:rPr lang="ru-RU" sz="2000" dirty="0" smtClean="0"/>
              <a:t> (режим AP), находясь в котором, любое устройство может подключиться к сети в режиме </a:t>
            </a:r>
            <a:r>
              <a:rPr lang="ru-RU" sz="2000" dirty="0" err="1" smtClean="0"/>
              <a:t>AP-Client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Данные устройства различаются как визуально, так и структурно.</a:t>
            </a:r>
          </a:p>
          <a:p>
            <a:pPr marL="0" indent="0" algn="just">
              <a:buNone/>
            </a:pPr>
            <a:r>
              <a:rPr lang="ru-RU" sz="2000" dirty="0" smtClean="0"/>
              <a:t>У классической точки доступа </a:t>
            </a:r>
            <a:r>
              <a:rPr lang="ru-RU" sz="2000" dirty="0" err="1" smtClean="0"/>
              <a:t>WiFi</a:t>
            </a:r>
            <a:r>
              <a:rPr lang="ru-RU" sz="2000" dirty="0" smtClean="0"/>
              <a:t> имеется только один Ethernet-порт.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221088"/>
            <a:ext cx="3960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 smtClean="0"/>
              <a:t>WiFi</a:t>
            </a:r>
            <a:r>
              <a:rPr lang="ru-RU" sz="1400" b="1" dirty="0" smtClean="0"/>
              <a:t> роутер </a:t>
            </a:r>
            <a:r>
              <a:rPr lang="ru-RU" sz="1400" dirty="0" smtClean="0"/>
              <a:t>— это более функциональное и универсальное устройство домашней </a:t>
            </a:r>
            <a:r>
              <a:rPr lang="ru-RU" sz="1400" dirty="0" err="1" smtClean="0"/>
              <a:t>WiFi</a:t>
            </a:r>
            <a:r>
              <a:rPr lang="ru-RU" sz="1400" dirty="0" smtClean="0"/>
              <a:t> сети или сети небольшого офиса. </a:t>
            </a:r>
            <a:endParaRPr lang="en-US" sz="1400" dirty="0" smtClean="0"/>
          </a:p>
          <a:p>
            <a:r>
              <a:rPr lang="ru-RU" sz="1400" b="1" dirty="0" smtClean="0"/>
              <a:t>Точки доступа</a:t>
            </a:r>
            <a:r>
              <a:rPr lang="ru-RU" sz="1400" dirty="0" smtClean="0"/>
              <a:t>, имеющие более богатый функционал в плане различных настроек </a:t>
            </a:r>
            <a:r>
              <a:rPr lang="ru-RU" sz="1400" dirty="0" err="1" smtClean="0"/>
              <a:t>WiFi</a:t>
            </a:r>
            <a:r>
              <a:rPr lang="ru-RU" sz="1400" dirty="0" smtClean="0"/>
              <a:t> сети, чаще используются для создания сетей с большими площадями.</a:t>
            </a:r>
            <a:endParaRPr lang="ru-RU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Ad-Hoc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 smtClean="0"/>
              <a:t>Данный режим позволяет объединить 2 компьютера во временную </a:t>
            </a:r>
            <a:r>
              <a:rPr lang="ru-RU" sz="2800" dirty="0" err="1" smtClean="0"/>
              <a:t>одноранговую</a:t>
            </a:r>
            <a:r>
              <a:rPr lang="ru-RU" sz="2800" dirty="0" smtClean="0"/>
              <a:t> сеть типа «компьютер-компьютер» и организовать обмен данными между ними всего за несколько минут.</a:t>
            </a:r>
            <a:endParaRPr lang="ru-RU" sz="2800" dirty="0"/>
          </a:p>
        </p:txBody>
      </p:sp>
      <p:pic>
        <p:nvPicPr>
          <p:cNvPr id="43010" name="Picture 2" descr="Режим Ad-Ho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645024"/>
            <a:ext cx="4991100" cy="1743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Режим </a:t>
            </a:r>
            <a:r>
              <a:rPr lang="ru-RU" dirty="0" err="1" smtClean="0"/>
              <a:t>Bridge</a:t>
            </a:r>
            <a:r>
              <a:rPr lang="ru-RU" dirty="0" smtClean="0"/>
              <a:t> или режим </a:t>
            </a:r>
            <a:r>
              <a:rPr lang="ru-RU" dirty="0" err="1" smtClean="0"/>
              <a:t>WiFi</a:t>
            </a:r>
            <a:r>
              <a:rPr lang="ru-RU" dirty="0" smtClean="0"/>
              <a:t> моста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76400"/>
            <a:ext cx="8229600" cy="2328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/>
              <a:t>Данный режим необходим для объединения по радиосвязи двух удаленных сегментов сетей </a:t>
            </a:r>
            <a:r>
              <a:rPr lang="ru-RU" sz="2000" dirty="0" err="1" smtClean="0"/>
              <a:t>Ethernet</a:t>
            </a:r>
            <a:r>
              <a:rPr lang="en-US" sz="2000" dirty="0" smtClean="0"/>
              <a:t>. </a:t>
            </a:r>
            <a:r>
              <a:rPr lang="ru-RU" sz="2000" dirty="0" smtClean="0"/>
              <a:t>После объединения двух точек доступа в мост, </a:t>
            </a:r>
            <a:r>
              <a:rPr lang="ru-RU" sz="2000" dirty="0" err="1" smtClean="0"/>
              <a:t>WiFi</a:t>
            </a:r>
            <a:r>
              <a:rPr lang="ru-RU" sz="2000" dirty="0" smtClean="0"/>
              <a:t> сеть, которую они образовали, соединившись в </a:t>
            </a:r>
            <a:r>
              <a:rPr lang="ru-RU" sz="2000" dirty="0" err="1" smtClean="0"/>
              <a:t>bridge</a:t>
            </a:r>
            <a:r>
              <a:rPr lang="ru-RU" sz="2000" dirty="0" smtClean="0"/>
              <a:t> становиться невидимой, что значительно повышает уровень безопасности, защищая сеть от несанкционированного подключения.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Альтернативой режиму </a:t>
            </a:r>
            <a:r>
              <a:rPr lang="ru-RU" sz="2000" dirty="0" err="1" smtClean="0"/>
              <a:t>Bridge</a:t>
            </a:r>
            <a:r>
              <a:rPr lang="ru-RU" sz="2000" dirty="0" smtClean="0"/>
              <a:t> может служить схема из двух устройств — на одной стороне схемы устройство с поддержкой режима AP, на другой — точка доступа в режиме </a:t>
            </a:r>
            <a:r>
              <a:rPr lang="en-US" sz="2000" dirty="0" smtClean="0"/>
              <a:t>AP-client.</a:t>
            </a:r>
            <a:endParaRPr lang="ru-RU" sz="2000" dirty="0"/>
          </a:p>
        </p:txBody>
      </p:sp>
      <p:pic>
        <p:nvPicPr>
          <p:cNvPr id="44036" name="Picture 4" descr="AP + AP-cl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005064"/>
            <a:ext cx="4991100" cy="2708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78768"/>
          </a:xfrm>
        </p:spPr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WDS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673424"/>
            <a:ext cx="864096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Wireless Distribution system </a:t>
            </a:r>
            <a:r>
              <a:rPr lang="ru-RU" sz="3200" dirty="0" smtClean="0"/>
              <a:t>позволяет воссоздать практически любую топологию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WDS </a:t>
            </a:r>
            <a:r>
              <a:rPr lang="ru-RU" sz="3200" dirty="0" smtClean="0"/>
              <a:t>бывает нескольких видов:</a:t>
            </a:r>
          </a:p>
          <a:p>
            <a:pPr lvl="1"/>
            <a:r>
              <a:rPr lang="en-US" sz="2800" dirty="0" smtClean="0"/>
              <a:t>WDS </a:t>
            </a:r>
            <a:r>
              <a:rPr lang="ru-RU" sz="2800" dirty="0" smtClean="0"/>
              <a:t>типа «Точка-Точка» (</a:t>
            </a:r>
            <a:r>
              <a:rPr lang="en-US" sz="2800" dirty="0" smtClean="0"/>
              <a:t>Point-to-Point)</a:t>
            </a:r>
          </a:p>
          <a:p>
            <a:pPr lvl="1"/>
            <a:r>
              <a:rPr lang="en-US" sz="2800" dirty="0" smtClean="0"/>
              <a:t>WDS </a:t>
            </a:r>
            <a:r>
              <a:rPr lang="ru-RU" sz="2800" dirty="0" smtClean="0"/>
              <a:t>типа «</a:t>
            </a:r>
            <a:r>
              <a:rPr lang="ru-RU" sz="2800" dirty="0" err="1" smtClean="0"/>
              <a:t>Точка-Многоточка</a:t>
            </a:r>
            <a:r>
              <a:rPr lang="ru-RU" sz="2800" dirty="0" smtClean="0"/>
              <a:t>» (</a:t>
            </a:r>
            <a:r>
              <a:rPr lang="en-US" sz="2800" dirty="0" smtClean="0"/>
              <a:t>Point-to-Multi-Point)</a:t>
            </a:r>
          </a:p>
          <a:p>
            <a:pPr lvl="1"/>
            <a:r>
              <a:rPr lang="ru-RU" sz="2800" dirty="0" smtClean="0"/>
              <a:t>Комбинация различных типов </a:t>
            </a:r>
            <a:r>
              <a:rPr lang="en-US" sz="2800" dirty="0" smtClean="0"/>
              <a:t>WDS = </a:t>
            </a:r>
            <a:r>
              <a:rPr lang="ru-RU" sz="2800" dirty="0" smtClean="0"/>
              <a:t>любая сетевая топология</a:t>
            </a:r>
            <a:r>
              <a:rPr lang="en-US" sz="2800" dirty="0" smtClean="0"/>
              <a:t> </a:t>
            </a:r>
            <a:r>
              <a:rPr lang="ru-RU" sz="3200" dirty="0" smtClean="0"/>
              <a:t>сети.</a:t>
            </a:r>
            <a:endParaRPr lang="ru-RU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WDS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WDS типа Точка-Точ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09800"/>
            <a:ext cx="2160240" cy="782022"/>
          </a:xfrm>
          <a:prstGeom prst="rect">
            <a:avLst/>
          </a:prstGeom>
          <a:noFill/>
        </p:spPr>
      </p:pic>
      <p:pic>
        <p:nvPicPr>
          <p:cNvPr id="5" name="Picture 4" descr="WDS типа Точка-Многоточк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399"/>
            <a:ext cx="3083024" cy="3370331"/>
          </a:xfrm>
          <a:prstGeom prst="rect">
            <a:avLst/>
          </a:prstGeom>
          <a:noFill/>
        </p:spPr>
      </p:pic>
      <p:pic>
        <p:nvPicPr>
          <p:cNvPr id="6" name="Picture 6" descr="Комбинация различных типов WD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657600"/>
            <a:ext cx="3384376" cy="147971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52600" y="281940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Point-to-Point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522920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Point-to-Multi-Point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18160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Комбинация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50776"/>
          </a:xfrm>
        </p:spPr>
        <p:txBody>
          <a:bodyPr/>
          <a:lstStyle/>
          <a:p>
            <a:r>
              <a:rPr lang="ru-RU" dirty="0" smtClean="0"/>
              <a:t>Защита </a:t>
            </a:r>
            <a:r>
              <a:rPr lang="en-US" dirty="0" err="1" smtClean="0"/>
              <a:t>Wi-fi</a:t>
            </a:r>
            <a:r>
              <a:rPr lang="en-US" dirty="0" smtClean="0"/>
              <a:t> </a:t>
            </a:r>
            <a:r>
              <a:rPr lang="ru-RU" dirty="0" smtClean="0"/>
              <a:t>сетей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 1997 году вышел первый стандарт IEEE 802.11, безопасность которого, как оказалось, далека от идеала. Простой пароль SSID (</a:t>
            </a:r>
            <a:r>
              <a:rPr lang="ru-RU" sz="1400" dirty="0" err="1" smtClean="0"/>
              <a:t>Server</a:t>
            </a:r>
            <a:r>
              <a:rPr lang="ru-RU" sz="1400" dirty="0" smtClean="0"/>
              <a:t> </a:t>
            </a:r>
            <a:r>
              <a:rPr lang="ru-RU" sz="1400" dirty="0" err="1" smtClean="0"/>
              <a:t>Set</a:t>
            </a:r>
            <a:r>
              <a:rPr lang="ru-RU" sz="1400" dirty="0" smtClean="0"/>
              <a:t> ID) для доступа в локальную сеть по современным меркам нельзя считать защитой, особенно, учитывая факт, что к </a:t>
            </a:r>
            <a:r>
              <a:rPr lang="ru-RU" sz="1400" dirty="0" err="1" smtClean="0"/>
              <a:t>Wi-Fi</a:t>
            </a:r>
            <a:r>
              <a:rPr lang="ru-RU" sz="1400" dirty="0" smtClean="0"/>
              <a:t> не нужно физически подключаться.</a:t>
            </a:r>
          </a:p>
          <a:p>
            <a:r>
              <a:rPr lang="ru-RU" sz="1400" dirty="0" smtClean="0"/>
              <a:t>Главной же защитой долгое время являлось использование цифровых ключей шифрования потоков данных с помощью функции </a:t>
            </a:r>
            <a:r>
              <a:rPr lang="ru-RU" sz="1400" dirty="0" err="1" smtClean="0"/>
              <a:t>Wired</a:t>
            </a:r>
            <a:r>
              <a:rPr lang="ru-RU" sz="1400" dirty="0" smtClean="0"/>
              <a:t> </a:t>
            </a:r>
            <a:r>
              <a:rPr lang="ru-RU" sz="1400" dirty="0" err="1" smtClean="0"/>
              <a:t>Equivalent</a:t>
            </a:r>
            <a:r>
              <a:rPr lang="ru-RU" sz="1400" dirty="0" smtClean="0"/>
              <a:t> </a:t>
            </a:r>
            <a:r>
              <a:rPr lang="ru-RU" sz="1400" dirty="0" err="1" smtClean="0"/>
              <a:t>Privacy</a:t>
            </a:r>
            <a:r>
              <a:rPr lang="ru-RU" sz="1400" dirty="0" smtClean="0"/>
              <a:t> (WEP). Сами ключи представляют из себя обыкновенные пароли с длиной от 5 до 13 символов ASCII, что соответствует 40 или 104-разрядному шифрованию на статическом уровне. Как показало время, WEP оказалась не самой надёжной технологией защиты. И, кстати, все основные атаки хакеров пришлись как </a:t>
            </a:r>
            <a:r>
              <a:rPr lang="ru-RU" sz="1400" dirty="0" err="1" smtClean="0"/>
              <a:t>раз-таки</a:t>
            </a:r>
            <a:r>
              <a:rPr lang="ru-RU" sz="1400" dirty="0" smtClean="0"/>
              <a:t> на эпоху внедрения WEP.</a:t>
            </a:r>
          </a:p>
          <a:p>
            <a:r>
              <a:rPr lang="ru-RU" sz="1400" dirty="0" smtClean="0"/>
              <a:t>После 2001 года для проводных и беспроводных сетей был внедрён новый стандарт IEEE 802.1X, который использует вариант динамических 128-разрядных ключей шифрования, то есть периодически изменяющихся во времени. Таким образом, пользователи сети работают сеансами, по завершении которых им присылается новый ключ. Например, </a:t>
            </a:r>
            <a:r>
              <a:rPr lang="ru-RU" sz="1400" dirty="0" err="1" smtClean="0">
                <a:hlinkClick r:id="rId2" tooltip="Посетите техцентр Windows XP"/>
              </a:rPr>
              <a:t>Windows</a:t>
            </a:r>
            <a:r>
              <a:rPr lang="ru-RU" sz="1400" dirty="0" smtClean="0">
                <a:hlinkClick r:id="rId2" tooltip="Посетите техцентр Windows XP"/>
              </a:rPr>
              <a:t> XP</a:t>
            </a:r>
            <a:r>
              <a:rPr lang="ru-RU" sz="1400" dirty="0" smtClean="0"/>
              <a:t> поддерживает данный стандарт, и по умолчанию время одного сеанса равно 30 минутам.</a:t>
            </a:r>
          </a:p>
          <a:p>
            <a:r>
              <a:rPr lang="ru-RU" sz="1400" dirty="0" smtClean="0"/>
              <a:t>В конце 2003 года был внедрён стандарт </a:t>
            </a:r>
            <a:r>
              <a:rPr lang="ru-RU" sz="1400" dirty="0" err="1" smtClean="0"/>
              <a:t>Wi-Fi</a:t>
            </a:r>
            <a:r>
              <a:rPr lang="ru-RU" sz="1400" dirty="0" smtClean="0"/>
              <a:t> </a:t>
            </a:r>
            <a:r>
              <a:rPr lang="ru-RU" sz="1400" dirty="0" err="1" smtClean="0"/>
              <a:t>Protected</a:t>
            </a:r>
            <a:r>
              <a:rPr lang="ru-RU" sz="1400" dirty="0" smtClean="0"/>
              <a:t> </a:t>
            </a:r>
            <a:r>
              <a:rPr lang="ru-RU" sz="1400" dirty="0" err="1" smtClean="0"/>
              <a:t>Access</a:t>
            </a:r>
            <a:r>
              <a:rPr lang="ru-RU" sz="1400" dirty="0" smtClean="0"/>
              <a:t> (WPA), который совмещает преимущества динамического обновления ключей IEEE 802.1X с кодированием протокола интеграции временного ключа </a:t>
            </a:r>
            <a:r>
              <a:rPr lang="ru-RU" sz="1400" dirty="0" err="1" smtClean="0"/>
              <a:t>Temporal</a:t>
            </a:r>
            <a:r>
              <a:rPr lang="ru-RU" sz="1400" dirty="0" smtClean="0"/>
              <a:t> </a:t>
            </a:r>
            <a:r>
              <a:rPr lang="ru-RU" sz="1400" dirty="0" err="1" smtClean="0"/>
              <a:t>Key</a:t>
            </a:r>
            <a:r>
              <a:rPr lang="ru-RU" sz="1400" dirty="0" smtClean="0"/>
              <a:t> </a:t>
            </a:r>
            <a:r>
              <a:rPr lang="ru-RU" sz="1400" dirty="0" err="1" smtClean="0"/>
              <a:t>Integrity</a:t>
            </a:r>
            <a:r>
              <a:rPr lang="ru-RU" sz="1400" dirty="0" smtClean="0"/>
              <a:t> </a:t>
            </a:r>
            <a:r>
              <a:rPr lang="ru-RU" sz="1400" dirty="0" err="1" smtClean="0"/>
              <a:t>Protocol</a:t>
            </a:r>
            <a:r>
              <a:rPr lang="ru-RU" sz="1400" dirty="0" smtClean="0"/>
              <a:t> (TKIP), протоколом расширенной аутентификации </a:t>
            </a:r>
            <a:r>
              <a:rPr lang="ru-RU" sz="1400" dirty="0" err="1" smtClean="0"/>
              <a:t>Extensible</a:t>
            </a:r>
            <a:r>
              <a:rPr lang="ru-RU" sz="1400" dirty="0" smtClean="0"/>
              <a:t> </a:t>
            </a:r>
            <a:r>
              <a:rPr lang="ru-RU" sz="1400" dirty="0" err="1" smtClean="0"/>
              <a:t>Authentication</a:t>
            </a:r>
            <a:r>
              <a:rPr lang="ru-RU" sz="1400" dirty="0" smtClean="0"/>
              <a:t> </a:t>
            </a:r>
            <a:r>
              <a:rPr lang="ru-RU" sz="1400" dirty="0" err="1" smtClean="0"/>
              <a:t>Protocol</a:t>
            </a:r>
            <a:r>
              <a:rPr lang="ru-RU" sz="1400" dirty="0" smtClean="0"/>
              <a:t> (EAP) и технологией проверки целостности сообщений </a:t>
            </a:r>
            <a:r>
              <a:rPr lang="ru-RU" sz="1400" dirty="0" err="1" smtClean="0"/>
              <a:t>Message</a:t>
            </a:r>
            <a:r>
              <a:rPr lang="ru-RU" sz="1400" dirty="0" smtClean="0"/>
              <a:t> </a:t>
            </a:r>
            <a:r>
              <a:rPr lang="ru-RU" sz="1400" dirty="0" err="1" smtClean="0"/>
              <a:t>Integrity</a:t>
            </a:r>
            <a:r>
              <a:rPr lang="ru-RU" sz="1400" dirty="0" smtClean="0"/>
              <a:t> </a:t>
            </a:r>
            <a:r>
              <a:rPr lang="ru-RU" sz="1400" dirty="0" err="1" smtClean="0"/>
              <a:t>Check</a:t>
            </a:r>
            <a:r>
              <a:rPr lang="ru-RU" sz="1400" dirty="0" smtClean="0"/>
              <a:t> (MIC).</a:t>
            </a:r>
          </a:p>
          <a:p>
            <a:r>
              <a:rPr lang="ru-RU" sz="1400" dirty="0" smtClean="0"/>
              <a:t>Помимо этого, параллельно развивается множество самостоятельных стандартов безопасности от различных разработчиков, в частности, в данном направлении преуспевают </a:t>
            </a:r>
            <a:r>
              <a:rPr lang="ru-RU" sz="1400" dirty="0" err="1" smtClean="0"/>
              <a:t>Intel</a:t>
            </a:r>
            <a:r>
              <a:rPr lang="ru-RU" sz="1400" dirty="0" smtClean="0"/>
              <a:t> и </a:t>
            </a:r>
            <a:r>
              <a:rPr lang="ru-RU" sz="1400" dirty="0" err="1" smtClean="0"/>
              <a:t>Cisco</a:t>
            </a:r>
            <a:r>
              <a:rPr lang="ru-RU" sz="1400" dirty="0" smtClean="0"/>
              <a:t>. В 2004 году появляется WPA2, или 802.11i, — максимально защищённый стандарт.</a:t>
            </a:r>
          </a:p>
          <a:p>
            <a:endParaRPr lang="ru-RU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защиты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133600"/>
            <a:ext cx="8229600" cy="1755640"/>
          </a:xfrm>
        </p:spPr>
        <p:txBody>
          <a:bodyPr>
            <a:noAutofit/>
          </a:bodyPr>
          <a:lstStyle/>
          <a:p>
            <a:r>
              <a:rPr lang="en-US" sz="4800" dirty="0" smtClean="0"/>
              <a:t>WEP;</a:t>
            </a:r>
          </a:p>
          <a:p>
            <a:r>
              <a:rPr lang="en-US" sz="4800" dirty="0" smtClean="0"/>
              <a:t>802.1X;</a:t>
            </a:r>
          </a:p>
          <a:p>
            <a:r>
              <a:rPr lang="en-US" sz="4800" dirty="0" smtClean="0"/>
              <a:t>WPA;</a:t>
            </a:r>
            <a:endParaRPr lang="ru-RU" sz="4800" dirty="0" smtClean="0"/>
          </a:p>
          <a:p>
            <a:r>
              <a:rPr lang="en-US" sz="4800" smtClean="0"/>
              <a:t>WPA2.</a:t>
            </a:r>
            <a:endParaRPr lang="en-US" sz="4800" dirty="0" smtClean="0"/>
          </a:p>
          <a:p>
            <a:pPr>
              <a:buNone/>
            </a:pPr>
            <a:endParaRPr lang="ru-RU" sz="4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Данные шифруются по </a:t>
            </a:r>
            <a:r>
              <a:rPr lang="en-US" dirty="0" smtClean="0"/>
              <a:t>RC4 </a:t>
            </a:r>
            <a:r>
              <a:rPr lang="ru-RU" dirty="0" smtClean="0"/>
              <a:t>ключом с разрядностью от 40 до 104 бит. Но это не целый ключ, а только его статическая составляющая. Для усиления защиты применяется так называемый вектор инициализации </a:t>
            </a:r>
            <a:r>
              <a:rPr lang="ru-RU" dirty="0" err="1" smtClean="0"/>
              <a:t>Initialization</a:t>
            </a:r>
            <a:r>
              <a:rPr lang="ru-RU" dirty="0" smtClean="0"/>
              <a:t> </a:t>
            </a:r>
            <a:r>
              <a:rPr lang="ru-RU" dirty="0" err="1" smtClean="0"/>
              <a:t>Vector</a:t>
            </a:r>
            <a:r>
              <a:rPr lang="ru-RU" dirty="0" smtClean="0"/>
              <a:t> (IV), который предназначен для рандомизации дополнительной части ключа, что обеспечивает различные вариации шифра для разных пакетов данных. Данный вектор является 24-битным. Таким образом, в результате мы получаем общее шифрование с разрядностью от 64 (40+24) до 128 (104+24) бит. Идея очень здравая, поскольку при шифровании мы оперируем и постоянными, и случайно подобранными символами.</a:t>
            </a:r>
          </a:p>
          <a:p>
            <a:pPr marL="0" indent="0" algn="just">
              <a:buNone/>
            </a:pPr>
            <a:r>
              <a:rPr lang="ru-RU" dirty="0" smtClean="0"/>
              <a:t>Но, как оказалось, взломать такую защиту можно — соответствующие утилиты присутствуют в Интернете (например, </a:t>
            </a:r>
            <a:r>
              <a:rPr lang="ru-RU" dirty="0" err="1" smtClean="0"/>
              <a:t>AirSnort</a:t>
            </a:r>
            <a:r>
              <a:rPr lang="ru-RU" dirty="0" smtClean="0"/>
              <a:t>, </a:t>
            </a:r>
            <a:r>
              <a:rPr lang="ru-RU" dirty="0" err="1" smtClean="0"/>
              <a:t>WEPcrack</a:t>
            </a:r>
            <a:r>
              <a:rPr lang="ru-RU" dirty="0" smtClean="0"/>
              <a:t>).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Основное её слабое место — это вектор инициализации. Поскольку мы говорим о 24 битах, это подразумевает около 16 миллионов комбинаций (2 в 24 степени) — после использования этого количества ключ начинает повторяться.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Wi-Fi</a:t>
            </a:r>
            <a:endParaRPr lang="ru-RU" dirty="0" smtClean="0"/>
          </a:p>
          <a:p>
            <a:r>
              <a:rPr lang="ru-RU" dirty="0" smtClean="0"/>
              <a:t>Стандарты </a:t>
            </a:r>
            <a:r>
              <a:rPr lang="en-US" dirty="0" smtClean="0"/>
              <a:t>Wi-Fi</a:t>
            </a:r>
          </a:p>
          <a:p>
            <a:r>
              <a:rPr lang="ru-RU" dirty="0" smtClean="0"/>
              <a:t>Безопасность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7024"/>
          </a:xfrm>
        </p:spPr>
        <p:txBody>
          <a:bodyPr>
            <a:normAutofit/>
          </a:bodyPr>
          <a:lstStyle/>
          <a:p>
            <a:r>
              <a:rPr lang="en-US" b="1" dirty="0" smtClean="0"/>
              <a:t>802.1X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dirty="0" smtClean="0"/>
              <a:t>802.1X базируется на протоколе расширенной аутентификации </a:t>
            </a:r>
            <a:r>
              <a:rPr lang="ru-RU" dirty="0" err="1" smtClean="0"/>
              <a:t>Extensible</a:t>
            </a:r>
            <a:r>
              <a:rPr lang="ru-RU" dirty="0" smtClean="0"/>
              <a:t> </a:t>
            </a:r>
            <a:r>
              <a:rPr lang="ru-RU" dirty="0" err="1" smtClean="0"/>
              <a:t>Authentication</a:t>
            </a:r>
            <a:r>
              <a:rPr lang="ru-RU" dirty="0" smtClean="0"/>
              <a:t> </a:t>
            </a:r>
            <a:r>
              <a:rPr lang="ru-RU" dirty="0" err="1" smtClean="0"/>
              <a:t>Protocol</a:t>
            </a:r>
            <a:r>
              <a:rPr lang="ru-RU" dirty="0" smtClean="0"/>
              <a:t> (EAP), протоколе защиты транспортного уровня </a:t>
            </a:r>
            <a:r>
              <a:rPr lang="ru-RU" dirty="0" err="1" smtClean="0"/>
              <a:t>Transport</a:t>
            </a:r>
            <a:r>
              <a:rPr lang="ru-RU" dirty="0" smtClean="0"/>
              <a:t> </a:t>
            </a:r>
            <a:r>
              <a:rPr lang="ru-RU" dirty="0" err="1" smtClean="0"/>
              <a:t>Layer</a:t>
            </a:r>
            <a:r>
              <a:rPr lang="ru-RU" dirty="0" smtClean="0"/>
              <a:t> </a:t>
            </a:r>
            <a:r>
              <a:rPr lang="ru-RU" dirty="0" err="1" smtClean="0"/>
              <a:t>Security</a:t>
            </a:r>
            <a:r>
              <a:rPr lang="ru-RU" dirty="0" smtClean="0"/>
              <a:t> (TLS) и сервере доступа RADIUS (</a:t>
            </a:r>
            <a:r>
              <a:rPr lang="ru-RU" dirty="0" err="1" smtClean="0"/>
              <a:t>Remote</a:t>
            </a:r>
            <a:r>
              <a:rPr lang="ru-RU" dirty="0" smtClean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 </a:t>
            </a:r>
            <a:r>
              <a:rPr lang="ru-RU" dirty="0" err="1" smtClean="0"/>
              <a:t>Dial-in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). Плюс к этому стоит добавить новую организацию работы клиентов сети. После того, как пользователь прошёл этап аутентификации, ему высылается секретный ключ в зашифрованном виде на определённое незначительное время — </a:t>
            </a:r>
            <a:r>
              <a:rPr lang="ru-RU" dirty="0" err="1" smtClean="0"/>
              <a:t>время</a:t>
            </a:r>
            <a:r>
              <a:rPr lang="ru-RU" dirty="0" smtClean="0"/>
              <a:t> действующего на данный момент сеанса. По завершении этого сеанса генерируется новый ключ и опять высылается пользователю. Протокол защиты транспортного уровня TLS обеспечивает взаимную аутентификацию и целостность передачи данных. Все ключи являются 128-разрядными по умолчанию.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WPA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3400" dirty="0" smtClean="0"/>
              <a:t>WPA — это временный стандарт, о котором договорились производители оборудования, пока не вступил в силу IEEE 802.11i. По сути, WPA = 802.1X + EAP + TKIP + MIC, где:</a:t>
            </a:r>
          </a:p>
          <a:p>
            <a:r>
              <a:rPr lang="ru-RU" sz="3400" dirty="0" smtClean="0"/>
              <a:t>WPA — технология защищённого доступа к беспроводным сетям (</a:t>
            </a:r>
            <a:r>
              <a:rPr lang="ru-RU" sz="3400" dirty="0" err="1" smtClean="0"/>
              <a:t>Wi-Fi</a:t>
            </a:r>
            <a:r>
              <a:rPr lang="ru-RU" sz="3400" dirty="0" smtClean="0"/>
              <a:t> </a:t>
            </a:r>
            <a:r>
              <a:rPr lang="ru-RU" sz="3400" dirty="0" err="1" smtClean="0"/>
              <a:t>Protected</a:t>
            </a:r>
            <a:r>
              <a:rPr lang="ru-RU" sz="3400" dirty="0" smtClean="0"/>
              <a:t> </a:t>
            </a:r>
            <a:r>
              <a:rPr lang="ru-RU" sz="3400" dirty="0" err="1" smtClean="0"/>
              <a:t>Access</a:t>
            </a:r>
            <a:r>
              <a:rPr lang="ru-RU" sz="3400" dirty="0" smtClean="0"/>
              <a:t>),</a:t>
            </a:r>
          </a:p>
          <a:p>
            <a:r>
              <a:rPr lang="ru-RU" sz="3400" dirty="0" smtClean="0"/>
              <a:t>EAP — протокол расширенной аутентификации (</a:t>
            </a:r>
            <a:r>
              <a:rPr lang="ru-RU" sz="3400" dirty="0" err="1" smtClean="0"/>
              <a:t>Extensible</a:t>
            </a:r>
            <a:r>
              <a:rPr lang="ru-RU" sz="3400" dirty="0" smtClean="0"/>
              <a:t> </a:t>
            </a:r>
            <a:r>
              <a:rPr lang="ru-RU" sz="3400" dirty="0" err="1" smtClean="0"/>
              <a:t>Authentication</a:t>
            </a:r>
            <a:r>
              <a:rPr lang="ru-RU" sz="3400" dirty="0" smtClean="0"/>
              <a:t> </a:t>
            </a:r>
            <a:r>
              <a:rPr lang="ru-RU" sz="3400" dirty="0" err="1" smtClean="0"/>
              <a:t>Protocol</a:t>
            </a:r>
            <a:r>
              <a:rPr lang="ru-RU" sz="3400" dirty="0" smtClean="0"/>
              <a:t>),</a:t>
            </a:r>
          </a:p>
          <a:p>
            <a:r>
              <a:rPr lang="ru-RU" sz="3400" dirty="0" smtClean="0"/>
              <a:t>TKIP — протокол интеграции временного ключа (</a:t>
            </a:r>
            <a:r>
              <a:rPr lang="ru-RU" sz="3400" dirty="0" err="1" smtClean="0"/>
              <a:t>Temporal</a:t>
            </a:r>
            <a:r>
              <a:rPr lang="ru-RU" sz="3400" dirty="0" smtClean="0"/>
              <a:t> </a:t>
            </a:r>
            <a:r>
              <a:rPr lang="ru-RU" sz="3400" dirty="0" err="1" smtClean="0"/>
              <a:t>Key</a:t>
            </a:r>
            <a:r>
              <a:rPr lang="ru-RU" sz="3400" dirty="0" smtClean="0"/>
              <a:t> </a:t>
            </a:r>
            <a:r>
              <a:rPr lang="ru-RU" sz="3400" dirty="0" err="1" smtClean="0"/>
              <a:t>Integrity</a:t>
            </a:r>
            <a:r>
              <a:rPr lang="ru-RU" sz="3400" dirty="0" smtClean="0"/>
              <a:t> </a:t>
            </a:r>
            <a:r>
              <a:rPr lang="ru-RU" sz="3400" dirty="0" err="1" smtClean="0"/>
              <a:t>Protocol</a:t>
            </a:r>
            <a:r>
              <a:rPr lang="ru-RU" sz="3400" dirty="0" smtClean="0"/>
              <a:t>),</a:t>
            </a:r>
          </a:p>
          <a:p>
            <a:r>
              <a:rPr lang="ru-RU" sz="3400" dirty="0" smtClean="0"/>
              <a:t>MIC — технология проверки целостности сообщений (</a:t>
            </a:r>
            <a:r>
              <a:rPr lang="ru-RU" sz="3400" dirty="0" err="1" smtClean="0"/>
              <a:t>Message</a:t>
            </a:r>
            <a:r>
              <a:rPr lang="ru-RU" sz="3400" dirty="0" smtClean="0"/>
              <a:t> </a:t>
            </a:r>
            <a:r>
              <a:rPr lang="ru-RU" sz="3400" dirty="0" err="1" smtClean="0"/>
              <a:t>Integrity</a:t>
            </a:r>
            <a:r>
              <a:rPr lang="ru-RU" sz="3400" dirty="0" smtClean="0"/>
              <a:t> </a:t>
            </a:r>
            <a:r>
              <a:rPr lang="ru-RU" sz="3400" dirty="0" err="1" smtClean="0"/>
              <a:t>Check</a:t>
            </a:r>
            <a:r>
              <a:rPr lang="ru-RU" sz="3400" dirty="0" smtClean="0"/>
              <a:t>).</a:t>
            </a:r>
          </a:p>
          <a:p>
            <a:pPr>
              <a:buNone/>
            </a:pPr>
            <a:r>
              <a:rPr lang="ru-RU" sz="3400" dirty="0" smtClean="0"/>
              <a:t>Ключевыми здесь являются новые модули TKIP и MIC. Стандарт TKIP использует автоматически подобранные 128-битные ключи, которые создаются непредсказуемым способом и общее число вариаций которых достигает 500 миллиардов. Сложная иерархическая система алгоритма подбора ключей и динамическая их замена через каждые 10 Кбайт (10 тыс. передаваемых пакетов) делают систему максимально защищённой.</a:t>
            </a:r>
          </a:p>
          <a:p>
            <a:pPr>
              <a:buNone/>
            </a:pPr>
            <a:r>
              <a:rPr lang="ru-RU" sz="3400" dirty="0" smtClean="0"/>
              <a:t>От внешнего проникновения и изменения информации также обороняет технология проверки целостности сообщений (</a:t>
            </a:r>
            <a:r>
              <a:rPr lang="ru-RU" sz="3400" dirty="0" err="1" smtClean="0"/>
              <a:t>Message</a:t>
            </a:r>
            <a:r>
              <a:rPr lang="ru-RU" sz="3400" dirty="0" smtClean="0"/>
              <a:t> </a:t>
            </a:r>
            <a:r>
              <a:rPr lang="ru-RU" sz="3400" dirty="0" err="1" smtClean="0"/>
              <a:t>Integrity</a:t>
            </a:r>
            <a:r>
              <a:rPr lang="ru-RU" sz="3400" dirty="0" smtClean="0"/>
              <a:t> </a:t>
            </a:r>
            <a:r>
              <a:rPr lang="ru-RU" sz="3400" dirty="0" err="1" smtClean="0"/>
              <a:t>Check</a:t>
            </a:r>
            <a:r>
              <a:rPr lang="ru-RU" sz="3400" dirty="0" smtClean="0"/>
              <a:t>). Достаточно сложный математический алгоритм позволяет сверять отправленные в одной точке и полученные в другой данные. Если замечены изменения и результат сравнения не сходится, такие данные считаются ложными и выбрасываются.</a:t>
            </a:r>
          </a:p>
          <a:p>
            <a:pPr>
              <a:buNone/>
            </a:pPr>
            <a:r>
              <a:rPr lang="ru-RU" sz="3400" dirty="0" smtClean="0"/>
              <a:t>Правда, TKIP сейчас не является лучшим в реализации шифрования, поскольку в силу вступают новые алгоритмы, основанные на технологии </a:t>
            </a:r>
            <a:r>
              <a:rPr lang="ru-RU" sz="3400" dirty="0" err="1" smtClean="0"/>
              <a:t>Advanced</a:t>
            </a:r>
            <a:r>
              <a:rPr lang="ru-RU" sz="3400" dirty="0" smtClean="0"/>
              <a:t> </a:t>
            </a:r>
            <a:r>
              <a:rPr lang="ru-RU" sz="3400" dirty="0" err="1" smtClean="0"/>
              <a:t>Encryption</a:t>
            </a:r>
            <a:r>
              <a:rPr lang="ru-RU" sz="3400" dirty="0" smtClean="0"/>
              <a:t> </a:t>
            </a:r>
            <a:r>
              <a:rPr lang="ru-RU" sz="3400" dirty="0" err="1" smtClean="0"/>
              <a:t>Standard</a:t>
            </a:r>
            <a:r>
              <a:rPr lang="ru-RU" sz="3400" dirty="0" smtClean="0"/>
              <a:t> (AES), которая, кстати говоря, уже давно используется в VPN.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WPA2 обеспечивает самый высокий уровень защиты данных и контроль доступа в беспроводную сеть для корпоративных (WPA2-Enterprise) и индивидуальных пользователей (WPA2-Personal).</a:t>
            </a:r>
          </a:p>
          <a:p>
            <a:pPr>
              <a:buNone/>
            </a:pPr>
            <a:r>
              <a:rPr lang="ru-RU" dirty="0" smtClean="0"/>
              <a:t>WPA2 (</a:t>
            </a:r>
            <a:r>
              <a:rPr lang="ru-RU" dirty="0" err="1" smtClean="0"/>
              <a:t>Wireless</a:t>
            </a:r>
            <a:r>
              <a:rPr lang="ru-RU" dirty="0" smtClean="0"/>
              <a:t> </a:t>
            </a:r>
            <a:r>
              <a:rPr lang="ru-RU" dirty="0" err="1" smtClean="0"/>
              <a:t>Protected</a:t>
            </a:r>
            <a:r>
              <a:rPr lang="ru-RU" dirty="0" smtClean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 </a:t>
            </a:r>
            <a:r>
              <a:rPr lang="ru-RU" dirty="0" err="1" smtClean="0"/>
              <a:t>ver</a:t>
            </a:r>
            <a:r>
              <a:rPr lang="ru-RU" dirty="0" smtClean="0"/>
              <a:t>. 2.0) – это вторая версия набора алгоритмов и протоколов обеспечивающих защиту данных в беспроводных сетях </a:t>
            </a:r>
            <a:r>
              <a:rPr lang="ru-RU" dirty="0" err="1" smtClean="0"/>
              <a:t>Wi-Fi</a:t>
            </a:r>
            <a:r>
              <a:rPr lang="ru-RU" dirty="0" smtClean="0"/>
              <a:t>. Как предполагается, WPA2 должен существенно повысить защищенность беспроводных сетей </a:t>
            </a:r>
            <a:r>
              <a:rPr lang="ru-RU" dirty="0" err="1" smtClean="0"/>
              <a:t>Wi-Fi</a:t>
            </a:r>
            <a:r>
              <a:rPr lang="ru-RU" dirty="0" smtClean="0"/>
              <a:t> по сравнению с прежними технологиями. Новый стандарт предусматривает, в частности, обязательное использование более мощного алгоритма шифрования AES (</a:t>
            </a:r>
            <a:r>
              <a:rPr lang="ru-RU" dirty="0" err="1" smtClean="0"/>
              <a:t>Advanced</a:t>
            </a:r>
            <a:r>
              <a:rPr lang="ru-RU" dirty="0" smtClean="0"/>
              <a:t> </a:t>
            </a:r>
            <a:r>
              <a:rPr lang="ru-RU" dirty="0" err="1" smtClean="0"/>
              <a:t>Encryption</a:t>
            </a:r>
            <a:r>
              <a:rPr lang="ru-RU" dirty="0" smtClean="0"/>
              <a:t> </a:t>
            </a:r>
            <a:r>
              <a:rPr lang="ru-RU" dirty="0" err="1" smtClean="0"/>
              <a:t>Standard</a:t>
            </a:r>
            <a:r>
              <a:rPr lang="ru-RU" dirty="0" smtClean="0"/>
              <a:t>) и аутентификации802.1X.</a:t>
            </a:r>
          </a:p>
          <a:p>
            <a:pPr>
              <a:buNone/>
            </a:pPr>
            <a:r>
              <a:rPr lang="ru-RU" dirty="0" smtClean="0"/>
              <a:t>Протоколы WPA2 работают в двух режимах аутентификации: персональном (</a:t>
            </a:r>
            <a:r>
              <a:rPr lang="ru-RU" dirty="0" err="1" smtClean="0"/>
              <a:t>Personal</a:t>
            </a:r>
            <a:r>
              <a:rPr lang="ru-RU" dirty="0" smtClean="0"/>
              <a:t>) и корпоративном (</a:t>
            </a:r>
            <a:r>
              <a:rPr lang="ru-RU" dirty="0" err="1" smtClean="0"/>
              <a:t>Enterprise</a:t>
            </a:r>
            <a:r>
              <a:rPr lang="ru-RU" dirty="0" smtClean="0"/>
              <a:t>).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Характеристика разделов </a:t>
            </a:r>
            <a:r>
              <a:rPr lang="en-US" dirty="0" smtClean="0"/>
              <a:t>IEEE 802</a:t>
            </a:r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4680520" cy="51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Wi-fi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b="1" dirty="0" err="1" smtClean="0"/>
              <a:t>Wi-Fi</a:t>
            </a:r>
            <a:r>
              <a:rPr lang="ru-RU" dirty="0" smtClean="0"/>
              <a:t> был создан в 1991 году NCR </a:t>
            </a:r>
            <a:r>
              <a:rPr lang="ru-RU" dirty="0" err="1" smtClean="0"/>
              <a:t>Corporation</a:t>
            </a:r>
            <a:r>
              <a:rPr lang="ru-RU" dirty="0" smtClean="0"/>
              <a:t>/AT&amp;T (впоследствии — </a:t>
            </a:r>
            <a:r>
              <a:rPr lang="ru-RU" dirty="0" err="1" smtClean="0"/>
              <a:t>Lucent</a:t>
            </a:r>
            <a:r>
              <a:rPr lang="ru-RU" dirty="0" smtClean="0"/>
              <a:t> </a:t>
            </a:r>
            <a:r>
              <a:rPr lang="ru-RU" dirty="0" err="1" smtClean="0"/>
              <a:t>Technologies</a:t>
            </a:r>
            <a:r>
              <a:rPr lang="ru-RU" dirty="0" smtClean="0"/>
              <a:t> и </a:t>
            </a:r>
            <a:r>
              <a:rPr lang="ru-RU" dirty="0" err="1" smtClean="0"/>
              <a:t>Agere</a:t>
            </a:r>
            <a:r>
              <a:rPr lang="ru-RU" dirty="0" smtClean="0"/>
              <a:t> </a:t>
            </a:r>
            <a:r>
              <a:rPr lang="ru-RU" dirty="0" err="1" smtClean="0"/>
              <a:t>Systems</a:t>
            </a:r>
            <a:r>
              <a:rPr lang="ru-RU" dirty="0" smtClean="0"/>
              <a:t>) в</a:t>
            </a:r>
            <a:r>
              <a:rPr lang="en-US" dirty="0" smtClean="0"/>
              <a:t> </a:t>
            </a:r>
            <a:r>
              <a:rPr lang="ru-RU" dirty="0" err="1" smtClean="0"/>
              <a:t>Ньивегейн</a:t>
            </a:r>
            <a:r>
              <a:rPr lang="ru-RU" dirty="0" smtClean="0"/>
              <a:t>, Нидерланды.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Изначально был разработан для систем кассового обслуживания. Под маркой </a:t>
            </a:r>
            <a:r>
              <a:rPr lang="ru-RU" dirty="0" err="1" smtClean="0"/>
              <a:t>WaveLAN</a:t>
            </a:r>
            <a:r>
              <a:rPr lang="ru-RU" dirty="0" smtClean="0"/>
              <a:t> был выеден на рынок и обеспечивал скорость передачи данных от 1 до 2 Мбит/с.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Создатель </a:t>
            </a:r>
            <a:r>
              <a:rPr lang="ru-RU" dirty="0" err="1" smtClean="0"/>
              <a:t>Wi-Fi</a:t>
            </a:r>
            <a:r>
              <a:rPr lang="ru-RU" dirty="0" smtClean="0"/>
              <a:t> (</a:t>
            </a:r>
            <a:r>
              <a:rPr lang="en-US" dirty="0" smtClean="0"/>
              <a:t>Wireless Fidelity</a:t>
            </a:r>
            <a:r>
              <a:rPr lang="ru-RU" dirty="0" smtClean="0"/>
              <a:t>)  — </a:t>
            </a:r>
            <a:r>
              <a:rPr lang="ru-RU" b="1" dirty="0" smtClean="0"/>
              <a:t>Вик </a:t>
            </a:r>
            <a:r>
              <a:rPr lang="ru-RU" b="1" dirty="0" err="1" smtClean="0"/>
              <a:t>Хейз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-RU" i="1" dirty="0" err="1" smtClean="0"/>
              <a:t>Vic</a:t>
            </a:r>
            <a:r>
              <a:rPr lang="ru-RU" i="1" dirty="0" smtClean="0"/>
              <a:t> </a:t>
            </a:r>
            <a:r>
              <a:rPr lang="ru-RU" i="1" dirty="0" err="1" smtClean="0"/>
              <a:t>Hayes</a:t>
            </a:r>
            <a:r>
              <a:rPr lang="ru-RU" dirty="0" smtClean="0"/>
              <a:t>) находился в команде, по разработке таких стандартов, как: </a:t>
            </a:r>
          </a:p>
          <a:p>
            <a:pPr marL="292608" lvl="1" indent="0" algn="just"/>
            <a:r>
              <a:rPr lang="ru-RU" dirty="0" smtClean="0"/>
              <a:t> IEEE 802.11b; </a:t>
            </a:r>
          </a:p>
          <a:p>
            <a:pPr marL="292608" lvl="1" indent="0" algn="just"/>
            <a:r>
              <a:rPr lang="ru-RU" dirty="0" smtClean="0"/>
              <a:t> IEEE 802.11a; </a:t>
            </a:r>
          </a:p>
          <a:p>
            <a:pPr marL="292608" lvl="1" indent="0" algn="just"/>
            <a:r>
              <a:rPr lang="ru-RU" dirty="0" smtClean="0"/>
              <a:t> IEEE 802.11g.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В 2003 году Вик ушёл из </a:t>
            </a:r>
            <a:r>
              <a:rPr lang="ru-RU" dirty="0" err="1" smtClean="0"/>
              <a:t>Agere</a:t>
            </a:r>
            <a:r>
              <a:rPr lang="ru-RU" dirty="0" smtClean="0"/>
              <a:t> </a:t>
            </a:r>
            <a:r>
              <a:rPr lang="ru-RU" dirty="0" err="1" smtClean="0"/>
              <a:t>Systems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В 2004 году </a:t>
            </a:r>
            <a:r>
              <a:rPr lang="ru-RU" dirty="0" err="1" smtClean="0"/>
              <a:t>Agere</a:t>
            </a:r>
            <a:r>
              <a:rPr lang="ru-RU" dirty="0" smtClean="0"/>
              <a:t> </a:t>
            </a:r>
            <a:r>
              <a:rPr lang="ru-RU" dirty="0" err="1" smtClean="0"/>
              <a:t>Systems</a:t>
            </a:r>
            <a:r>
              <a:rPr lang="ru-RU" dirty="0" smtClean="0"/>
              <a:t> решила уйти с рынка </a:t>
            </a:r>
            <a:r>
              <a:rPr lang="ru-RU" dirty="0" err="1" smtClean="0"/>
              <a:t>Wi-Fi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Стандарт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IEEE 802.11n </a:t>
            </a:r>
            <a:r>
              <a:rPr lang="ru-RU" dirty="0" smtClean="0"/>
              <a:t>был утверждён 11 сентября 2009 года.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стандартов</a:t>
            </a:r>
            <a:endParaRPr lang="ru-RU" dirty="0"/>
          </a:p>
        </p:txBody>
      </p:sp>
      <p:pic>
        <p:nvPicPr>
          <p:cNvPr id="4" name="Содержимое 3" descr="croppercapture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81200"/>
            <a:ext cx="7647384" cy="4515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57200"/>
            <a:ext cx="879823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Частотные каналы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Существуют 2 частотных диапазона:</a:t>
            </a:r>
          </a:p>
          <a:p>
            <a:r>
              <a:rPr lang="ru-RU" dirty="0" smtClean="0"/>
              <a:t>2,4 ГГц;</a:t>
            </a:r>
          </a:p>
          <a:p>
            <a:r>
              <a:rPr lang="ru-RU" dirty="0" smtClean="0"/>
              <a:t>5ГГц.</a:t>
            </a:r>
          </a:p>
          <a:p>
            <a:pPr marL="0" indent="0" algn="just">
              <a:buNone/>
            </a:pPr>
            <a:endParaRPr lang="ru-RU" sz="3200" dirty="0" smtClean="0"/>
          </a:p>
          <a:p>
            <a:pPr marL="0" indent="0" algn="just">
              <a:buNone/>
            </a:pPr>
            <a:r>
              <a:rPr lang="ru-RU" sz="3200" dirty="0" smtClean="0"/>
              <a:t>Оба частотных диапазона разбиты на частотные каналы. Ширина каждого частотного канала составляет 20МГц (в некоторых источниках — 22МГц для стандарта IEEE 802.11 </a:t>
            </a:r>
            <a:r>
              <a:rPr lang="ru-RU" sz="3200" dirty="0" err="1" smtClean="0"/>
              <a:t>b</a:t>
            </a:r>
            <a:r>
              <a:rPr lang="ru-RU" sz="3200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Частотные каналы 2,4 ГГц</a:t>
            </a:r>
            <a:endParaRPr lang="ru-RU" dirty="0"/>
          </a:p>
        </p:txBody>
      </p:sp>
      <p:pic>
        <p:nvPicPr>
          <p:cNvPr id="4" name="Содержимое 3" descr="00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28800"/>
            <a:ext cx="7697542" cy="2085975"/>
          </a:xfrm>
        </p:spPr>
      </p:pic>
      <p:sp>
        <p:nvSpPr>
          <p:cNvPr id="5" name="Прямоугольник 4"/>
          <p:cNvSpPr/>
          <p:nvPr/>
        </p:nvSpPr>
        <p:spPr>
          <a:xfrm>
            <a:off x="457200" y="3962400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Центральная частота первого канала — 2412МГц, второго — 2417МГц, третьего — 2422МГц. Все каналы смещены относительного центра предыдущего на 5МГц. Каждый последующий канал не перекрывается с предыдущим на 5МГц. Однако, есть «чистые» или «неперекрывающиеся» частотные каналы с номерами 1, 6, 11 и 14.</a:t>
            </a:r>
          </a:p>
          <a:p>
            <a:pPr algn="just"/>
            <a:r>
              <a:rPr lang="ru-RU" sz="2400" dirty="0" smtClean="0"/>
              <a:t>В частотном диапазоне 5ГГц таких каналов 23</a:t>
            </a:r>
            <a:endParaRPr lang="ru-RU" sz="2400" b="1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 \ CA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err="1" smtClean="0"/>
              <a:t>Carrier</a:t>
            </a:r>
            <a:r>
              <a:rPr lang="ru-RU" dirty="0" smtClean="0"/>
              <a:t> </a:t>
            </a:r>
            <a:r>
              <a:rPr lang="ru-RU" dirty="0" err="1" smtClean="0"/>
              <a:t>Sense</a:t>
            </a:r>
            <a:r>
              <a:rPr lang="ru-RU" dirty="0" smtClean="0"/>
              <a:t> </a:t>
            </a:r>
            <a:r>
              <a:rPr lang="ru-RU" dirty="0" err="1" smtClean="0"/>
              <a:t>Multiple</a:t>
            </a:r>
            <a:r>
              <a:rPr lang="ru-RU" dirty="0" smtClean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 </a:t>
            </a:r>
            <a:r>
              <a:rPr lang="ru-RU" dirty="0" err="1" smtClean="0"/>
              <a:t>With</a:t>
            </a:r>
            <a:r>
              <a:rPr lang="ru-RU" dirty="0" smtClean="0"/>
              <a:t> </a:t>
            </a:r>
            <a:r>
              <a:rPr lang="ru-RU" dirty="0" err="1" smtClean="0"/>
              <a:t>Collision</a:t>
            </a:r>
            <a:r>
              <a:rPr lang="ru-RU" dirty="0" smtClean="0"/>
              <a:t> </a:t>
            </a:r>
            <a:r>
              <a:rPr lang="ru-RU" dirty="0" err="1" smtClean="0"/>
              <a:t>Avoidance</a:t>
            </a:r>
            <a:r>
              <a:rPr lang="ru-RU" dirty="0" smtClean="0"/>
              <a:t>  CSMA/CA - множественный доступ с контролем несущей и </a:t>
            </a:r>
            <a:r>
              <a:rPr lang="ru-RU" dirty="0" err="1" smtClean="0"/>
              <a:t>избежанием</a:t>
            </a:r>
            <a:r>
              <a:rPr lang="ru-RU" dirty="0" smtClean="0"/>
              <a:t> коллизий»— это сетевой протокол, в котором:</a:t>
            </a:r>
          </a:p>
          <a:p>
            <a:r>
              <a:rPr lang="ru-RU" dirty="0" smtClean="0"/>
              <a:t> используется схема прослушивания несущей волны;</a:t>
            </a:r>
          </a:p>
          <a:p>
            <a:r>
              <a:rPr lang="ru-RU" dirty="0" smtClean="0"/>
              <a:t> станция, которая собирается начать передачу, посылает </a:t>
            </a:r>
            <a:r>
              <a:rPr lang="ru-RU" dirty="0" err="1" smtClean="0"/>
              <a:t>jam</a:t>
            </a:r>
            <a:r>
              <a:rPr lang="ru-RU" dirty="0" smtClean="0"/>
              <a:t> </a:t>
            </a:r>
            <a:r>
              <a:rPr lang="ru-RU" dirty="0" err="1" smtClean="0"/>
              <a:t>signal</a:t>
            </a:r>
            <a:r>
              <a:rPr lang="ru-RU" dirty="0" smtClean="0"/>
              <a:t> (сигнал затора);</a:t>
            </a:r>
          </a:p>
          <a:p>
            <a:r>
              <a:rPr lang="ru-RU" dirty="0" smtClean="0"/>
              <a:t> после продолжительного ожидания всех станций, которые могут послать </a:t>
            </a:r>
            <a:r>
              <a:rPr lang="ru-RU" dirty="0" err="1" smtClean="0"/>
              <a:t>jam</a:t>
            </a:r>
            <a:r>
              <a:rPr lang="ru-RU" dirty="0" smtClean="0"/>
              <a:t> </a:t>
            </a:r>
            <a:r>
              <a:rPr lang="ru-RU" dirty="0" err="1" smtClean="0"/>
              <a:t>signal</a:t>
            </a:r>
            <a:r>
              <a:rPr lang="ru-RU" dirty="0" smtClean="0"/>
              <a:t>, станция начинает передачу фрейма;</a:t>
            </a:r>
          </a:p>
          <a:p>
            <a:r>
              <a:rPr lang="ru-RU" dirty="0" smtClean="0"/>
              <a:t> если во время передачи станция обнаруживает </a:t>
            </a:r>
            <a:r>
              <a:rPr lang="ru-RU" dirty="0" err="1" smtClean="0"/>
              <a:t>jam</a:t>
            </a:r>
            <a:r>
              <a:rPr lang="ru-RU" dirty="0" smtClean="0"/>
              <a:t> </a:t>
            </a:r>
            <a:r>
              <a:rPr lang="ru-RU" dirty="0" err="1" smtClean="0"/>
              <a:t>signal</a:t>
            </a:r>
            <a:r>
              <a:rPr lang="ru-RU" dirty="0" smtClean="0"/>
              <a:t> от другой станции, она останавливает передачу на отрезок времени случайной длины и затем повторяет попытку.</a:t>
            </a:r>
            <a:endParaRPr lang="en-US" dirty="0" smtClean="0"/>
          </a:p>
          <a:p>
            <a:r>
              <a:rPr lang="ru-RU" dirty="0" smtClean="0"/>
              <a:t>Подтверждается прием </a:t>
            </a:r>
            <a:r>
              <a:rPr lang="ru-RU" dirty="0" err="1" smtClean="0"/>
              <a:t>кадара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CSMA/CA отличается от CSMA/CD тем, что коллизиям подвержены не пакеты данных, а только jam-сигналы.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313</TotalTime>
  <Words>1252</Words>
  <Application>Microsoft Office PowerPoint</Application>
  <PresentationFormat>Экран (4:3)</PresentationFormat>
  <Paragraphs>93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Median</vt:lpstr>
      <vt:lpstr>Физический и Канальный уровни корпоративных сетей (часть 3)</vt:lpstr>
      <vt:lpstr>План</vt:lpstr>
      <vt:lpstr>Характеристика разделов IEEE 802</vt:lpstr>
      <vt:lpstr>История Wi-fi</vt:lpstr>
      <vt:lpstr>Сравнение стандартов</vt:lpstr>
      <vt:lpstr>Слайд 6</vt:lpstr>
      <vt:lpstr>Частотные каналы</vt:lpstr>
      <vt:lpstr>Частотные каналы 2,4 ГГц</vt:lpstr>
      <vt:lpstr>CSMA \ CA</vt:lpstr>
      <vt:lpstr>Режимы работы оборудования:</vt:lpstr>
      <vt:lpstr>Режим AP</vt:lpstr>
      <vt:lpstr>Разница между WiFi роутером и точкой доступа</vt:lpstr>
      <vt:lpstr>Режим Ad-Hoc</vt:lpstr>
      <vt:lpstr>Режим Bridge или режим WiFi моста</vt:lpstr>
      <vt:lpstr>Режим WDS</vt:lpstr>
      <vt:lpstr>Режим WDS</vt:lpstr>
      <vt:lpstr>Защита Wi-fi сетей</vt:lpstr>
      <vt:lpstr>Технологии защиты</vt:lpstr>
      <vt:lpstr>WEP</vt:lpstr>
      <vt:lpstr>802.1X</vt:lpstr>
      <vt:lpstr>WPA</vt:lpstr>
      <vt:lpstr>WPA2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Artem Beresnev</cp:lastModifiedBy>
  <cp:revision>54</cp:revision>
  <dcterms:created xsi:type="dcterms:W3CDTF">2013-09-10T08:38:56Z</dcterms:created>
  <dcterms:modified xsi:type="dcterms:W3CDTF">2014-09-23T12:16:53Z</dcterms:modified>
</cp:coreProperties>
</file>