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73" r:id="rId4"/>
    <p:sldId id="283" r:id="rId5"/>
    <p:sldId id="280" r:id="rId6"/>
    <p:sldId id="284" r:id="rId7"/>
    <p:sldId id="286" r:id="rId8"/>
    <p:sldId id="281" r:id="rId9"/>
    <p:sldId id="290" r:id="rId10"/>
    <p:sldId id="289" r:id="rId11"/>
    <p:sldId id="288" r:id="rId12"/>
    <p:sldId id="287" r:id="rId13"/>
    <p:sldId id="282" r:id="rId14"/>
    <p:sldId id="285" r:id="rId15"/>
    <p:sldId id="291" r:id="rId16"/>
    <p:sldId id="292" r:id="rId17"/>
    <p:sldId id="293" r:id="rId18"/>
    <p:sldId id="294" r:id="rId19"/>
    <p:sldId id="295" r:id="rId20"/>
    <p:sldId id="297" r:id="rId21"/>
    <p:sldId id="296" r:id="rId22"/>
    <p:sldId id="301" r:id="rId23"/>
    <p:sldId id="298" r:id="rId24"/>
    <p:sldId id="300" r:id="rId25"/>
    <p:sldId id="299" r:id="rId26"/>
    <p:sldId id="302" r:id="rId27"/>
    <p:sldId id="279" r:id="rId2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72" autoAdjust="0"/>
    <p:restoredTop sz="94660"/>
  </p:normalViewPr>
  <p:slideViewPr>
    <p:cSldViewPr>
      <p:cViewPr varScale="1">
        <p:scale>
          <a:sx n="110" d="100"/>
          <a:sy n="110" d="100"/>
        </p:scale>
        <p:origin x="-165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D50E1-7E46-450E-891D-82E879E1DE09}" type="datetimeFigureOut">
              <a:rPr lang="ru-RU" smtClean="0"/>
              <a:pPr/>
              <a:t>30.03.2017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8012F-55F8-435A-A322-7C7A10585C4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D50E1-7E46-450E-891D-82E879E1DE09}" type="datetimeFigureOut">
              <a:rPr lang="ru-RU" smtClean="0"/>
              <a:pPr/>
              <a:t>30.03.2017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8012F-55F8-435A-A322-7C7A10585C4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D50E1-7E46-450E-891D-82E879E1DE09}" type="datetimeFigureOut">
              <a:rPr lang="ru-RU" smtClean="0"/>
              <a:pPr/>
              <a:t>30.03.2017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8012F-55F8-435A-A322-7C7A10585C4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D50E1-7E46-450E-891D-82E879E1DE09}" type="datetimeFigureOut">
              <a:rPr lang="ru-RU" smtClean="0"/>
              <a:pPr/>
              <a:t>30.03.2017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8012F-55F8-435A-A322-7C7A10585C4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D50E1-7E46-450E-891D-82E879E1DE09}" type="datetimeFigureOut">
              <a:rPr lang="ru-RU" smtClean="0"/>
              <a:pPr/>
              <a:t>30.03.2017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8012F-55F8-435A-A322-7C7A10585C4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D50E1-7E46-450E-891D-82E879E1DE09}" type="datetimeFigureOut">
              <a:rPr lang="ru-RU" smtClean="0"/>
              <a:pPr/>
              <a:t>30.03.2017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8012F-55F8-435A-A322-7C7A10585C4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D50E1-7E46-450E-891D-82E879E1DE09}" type="datetimeFigureOut">
              <a:rPr lang="ru-RU" smtClean="0"/>
              <a:pPr/>
              <a:t>30.03.2017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8012F-55F8-435A-A322-7C7A10585C4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D50E1-7E46-450E-891D-82E879E1DE09}" type="datetimeFigureOut">
              <a:rPr lang="ru-RU" smtClean="0"/>
              <a:pPr/>
              <a:t>30.03.2017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8012F-55F8-435A-A322-7C7A10585C4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D50E1-7E46-450E-891D-82E879E1DE09}" type="datetimeFigureOut">
              <a:rPr lang="ru-RU" smtClean="0"/>
              <a:pPr/>
              <a:t>30.03.2017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8012F-55F8-435A-A322-7C7A10585C4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D50E1-7E46-450E-891D-82E879E1DE09}" type="datetimeFigureOut">
              <a:rPr lang="ru-RU" smtClean="0"/>
              <a:pPr/>
              <a:t>30.03.2017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8012F-55F8-435A-A322-7C7A10585C4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D50E1-7E46-450E-891D-82E879E1DE09}" type="datetimeFigureOut">
              <a:rPr lang="ru-RU" smtClean="0"/>
              <a:pPr/>
              <a:t>30.03.2017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8012F-55F8-435A-A322-7C7A10585C4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DD50E1-7E46-450E-891D-82E879E1DE09}" type="datetimeFigureOut">
              <a:rPr lang="ru-RU" smtClean="0"/>
              <a:pPr/>
              <a:t>30.03.2017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08012F-55F8-435A-A322-7C7A10585C4D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Архитектура ЭВМ и систем. </a:t>
            </a:r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ru-RU" dirty="0" smtClean="0"/>
              <a:t>09.03.02. - Программирование и интернет-технологии</a:t>
            </a:r>
          </a:p>
          <a:p>
            <a:r>
              <a:rPr lang="ru-RU" dirty="0" smtClean="0"/>
              <a:t>09.03.03. - Корпоративные информационные системы</a:t>
            </a:r>
          </a:p>
          <a:p>
            <a:endParaRPr lang="ru-RU" dirty="0" smtClean="0"/>
          </a:p>
          <a:p>
            <a:r>
              <a:rPr lang="ru-RU" dirty="0" smtClean="0"/>
              <a:t>кафедра ИС, 2017</a:t>
            </a:r>
            <a:endParaRPr lang="ru-RU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Закон Мура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130" y="1600200"/>
            <a:ext cx="6795740" cy="4525963"/>
          </a:xfrm>
        </p:spPr>
      </p:pic>
    </p:spTree>
    <p:extLst>
      <p:ext uri="{BB962C8B-B14F-4D97-AF65-F5344CB8AC3E}">
        <p14:creationId xmlns:p14="http://schemas.microsoft.com/office/powerpoint/2010/main" val="37372170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Закон Мура</a:t>
            </a:r>
            <a:endParaRPr lang="ru-RU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1838" y="1268760"/>
            <a:ext cx="6037947" cy="5040560"/>
          </a:xfrm>
        </p:spPr>
      </p:pic>
    </p:spTree>
    <p:extLst>
      <p:ext uri="{BB962C8B-B14F-4D97-AF65-F5344CB8AC3E}">
        <p14:creationId xmlns:p14="http://schemas.microsoft.com/office/powerpoint/2010/main" val="19375124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7995" y="1600200"/>
            <a:ext cx="7708009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8372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Классификация </a:t>
            </a:r>
            <a:r>
              <a:rPr lang="en-US" dirty="0" smtClean="0"/>
              <a:t>ISA </a:t>
            </a:r>
            <a:r>
              <a:rPr lang="ru-RU" dirty="0" smtClean="0"/>
              <a:t>по составу и сложности команд</a:t>
            </a:r>
            <a:endParaRPr lang="ru-RU" dirty="0"/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CISC </a:t>
            </a:r>
            <a:r>
              <a:rPr lang="ru-RU" dirty="0" smtClean="0"/>
              <a:t>- </a:t>
            </a:r>
            <a:r>
              <a:rPr lang="en-US" dirty="0" smtClean="0"/>
              <a:t>Complex </a:t>
            </a:r>
            <a:r>
              <a:rPr lang="en-US" dirty="0"/>
              <a:t>Instruction Set </a:t>
            </a:r>
            <a:r>
              <a:rPr lang="en-US" dirty="0" smtClean="0"/>
              <a:t>Computing</a:t>
            </a:r>
            <a:endParaRPr lang="ru-RU" dirty="0" smtClean="0"/>
          </a:p>
          <a:p>
            <a:r>
              <a:rPr lang="en-US" dirty="0"/>
              <a:t>RISC </a:t>
            </a:r>
            <a:r>
              <a:rPr lang="ru-RU" dirty="0" smtClean="0"/>
              <a:t>- </a:t>
            </a:r>
            <a:r>
              <a:rPr lang="en-US" dirty="0" smtClean="0"/>
              <a:t>Reduced </a:t>
            </a:r>
            <a:r>
              <a:rPr lang="en-US" dirty="0"/>
              <a:t>Instruction Set </a:t>
            </a:r>
            <a:r>
              <a:rPr lang="en-US" dirty="0" smtClean="0"/>
              <a:t>Computing</a:t>
            </a:r>
            <a:endParaRPr lang="ru-RU" dirty="0" smtClean="0"/>
          </a:p>
          <a:p>
            <a:r>
              <a:rPr lang="en-US" dirty="0"/>
              <a:t>MISC </a:t>
            </a:r>
            <a:r>
              <a:rPr lang="ru-RU" dirty="0" smtClean="0"/>
              <a:t>- </a:t>
            </a:r>
            <a:r>
              <a:rPr lang="en-US" dirty="0" smtClean="0"/>
              <a:t>Multipurpose </a:t>
            </a:r>
            <a:r>
              <a:rPr lang="en-US" dirty="0"/>
              <a:t>Instruction </a:t>
            </a:r>
            <a:r>
              <a:rPr lang="en-US" dirty="0" smtClean="0"/>
              <a:t>Set Computer</a:t>
            </a:r>
            <a:endParaRPr lang="ru-RU" dirty="0" smtClean="0"/>
          </a:p>
          <a:p>
            <a:r>
              <a:rPr lang="en-US" dirty="0" smtClean="0"/>
              <a:t>MISC – Minimum </a:t>
            </a:r>
            <a:r>
              <a:rPr lang="en-US" dirty="0"/>
              <a:t>Instruction Set Computer</a:t>
            </a:r>
            <a:endParaRPr lang="ru-RU" dirty="0" smtClean="0"/>
          </a:p>
          <a:p>
            <a:r>
              <a:rPr lang="en-US" dirty="0" smtClean="0"/>
              <a:t>VLIW - </a:t>
            </a:r>
            <a:r>
              <a:rPr lang="en-US" dirty="0"/>
              <a:t>Very Long Instruction </a:t>
            </a:r>
            <a:r>
              <a:rPr lang="en-US" dirty="0" smtClean="0"/>
              <a:t>Word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711019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CISC </a:t>
            </a:r>
            <a:r>
              <a:rPr lang="ru-RU" dirty="0"/>
              <a:t>- </a:t>
            </a:r>
            <a:r>
              <a:rPr lang="en-US" dirty="0"/>
              <a:t>Complex Instruction Set </a:t>
            </a:r>
            <a:r>
              <a:rPr lang="en-US" dirty="0" smtClean="0"/>
              <a:t>Computing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Полный/сложный набор команд</a:t>
            </a:r>
          </a:p>
          <a:p>
            <a:r>
              <a:rPr lang="ru-RU" dirty="0" smtClean="0"/>
              <a:t>Разработан </a:t>
            </a:r>
            <a:r>
              <a:rPr lang="en-US" dirty="0" smtClean="0"/>
              <a:t>IBM</a:t>
            </a:r>
          </a:p>
          <a:p>
            <a:r>
              <a:rPr lang="en-US" dirty="0" smtClean="0"/>
              <a:t>IBM </a:t>
            </a:r>
            <a:r>
              <a:rPr lang="en-US" dirty="0"/>
              <a:t>360, x86, Motorola 68k, VAX</a:t>
            </a:r>
            <a:r>
              <a:rPr lang="en-US" dirty="0" smtClean="0"/>
              <a:t>…</a:t>
            </a:r>
            <a:endParaRPr lang="ru-RU" dirty="0" smtClean="0"/>
          </a:p>
          <a:p>
            <a:r>
              <a:rPr lang="en-US" dirty="0"/>
              <a:t>Intel x86 </a:t>
            </a:r>
            <a:r>
              <a:rPr lang="ru-RU" dirty="0"/>
              <a:t>(внешняя система команд)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595309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Особенности </a:t>
            </a:r>
            <a:r>
              <a:rPr lang="en-US" dirty="0" smtClean="0"/>
              <a:t>CISC</a:t>
            </a:r>
            <a:r>
              <a:rPr lang="ru-RU" dirty="0" smtClean="0"/>
              <a:t>. Команды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Большое количество «сложных»/перегруженных команд</a:t>
            </a:r>
          </a:p>
          <a:p>
            <a:r>
              <a:rPr lang="ru-RU" dirty="0" smtClean="0"/>
              <a:t>Большое количество методов адресации</a:t>
            </a:r>
          </a:p>
          <a:p>
            <a:r>
              <a:rPr lang="ru-RU" dirty="0" smtClean="0"/>
              <a:t>Большое количество форматов команд с разной длиной</a:t>
            </a:r>
          </a:p>
          <a:p>
            <a:r>
              <a:rPr lang="ru-RU" dirty="0" smtClean="0"/>
              <a:t>Преобладание двухадресных команд</a:t>
            </a:r>
          </a:p>
          <a:p>
            <a:r>
              <a:rPr lang="ru-RU" dirty="0" smtClean="0"/>
              <a:t>Наличие команд Регистр-Память</a:t>
            </a:r>
          </a:p>
          <a:p>
            <a:endParaRPr lang="ru-RU" dirty="0"/>
          </a:p>
          <a:p>
            <a:pPr marL="0" indent="0">
              <a:buNone/>
            </a:pPr>
            <a:r>
              <a:rPr lang="en-US" dirty="0" smtClean="0"/>
              <a:t>X86</a:t>
            </a:r>
            <a:r>
              <a:rPr lang="ru-RU" dirty="0" smtClean="0"/>
              <a:t>: </a:t>
            </a:r>
            <a:r>
              <a:rPr lang="en-US" dirty="0" smtClean="0"/>
              <a:t>1-byte</a:t>
            </a:r>
            <a:r>
              <a:rPr lang="ru-RU" dirty="0" smtClean="0"/>
              <a:t>.. </a:t>
            </a:r>
            <a:r>
              <a:rPr lang="en-US" dirty="0" smtClean="0"/>
              <a:t>17-bytes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540032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Особенности </a:t>
            </a:r>
            <a:r>
              <a:rPr lang="en-US" dirty="0" smtClean="0"/>
              <a:t>CISC</a:t>
            </a:r>
            <a:r>
              <a:rPr lang="ru-RU" dirty="0" smtClean="0"/>
              <a:t>. Регистры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Мало РОН</a:t>
            </a:r>
          </a:p>
          <a:p>
            <a:r>
              <a:rPr lang="ru-RU" dirty="0" smtClean="0"/>
              <a:t>Аппаратная реализация сложных операторов ЯВУ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939417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Особенности </a:t>
            </a:r>
            <a:r>
              <a:rPr lang="en-US" dirty="0" smtClean="0"/>
              <a:t>CISC. </a:t>
            </a:r>
            <a:r>
              <a:rPr lang="ru-RU" dirty="0" smtClean="0"/>
              <a:t>Декодирование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Сложное декодирование</a:t>
            </a:r>
          </a:p>
          <a:p>
            <a:r>
              <a:rPr lang="ru-RU" dirty="0" smtClean="0"/>
              <a:t>«Долгое» исполнение</a:t>
            </a:r>
          </a:p>
          <a:p>
            <a:endParaRPr lang="ru-RU" dirty="0"/>
          </a:p>
          <a:p>
            <a:r>
              <a:rPr lang="ru-RU" dirty="0" smtClean="0"/>
              <a:t>80% времени приходится на 20% команд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641337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RISC </a:t>
            </a:r>
            <a:r>
              <a:rPr lang="ru-RU" dirty="0"/>
              <a:t>- </a:t>
            </a:r>
            <a:r>
              <a:rPr lang="en-US" dirty="0"/>
              <a:t>Reduced Instruction Set </a:t>
            </a:r>
            <a:r>
              <a:rPr lang="en-US" dirty="0" smtClean="0"/>
              <a:t>Computing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Сокращенный набор команд</a:t>
            </a:r>
          </a:p>
          <a:p>
            <a:r>
              <a:rPr lang="ru-RU" dirty="0" smtClean="0"/>
              <a:t>1980, Стэндфордский и Калифорнийский университет</a:t>
            </a:r>
          </a:p>
          <a:p>
            <a:r>
              <a:rPr lang="ru-RU" dirty="0" smtClean="0"/>
              <a:t>IBM, </a:t>
            </a:r>
            <a:r>
              <a:rPr lang="ru-RU" dirty="0"/>
              <a:t>1979 </a:t>
            </a:r>
            <a:r>
              <a:rPr lang="ru-RU" dirty="0" smtClean="0"/>
              <a:t>- IBM 801</a:t>
            </a:r>
          </a:p>
          <a:p>
            <a:r>
              <a:rPr lang="en-US" dirty="0" smtClean="0"/>
              <a:t>MIPS</a:t>
            </a:r>
            <a:r>
              <a:rPr lang="en-US" dirty="0"/>
              <a:t>, PowerPC, SPARC, ARM</a:t>
            </a:r>
            <a:r>
              <a:rPr lang="en-US" dirty="0" smtClean="0"/>
              <a:t>…</a:t>
            </a:r>
            <a:r>
              <a:rPr lang="ru-RU" dirty="0" smtClean="0"/>
              <a:t>	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886427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Особенности </a:t>
            </a:r>
            <a:r>
              <a:rPr lang="en-US" dirty="0" smtClean="0"/>
              <a:t>RISC</a:t>
            </a:r>
            <a:r>
              <a:rPr lang="ru-RU" dirty="0"/>
              <a:t>. Команды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 smtClean="0"/>
              <a:t>Простой формат</a:t>
            </a:r>
          </a:p>
          <a:p>
            <a:r>
              <a:rPr lang="ru-RU" dirty="0" smtClean="0"/>
              <a:t>Фиксированная длина</a:t>
            </a:r>
          </a:p>
          <a:p>
            <a:r>
              <a:rPr lang="ru-RU" dirty="0" smtClean="0"/>
              <a:t>Небольшой набор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(50-100 </a:t>
            </a:r>
            <a:r>
              <a:rPr lang="en-US" dirty="0" smtClean="0"/>
              <a:t>RISC, 100-200 CISC)</a:t>
            </a:r>
          </a:p>
          <a:p>
            <a:r>
              <a:rPr lang="ru-RU" dirty="0" smtClean="0"/>
              <a:t>Отсутствие микропрограмм</a:t>
            </a:r>
          </a:p>
          <a:p>
            <a:r>
              <a:rPr lang="ru-RU" dirty="0" smtClean="0"/>
              <a:t>Доступ к памяти: только загрузка/сохранение</a:t>
            </a:r>
          </a:p>
          <a:p>
            <a:endParaRPr lang="ru-RU" dirty="0"/>
          </a:p>
          <a:p>
            <a:pPr marL="0" indent="0">
              <a:buNone/>
            </a:pPr>
            <a:r>
              <a:rPr lang="en-US" dirty="0" smtClean="0"/>
              <a:t>MIPS</a:t>
            </a:r>
            <a:r>
              <a:rPr lang="ru-RU" dirty="0" smtClean="0"/>
              <a:t>: </a:t>
            </a:r>
            <a:r>
              <a:rPr lang="en-US" dirty="0" smtClean="0"/>
              <a:t>4-bytes</a:t>
            </a:r>
            <a:endParaRPr lang="ru-RU" dirty="0" smtClean="0"/>
          </a:p>
          <a:p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7293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лекции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Предыдущая</a:t>
            </a:r>
            <a:r>
              <a:rPr lang="ru-RU" dirty="0"/>
              <a:t> </a:t>
            </a:r>
            <a:r>
              <a:rPr lang="ru-RU" dirty="0" smtClean="0"/>
              <a:t>лекция - классификация </a:t>
            </a:r>
            <a:r>
              <a:rPr lang="en-US" dirty="0" smtClean="0"/>
              <a:t>ISA</a:t>
            </a:r>
            <a:r>
              <a:rPr lang="ru-RU" dirty="0" smtClean="0"/>
              <a:t> по доступу к данным </a:t>
            </a:r>
            <a:endParaRPr lang="ru-RU" dirty="0" smtClean="0"/>
          </a:p>
          <a:p>
            <a:r>
              <a:rPr lang="ru-RU" dirty="0" smtClean="0"/>
              <a:t>Классификация </a:t>
            </a:r>
            <a:r>
              <a:rPr lang="en-US" dirty="0" smtClean="0"/>
              <a:t>ISA</a:t>
            </a:r>
            <a:r>
              <a:rPr lang="ru-RU" dirty="0" smtClean="0"/>
              <a:t> по составу и сложности команд</a:t>
            </a:r>
            <a:endParaRPr lang="ru-RU" dirty="0" smtClean="0"/>
          </a:p>
          <a:p>
            <a:r>
              <a:rPr lang="ru-RU" dirty="0" smtClean="0"/>
              <a:t>Вопросы?</a:t>
            </a:r>
            <a:endParaRPr lang="ru-RU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Особенности </a:t>
            </a:r>
            <a:r>
              <a:rPr lang="en-US" dirty="0" smtClean="0"/>
              <a:t>RISC</a:t>
            </a:r>
            <a:r>
              <a:rPr lang="ru-RU" dirty="0"/>
              <a:t>. Регистры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Большое количество РОН </a:t>
            </a:r>
            <a:br>
              <a:rPr lang="ru-RU" dirty="0" smtClean="0"/>
            </a:br>
            <a:r>
              <a:rPr lang="ru-RU" dirty="0" smtClean="0"/>
              <a:t>(без дифференциации)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246064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Особенности </a:t>
            </a:r>
            <a:r>
              <a:rPr lang="en-US" dirty="0" smtClean="0"/>
              <a:t>RISC</a:t>
            </a:r>
            <a:r>
              <a:rPr lang="en-US" dirty="0"/>
              <a:t>. </a:t>
            </a:r>
            <a:r>
              <a:rPr lang="ru-RU" dirty="0"/>
              <a:t>Декодирование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Простое декодирование</a:t>
            </a:r>
          </a:p>
          <a:p>
            <a:r>
              <a:rPr lang="ru-RU" dirty="0" smtClean="0"/>
              <a:t>Быстрое исполнение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372385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CISC </a:t>
            </a:r>
            <a:r>
              <a:rPr lang="en-US" dirty="0" err="1" smtClean="0"/>
              <a:t>vs</a:t>
            </a:r>
            <a:r>
              <a:rPr lang="en-US" dirty="0" smtClean="0"/>
              <a:t> RISC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CISC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MUL a, b</a:t>
            </a:r>
            <a:endParaRPr lang="ru-RU" dirty="0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RISC</a:t>
            </a:r>
            <a:endParaRPr lang="ru-RU" dirty="0"/>
          </a:p>
        </p:txBody>
      </p:sp>
      <p:sp>
        <p:nvSpPr>
          <p:cNvPr id="8" name="Объект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LOAD R1, a</a:t>
            </a:r>
          </a:p>
          <a:p>
            <a:r>
              <a:rPr lang="en-US" dirty="0" smtClean="0"/>
              <a:t>LOAD R2, b</a:t>
            </a:r>
          </a:p>
          <a:p>
            <a:r>
              <a:rPr lang="en-US" dirty="0" smtClean="0"/>
              <a:t>PROD A,B</a:t>
            </a:r>
          </a:p>
          <a:p>
            <a:r>
              <a:rPr lang="en-US" dirty="0" smtClean="0"/>
              <a:t>STORE a, A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48704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Развитие </a:t>
            </a:r>
            <a:r>
              <a:rPr lang="en-US" dirty="0" smtClean="0"/>
              <a:t>RISC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Конвейеры</a:t>
            </a:r>
          </a:p>
          <a:p>
            <a:r>
              <a:rPr lang="ru-RU" dirty="0" err="1" smtClean="0"/>
              <a:t>Суперскалярность</a:t>
            </a:r>
            <a:endParaRPr lang="ru-RU" dirty="0" smtClean="0"/>
          </a:p>
          <a:p>
            <a:r>
              <a:rPr lang="ru-RU" dirty="0" err="1" smtClean="0"/>
              <a:t>КЭШ-память</a:t>
            </a:r>
            <a:endParaRPr lang="ru-RU" dirty="0" smtClean="0"/>
          </a:p>
          <a:p>
            <a:r>
              <a:rPr lang="en-US" dirty="0" smtClean="0"/>
              <a:t>VLIW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897057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MISC – Minimum Instruction Set </a:t>
            </a:r>
            <a:r>
              <a:rPr lang="en-US" dirty="0" smtClean="0"/>
              <a:t>Computer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Минимальный набор команд</a:t>
            </a:r>
            <a:endParaRPr lang="en-US" dirty="0" smtClean="0"/>
          </a:p>
          <a:p>
            <a:r>
              <a:rPr lang="en-US" dirty="0" smtClean="0"/>
              <a:t>20-30 </a:t>
            </a:r>
            <a:r>
              <a:rPr lang="ru-RU" dirty="0" smtClean="0"/>
              <a:t>команд</a:t>
            </a:r>
          </a:p>
          <a:p>
            <a:r>
              <a:rPr lang="ru-RU" dirty="0" smtClean="0"/>
              <a:t>Стековая модель</a:t>
            </a:r>
            <a:endParaRPr lang="en-US" dirty="0" smtClean="0"/>
          </a:p>
          <a:p>
            <a:r>
              <a:rPr lang="en-US" dirty="0" smtClean="0"/>
              <a:t>C</a:t>
            </a:r>
            <a:r>
              <a:rPr lang="ru-RU" dirty="0" smtClean="0"/>
              <a:t>ложность </a:t>
            </a:r>
            <a:r>
              <a:rPr lang="ru-RU" dirty="0"/>
              <a:t>написания </a:t>
            </a:r>
            <a:r>
              <a:rPr lang="ru-RU" dirty="0" smtClean="0"/>
              <a:t>программ</a:t>
            </a:r>
            <a:r>
              <a:rPr lang="en-US" dirty="0" smtClean="0"/>
              <a:t> – </a:t>
            </a:r>
            <a:r>
              <a:rPr lang="ru-RU" dirty="0" smtClean="0"/>
              <a:t>оптимизация</a:t>
            </a:r>
          </a:p>
          <a:p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809924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MISC – Multipurpose Instruction Set Computer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Основная </a:t>
            </a:r>
            <a:r>
              <a:rPr lang="ru-RU" dirty="0" smtClean="0"/>
              <a:t>часть - RISC</a:t>
            </a:r>
          </a:p>
          <a:p>
            <a:r>
              <a:rPr lang="ru-RU" dirty="0" smtClean="0"/>
              <a:t>Расширяемая часть/внешняя часть</a:t>
            </a:r>
          </a:p>
          <a:p>
            <a:pPr marL="0" indent="0">
              <a:buNone/>
            </a:pPr>
            <a:r>
              <a:rPr lang="en-US" dirty="0" smtClean="0"/>
              <a:t>Intel </a:t>
            </a:r>
            <a:r>
              <a:rPr lang="en-US" dirty="0"/>
              <a:t>x86 </a:t>
            </a:r>
            <a:r>
              <a:rPr lang="ru-RU" dirty="0"/>
              <a:t>(внешняя система </a:t>
            </a:r>
            <a:r>
              <a:rPr lang="ru-RU" dirty="0" smtClean="0"/>
              <a:t>команд </a:t>
            </a:r>
            <a:r>
              <a:rPr lang="en-US" dirty="0" smtClean="0"/>
              <a:t>CISC</a:t>
            </a:r>
            <a:r>
              <a:rPr lang="ru-RU" dirty="0" smtClean="0"/>
              <a:t>)</a:t>
            </a:r>
            <a:endParaRPr lang="ru-RU" dirty="0"/>
          </a:p>
          <a:p>
            <a:r>
              <a:rPr lang="ru-RU" dirty="0" smtClean="0"/>
              <a:t>Перекодирование </a:t>
            </a:r>
            <a:r>
              <a:rPr lang="en-US" dirty="0" smtClean="0"/>
              <a:t>CISC-&gt;RISC</a:t>
            </a:r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685548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VLIW - Very Long Instruction </a:t>
            </a:r>
            <a:r>
              <a:rPr lang="en-US" dirty="0" smtClean="0"/>
              <a:t>Word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</a:t>
            </a:r>
            <a:r>
              <a:rPr lang="ru-RU" dirty="0" smtClean="0"/>
              <a:t>истема </a:t>
            </a:r>
            <a:r>
              <a:rPr lang="ru-RU" dirty="0"/>
              <a:t>команд сверхбольшой </a:t>
            </a:r>
            <a:r>
              <a:rPr lang="ru-RU" dirty="0" smtClean="0"/>
              <a:t>разрядности</a:t>
            </a:r>
          </a:p>
          <a:p>
            <a:r>
              <a:rPr lang="ru-RU" dirty="0"/>
              <a:t>К</a:t>
            </a:r>
            <a:r>
              <a:rPr lang="ru-RU" dirty="0" smtClean="0"/>
              <a:t>омпилятор планирования</a:t>
            </a:r>
          </a:p>
          <a:p>
            <a:r>
              <a:rPr lang="ru-RU" dirty="0" smtClean="0"/>
              <a:t>Группировка команд в </a:t>
            </a:r>
            <a:r>
              <a:rPr lang="ru-RU" smtClean="0"/>
              <a:t>сверхдлинные команды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025173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Вопросы?</a:t>
            </a:r>
            <a:endParaRPr lang="ru-RU" dirty="0"/>
          </a:p>
        </p:txBody>
      </p:sp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Хронология </a:t>
            </a:r>
            <a:r>
              <a:rPr lang="en-US" dirty="0" smtClean="0"/>
              <a:t>ISA</a:t>
            </a:r>
            <a:endParaRPr lang="ru-RU" dirty="0"/>
          </a:p>
        </p:txBody>
      </p:sp>
      <p:pic>
        <p:nvPicPr>
          <p:cNvPr id="7" name="Содержимое 6" descr="d1168380770.gi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280058" y="1268760"/>
            <a:ext cx="6415625" cy="5328592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Аккумуляторная и Стековая арх.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dirty="0"/>
              <a:t>+ простые одноадресные </a:t>
            </a:r>
            <a:r>
              <a:rPr lang="ru-RU" dirty="0" smtClean="0"/>
              <a:t>команды</a:t>
            </a:r>
          </a:p>
          <a:p>
            <a:pPr marL="0" indent="0">
              <a:buNone/>
            </a:pPr>
            <a:r>
              <a:rPr lang="ru-RU" dirty="0" smtClean="0"/>
              <a:t>+ простая дешифрация </a:t>
            </a:r>
          </a:p>
          <a:p>
            <a:pPr marL="0" indent="0">
              <a:buNone/>
            </a:pPr>
            <a:r>
              <a:rPr lang="ru-RU" dirty="0" smtClean="0"/>
              <a:t>+ повышение </a:t>
            </a:r>
            <a:r>
              <a:rPr lang="ru-RU" dirty="0"/>
              <a:t>быстродействия</a:t>
            </a:r>
          </a:p>
          <a:p>
            <a:pPr marL="0" indent="0">
              <a:buNone/>
            </a:pPr>
            <a:r>
              <a:rPr lang="ru-RU" dirty="0" smtClean="0"/>
              <a:t>+ </a:t>
            </a:r>
            <a:r>
              <a:rPr lang="ru-RU" dirty="0"/>
              <a:t>один канал считывания данных из основной памяти 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- многократные обращения к памяти </a:t>
            </a:r>
            <a:endParaRPr lang="ru-RU" dirty="0"/>
          </a:p>
        </p:txBody>
      </p:sp>
      <p:sp>
        <p:nvSpPr>
          <p:cNvPr id="8" name="Объект 7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dirty="0"/>
              <a:t>+ простота аппаратной </a:t>
            </a:r>
            <a:r>
              <a:rPr lang="ru-RU" dirty="0" smtClean="0"/>
              <a:t>реализации*</a:t>
            </a:r>
          </a:p>
          <a:p>
            <a:pPr marL="0" indent="0">
              <a:buNone/>
            </a:pPr>
            <a:r>
              <a:rPr lang="ru-RU" dirty="0" smtClean="0"/>
              <a:t>+ </a:t>
            </a:r>
            <a:r>
              <a:rPr lang="ru-RU" dirty="0"/>
              <a:t>«короткие» </a:t>
            </a:r>
            <a:r>
              <a:rPr lang="ru-RU" dirty="0" smtClean="0"/>
              <a:t>команды/ безадресные арифметические и логические команды</a:t>
            </a:r>
          </a:p>
          <a:p>
            <a:pPr marL="0" indent="0">
              <a:buNone/>
            </a:pPr>
            <a:r>
              <a:rPr lang="ru-RU" dirty="0"/>
              <a:t>+ простая дешифрация </a:t>
            </a:r>
            <a:endParaRPr lang="ru-RU" dirty="0"/>
          </a:p>
          <a:p>
            <a:pPr marL="0" indent="0">
              <a:buNone/>
            </a:pPr>
            <a:r>
              <a:rPr lang="ru-RU" dirty="0" smtClean="0"/>
              <a:t>- необходимость </a:t>
            </a:r>
            <a:r>
              <a:rPr lang="ru-RU" dirty="0"/>
              <a:t>пересылки данных в стек перед обработкой или их постоянное хранение в стеке </a:t>
            </a:r>
          </a:p>
          <a:p>
            <a:pPr marL="0" indent="0">
              <a:buNone/>
            </a:pPr>
            <a:r>
              <a:rPr lang="ru-RU" dirty="0" smtClean="0"/>
              <a:t>- необходимо </a:t>
            </a:r>
            <a:r>
              <a:rPr lang="ru-RU" dirty="0"/>
              <a:t>четко организовывать данные в стеке под порядок их обработки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84474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1656184"/>
          </a:xfrm>
        </p:spPr>
        <p:txBody>
          <a:bodyPr>
            <a:normAutofit/>
          </a:bodyPr>
          <a:lstStyle/>
          <a:p>
            <a:r>
              <a:rPr lang="ru-RU" sz="3600" dirty="0"/>
              <a:t>Регистровая архитектура </a:t>
            </a:r>
            <a:r>
              <a:rPr lang="ru-RU" sz="3600" dirty="0" err="1"/>
              <a:t>vs</a:t>
            </a:r>
            <a:r>
              <a:rPr lang="ru-RU" sz="3600" dirty="0"/>
              <a:t> Архитектура с выделенным доступом к памяти</a:t>
            </a:r>
          </a:p>
        </p:txBody>
      </p:sp>
      <p:pic>
        <p:nvPicPr>
          <p:cNvPr id="9" name="Содержимое 5" descr="image.pn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35496" y="2708920"/>
            <a:ext cx="4633382" cy="2172954"/>
          </a:xfrm>
        </p:spPr>
      </p:pic>
      <p:pic>
        <p:nvPicPr>
          <p:cNvPr id="10" name="Содержимое 6" descr="c28fe78b830.gif"/>
          <p:cNvPicPr>
            <a:picLocks noGrp="1" noChangeAspect="1"/>
          </p:cNvPicPr>
          <p:nvPr>
            <p:ph sz="quarter" idx="4"/>
          </p:nvPr>
        </p:nvPicPr>
        <p:blipFill>
          <a:blip r:embed="rId3" cstate="print"/>
          <a:stretch>
            <a:fillRect/>
          </a:stretch>
        </p:blipFill>
        <p:spPr>
          <a:xfrm>
            <a:off x="4645025" y="2318853"/>
            <a:ext cx="4041775" cy="3663331"/>
          </a:xfrm>
        </p:spPr>
      </p:pic>
    </p:spTree>
    <p:extLst>
      <p:ext uri="{BB962C8B-B14F-4D97-AF65-F5344CB8AC3E}">
        <p14:creationId xmlns:p14="http://schemas.microsoft.com/office/powerpoint/2010/main" val="1192113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Регистровая архитектура </a:t>
            </a:r>
            <a:r>
              <a:rPr lang="ru-RU" sz="3200" dirty="0" err="1"/>
              <a:t>vs</a:t>
            </a:r>
            <a:r>
              <a:rPr lang="ru-RU" sz="3200" dirty="0"/>
              <a:t> Архитектура с </a:t>
            </a:r>
            <a:r>
              <a:rPr lang="ru-RU" sz="3600" dirty="0"/>
              <a:t>выделенным</a:t>
            </a:r>
            <a:r>
              <a:rPr lang="ru-RU" sz="3200" dirty="0"/>
              <a:t> доступом к </a:t>
            </a:r>
            <a:r>
              <a:rPr lang="ru-RU" sz="3200" dirty="0" smtClean="0"/>
              <a:t>памяти</a:t>
            </a:r>
            <a:endParaRPr lang="ru-RU" sz="3200" dirty="0"/>
          </a:p>
        </p:txBody>
      </p:sp>
      <p:sp>
        <p:nvSpPr>
          <p:cNvPr id="6" name="Объект 5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dirty="0"/>
              <a:t>+ </a:t>
            </a:r>
            <a:r>
              <a:rPr lang="ru-RU" dirty="0" smtClean="0"/>
              <a:t>высокая скорость вычислений</a:t>
            </a:r>
          </a:p>
          <a:p>
            <a:pPr marL="0" indent="0">
              <a:buNone/>
            </a:pPr>
            <a:r>
              <a:rPr lang="ru-RU" dirty="0" smtClean="0"/>
              <a:t>+ </a:t>
            </a:r>
            <a:r>
              <a:rPr lang="ru-RU" dirty="0"/>
              <a:t>операнды из ОП и регистров используются в произвольной комбинации</a:t>
            </a:r>
          </a:p>
          <a:p>
            <a:pPr marL="0" indent="0">
              <a:buNone/>
            </a:pPr>
            <a:r>
              <a:rPr lang="ru-RU" dirty="0" smtClean="0"/>
              <a:t>- сложная </a:t>
            </a:r>
            <a:r>
              <a:rPr lang="ru-RU" dirty="0"/>
              <a:t>аппаратная структура с несколькими логическими каналами считывания из основной памяти</a:t>
            </a:r>
          </a:p>
          <a:p>
            <a:pPr marL="0" indent="0">
              <a:buNone/>
            </a:pPr>
            <a:r>
              <a:rPr lang="ru-RU" dirty="0" smtClean="0"/>
              <a:t>- пересылки Память-РОН </a:t>
            </a:r>
            <a:r>
              <a:rPr lang="ru-RU" dirty="0"/>
              <a:t>выполняются через АЛУ</a:t>
            </a:r>
          </a:p>
        </p:txBody>
      </p:sp>
      <p:sp>
        <p:nvSpPr>
          <p:cNvPr id="8" name="Объект 7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dirty="0"/>
              <a:t>+ вариант регистровой архитектуры, упрощенный за счет не использования операндов из </a:t>
            </a:r>
            <a:r>
              <a:rPr lang="ru-RU" dirty="0" smtClean="0"/>
              <a:t>Памяти, </a:t>
            </a:r>
            <a:r>
              <a:rPr lang="ru-RU" dirty="0"/>
              <a:t>кроме команд пересылки </a:t>
            </a:r>
            <a:r>
              <a:rPr lang="ru-RU" dirty="0" smtClean="0"/>
              <a:t>Память-РОН </a:t>
            </a:r>
          </a:p>
          <a:p>
            <a:pPr marL="0" indent="0">
              <a:buNone/>
            </a:pPr>
            <a:r>
              <a:rPr lang="ru-RU" dirty="0" smtClean="0"/>
              <a:t>+ </a:t>
            </a:r>
            <a:r>
              <a:rPr lang="ru-RU" dirty="0"/>
              <a:t>пересылки Память-РОН </a:t>
            </a:r>
            <a:r>
              <a:rPr lang="ru-RU" dirty="0" smtClean="0"/>
              <a:t>не </a:t>
            </a:r>
            <a:r>
              <a:rPr lang="ru-RU" dirty="0"/>
              <a:t>используют </a:t>
            </a:r>
            <a:r>
              <a:rPr lang="ru-RU" dirty="0" smtClean="0"/>
              <a:t>АЛУ</a:t>
            </a:r>
          </a:p>
          <a:p>
            <a:pPr marL="0" indent="0">
              <a:buNone/>
            </a:pPr>
            <a:r>
              <a:rPr lang="ru-RU" dirty="0"/>
              <a:t>- пересылки </a:t>
            </a:r>
            <a:r>
              <a:rPr lang="ru-RU" dirty="0" smtClean="0"/>
              <a:t>Память-РОН </a:t>
            </a:r>
            <a:r>
              <a:rPr lang="ru-RU" dirty="0"/>
              <a:t>– это дополнительные подготовительные операции, увеличивающие код и время выполнения программы. Компенсируются за счет увеличения РОН и помещения туда большинства </a:t>
            </a:r>
            <a:r>
              <a:rPr lang="ru-RU" dirty="0" smtClean="0"/>
              <a:t>операндов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638912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Системы команд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 типам обработки данных (логические, арифметические, управления, обращения ко внешним устройствам, пересылки и т.п.)</a:t>
            </a:r>
          </a:p>
          <a:p>
            <a:r>
              <a:rPr lang="ru-RU" dirty="0" smtClean="0"/>
              <a:t>По типам выборки и пересылки данных (регистр-регистр, регистр-память, память-память)</a:t>
            </a:r>
          </a:p>
          <a:p>
            <a:r>
              <a:rPr lang="ru-RU" dirty="0" smtClean="0"/>
              <a:t>По числу адресный полей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015500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Классификация </a:t>
            </a:r>
            <a:r>
              <a:rPr lang="en-US" dirty="0" smtClean="0"/>
              <a:t>ISA </a:t>
            </a:r>
            <a:r>
              <a:rPr lang="ru-RU" dirty="0" smtClean="0"/>
              <a:t>по доступу к данным</a:t>
            </a:r>
            <a:endParaRPr lang="ru-RU" dirty="0"/>
          </a:p>
        </p:txBody>
      </p:sp>
      <p:pic>
        <p:nvPicPr>
          <p:cNvPr id="8" name="Объект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389" y="1895266"/>
            <a:ext cx="6773221" cy="3982006"/>
          </a:xfrm>
        </p:spPr>
      </p:pic>
      <p:sp>
        <p:nvSpPr>
          <p:cNvPr id="9" name="TextBox 8"/>
          <p:cNvSpPr txBox="1"/>
          <p:nvPr/>
        </p:nvSpPr>
        <p:spPr>
          <a:xfrm>
            <a:off x="35496" y="5951021"/>
            <a:ext cx="13681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Количество операндов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1979712" y="60923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0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3707904" y="60923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5305521" y="6089520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2-3</a:t>
            </a:r>
            <a:endParaRPr lang="ru-RU" dirty="0"/>
          </a:p>
        </p:txBody>
      </p:sp>
      <p:sp>
        <p:nvSpPr>
          <p:cNvPr id="15" name="TextBox 14"/>
          <p:cNvSpPr txBox="1"/>
          <p:nvPr/>
        </p:nvSpPr>
        <p:spPr>
          <a:xfrm>
            <a:off x="7020272" y="6089520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2-3</a:t>
            </a:r>
            <a:endParaRPr lang="ru-RU" dirty="0"/>
          </a:p>
        </p:txBody>
      </p:sp>
      <p:sp>
        <p:nvSpPr>
          <p:cNvPr id="16" name="TextBox 15"/>
          <p:cNvSpPr txBox="1"/>
          <p:nvPr/>
        </p:nvSpPr>
        <p:spPr>
          <a:xfrm>
            <a:off x="1826625" y="1526903"/>
            <a:ext cx="618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Стек</a:t>
            </a:r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>
            <a:off x="3137235" y="1539089"/>
            <a:ext cx="1443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Аккумулятор</a:t>
            </a:r>
            <a:endParaRPr lang="ru-RU" dirty="0"/>
          </a:p>
        </p:txBody>
      </p:sp>
      <p:sp>
        <p:nvSpPr>
          <p:cNvPr id="18" name="TextBox 17"/>
          <p:cNvSpPr txBox="1"/>
          <p:nvPr/>
        </p:nvSpPr>
        <p:spPr>
          <a:xfrm>
            <a:off x="4650039" y="1551275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Регистр-память</a:t>
            </a:r>
            <a:endParaRPr lang="ru-RU" dirty="0"/>
          </a:p>
        </p:txBody>
      </p:sp>
      <p:sp>
        <p:nvSpPr>
          <p:cNvPr id="19" name="TextBox 18"/>
          <p:cNvSpPr txBox="1"/>
          <p:nvPr/>
        </p:nvSpPr>
        <p:spPr>
          <a:xfrm>
            <a:off x="6388720" y="1514239"/>
            <a:ext cx="1752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Регистр-регистр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035896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ru-RU" dirty="0"/>
              <a:t>Классификация </a:t>
            </a:r>
            <a:r>
              <a:rPr lang="en-US" dirty="0"/>
              <a:t>ISA </a:t>
            </a:r>
            <a:r>
              <a:rPr lang="ru-RU" dirty="0"/>
              <a:t>по доступу к данным</a:t>
            </a:r>
          </a:p>
        </p:txBody>
      </p:sp>
      <p:pic>
        <p:nvPicPr>
          <p:cNvPr id="8" name="Объект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389" y="1385694"/>
            <a:ext cx="6773221" cy="3982006"/>
          </a:xfrm>
        </p:spPr>
      </p:pic>
      <p:sp>
        <p:nvSpPr>
          <p:cNvPr id="9" name="TextBox 8"/>
          <p:cNvSpPr txBox="1"/>
          <p:nvPr/>
        </p:nvSpPr>
        <p:spPr>
          <a:xfrm>
            <a:off x="35496" y="5951021"/>
            <a:ext cx="1368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 = A + B 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1698159" y="5445224"/>
            <a:ext cx="87556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Push A </a:t>
            </a:r>
            <a:endParaRPr lang="ru-RU" dirty="0" smtClean="0"/>
          </a:p>
          <a:p>
            <a:r>
              <a:rPr lang="en-US" dirty="0" smtClean="0"/>
              <a:t>Push </a:t>
            </a:r>
            <a:r>
              <a:rPr lang="en-US" dirty="0"/>
              <a:t>B </a:t>
            </a:r>
            <a:endParaRPr lang="ru-RU" dirty="0" smtClean="0"/>
          </a:p>
          <a:p>
            <a:r>
              <a:rPr lang="en-US" dirty="0" smtClean="0"/>
              <a:t>Add </a:t>
            </a:r>
            <a:endParaRPr lang="ru-RU" dirty="0" smtClean="0"/>
          </a:p>
          <a:p>
            <a:r>
              <a:rPr lang="en-US" dirty="0" smtClean="0"/>
              <a:t>Pop </a:t>
            </a:r>
            <a:r>
              <a:rPr lang="en-US" dirty="0"/>
              <a:t>C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3420966" y="5583723"/>
            <a:ext cx="8755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Load A </a:t>
            </a:r>
            <a:endParaRPr lang="ru-RU" dirty="0" smtClean="0"/>
          </a:p>
          <a:p>
            <a:r>
              <a:rPr lang="en-US" dirty="0" smtClean="0"/>
              <a:t>Add </a:t>
            </a:r>
            <a:r>
              <a:rPr lang="en-US" dirty="0"/>
              <a:t>B </a:t>
            </a:r>
            <a:endParaRPr lang="ru-RU" dirty="0" smtClean="0"/>
          </a:p>
          <a:p>
            <a:r>
              <a:rPr lang="en-US" dirty="0" smtClean="0"/>
              <a:t>Store </a:t>
            </a:r>
            <a:r>
              <a:rPr lang="en-US" dirty="0"/>
              <a:t>C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4860032" y="5582994"/>
            <a:ext cx="14975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Load R1, A </a:t>
            </a:r>
            <a:endParaRPr lang="ru-RU" dirty="0" smtClean="0"/>
          </a:p>
          <a:p>
            <a:r>
              <a:rPr lang="pt-BR" dirty="0" smtClean="0"/>
              <a:t>Add </a:t>
            </a:r>
            <a:r>
              <a:rPr lang="pt-BR" dirty="0"/>
              <a:t>R3, R1, B </a:t>
            </a:r>
            <a:endParaRPr lang="ru-RU" dirty="0" smtClean="0"/>
          </a:p>
          <a:p>
            <a:r>
              <a:rPr lang="pt-BR" dirty="0" smtClean="0"/>
              <a:t>Store </a:t>
            </a:r>
            <a:r>
              <a:rPr lang="pt-BR" dirty="0"/>
              <a:t>R3, C </a:t>
            </a:r>
            <a:endParaRPr lang="ru-RU" dirty="0"/>
          </a:p>
        </p:txBody>
      </p:sp>
      <p:sp>
        <p:nvSpPr>
          <p:cNvPr id="15" name="TextBox 14"/>
          <p:cNvSpPr txBox="1"/>
          <p:nvPr/>
        </p:nvSpPr>
        <p:spPr>
          <a:xfrm>
            <a:off x="6516216" y="5535522"/>
            <a:ext cx="161454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Load R1, A </a:t>
            </a:r>
            <a:endParaRPr lang="ru-RU" dirty="0" smtClean="0"/>
          </a:p>
          <a:p>
            <a:r>
              <a:rPr lang="pt-BR" dirty="0" smtClean="0"/>
              <a:t>Load </a:t>
            </a:r>
            <a:r>
              <a:rPr lang="pt-BR" dirty="0"/>
              <a:t>R2, B </a:t>
            </a:r>
            <a:endParaRPr lang="ru-RU" dirty="0" smtClean="0"/>
          </a:p>
          <a:p>
            <a:r>
              <a:rPr lang="pt-BR" dirty="0" smtClean="0"/>
              <a:t>Add </a:t>
            </a:r>
            <a:r>
              <a:rPr lang="pt-BR" dirty="0"/>
              <a:t>R3, R1, R2 </a:t>
            </a:r>
            <a:endParaRPr lang="ru-RU" dirty="0" smtClean="0"/>
          </a:p>
          <a:p>
            <a:r>
              <a:rPr lang="pt-BR" dirty="0" smtClean="0"/>
              <a:t>Store </a:t>
            </a:r>
            <a:r>
              <a:rPr lang="pt-BR" dirty="0"/>
              <a:t>R3, C</a:t>
            </a:r>
            <a:endParaRPr lang="ru-RU" dirty="0"/>
          </a:p>
        </p:txBody>
      </p:sp>
      <p:sp>
        <p:nvSpPr>
          <p:cNvPr id="16" name="TextBox 15"/>
          <p:cNvSpPr txBox="1"/>
          <p:nvPr/>
        </p:nvSpPr>
        <p:spPr>
          <a:xfrm>
            <a:off x="1826625" y="1028903"/>
            <a:ext cx="618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Стек</a:t>
            </a:r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>
            <a:off x="3137235" y="1026134"/>
            <a:ext cx="1443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Аккумулятор</a:t>
            </a:r>
            <a:endParaRPr lang="ru-RU" dirty="0"/>
          </a:p>
        </p:txBody>
      </p:sp>
      <p:sp>
        <p:nvSpPr>
          <p:cNvPr id="18" name="TextBox 17"/>
          <p:cNvSpPr txBox="1"/>
          <p:nvPr/>
        </p:nvSpPr>
        <p:spPr>
          <a:xfrm>
            <a:off x="4644008" y="1041703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Регистр-память</a:t>
            </a:r>
            <a:endParaRPr lang="ru-RU" dirty="0"/>
          </a:p>
        </p:txBody>
      </p:sp>
      <p:sp>
        <p:nvSpPr>
          <p:cNvPr id="19" name="TextBox 18"/>
          <p:cNvSpPr txBox="1"/>
          <p:nvPr/>
        </p:nvSpPr>
        <p:spPr>
          <a:xfrm>
            <a:off x="6351380" y="1026134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Регистр-регистр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1443282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</TotalTime>
  <Words>608</Words>
  <Application>Microsoft Office PowerPoint</Application>
  <PresentationFormat>Экран (4:3)</PresentationFormat>
  <Paragraphs>139</Paragraphs>
  <Slides>27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27</vt:i4>
      </vt:variant>
    </vt:vector>
  </HeadingPairs>
  <TitlesOfParts>
    <vt:vector size="28" baseType="lpstr">
      <vt:lpstr>Тема Office</vt:lpstr>
      <vt:lpstr>Архитектура ЭВМ и систем. 3</vt:lpstr>
      <vt:lpstr>Структура лекции</vt:lpstr>
      <vt:lpstr>Хронология ISA</vt:lpstr>
      <vt:lpstr>Аккумуляторная и Стековая арх.</vt:lpstr>
      <vt:lpstr>Регистровая архитектура vs Архитектура с выделенным доступом к памяти</vt:lpstr>
      <vt:lpstr>Регистровая архитектура vs Архитектура с выделенным доступом к памяти</vt:lpstr>
      <vt:lpstr>Системы команд</vt:lpstr>
      <vt:lpstr>Классификация ISA по доступу к данным</vt:lpstr>
      <vt:lpstr>Классификация ISA по доступу к данным</vt:lpstr>
      <vt:lpstr>Закон Мура</vt:lpstr>
      <vt:lpstr>Закон Мура</vt:lpstr>
      <vt:lpstr>Презентация PowerPoint</vt:lpstr>
      <vt:lpstr>Классификация ISA по составу и сложности команд</vt:lpstr>
      <vt:lpstr>CISC - Complex Instruction Set Computing</vt:lpstr>
      <vt:lpstr>Особенности CISC. Команды</vt:lpstr>
      <vt:lpstr>Особенности CISC. Регистры</vt:lpstr>
      <vt:lpstr>Особенности CISC. Декодирование</vt:lpstr>
      <vt:lpstr>RISC - Reduced Instruction Set Computing</vt:lpstr>
      <vt:lpstr>Особенности RISC. Команды</vt:lpstr>
      <vt:lpstr>Особенности RISC. Регистры</vt:lpstr>
      <vt:lpstr>Особенности RISC. Декодирование</vt:lpstr>
      <vt:lpstr>CISC vs RISC</vt:lpstr>
      <vt:lpstr>Развитие RISC</vt:lpstr>
      <vt:lpstr>MISC – Minimum Instruction Set Computer</vt:lpstr>
      <vt:lpstr>MISC – Multipurpose Instruction Set Computer</vt:lpstr>
      <vt:lpstr>VLIW - Very Long Instruction Word</vt:lpstr>
      <vt:lpstr>Вопросы?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Архитектура ЭВМ и систем. 2</dc:title>
  <dc:creator>Galya</dc:creator>
  <cp:lastModifiedBy>admin</cp:lastModifiedBy>
  <cp:revision>38</cp:revision>
  <dcterms:created xsi:type="dcterms:W3CDTF">2017-03-16T06:36:13Z</dcterms:created>
  <dcterms:modified xsi:type="dcterms:W3CDTF">2017-03-30T08:44:32Z</dcterms:modified>
</cp:coreProperties>
</file>