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9" r:id="rId13"/>
    <p:sldId id="271" r:id="rId14"/>
    <p:sldId id="272" r:id="rId15"/>
    <p:sldId id="273" r:id="rId16"/>
    <p:sldId id="267" r:id="rId17"/>
    <p:sldId id="270" r:id="rId18"/>
    <p:sldId id="283" r:id="rId19"/>
    <p:sldId id="284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68" d="100"/>
          <a:sy n="68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2/19/2015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2/19/2015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bpks.ru/images/stories/UTP_cabl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www.fortpro.uz/img/shop/main/2000x2000/000000000192.jp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Физический и Канальный уровни корпоративных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Пассивное оборудование СКС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9000" y="1600200"/>
            <a:ext cx="1981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Инфраструктура СКС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971800"/>
            <a:ext cx="1981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Кроссовые шкафы, стойки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05200" y="2971800"/>
            <a:ext cx="1981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Органайзеры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2971800"/>
            <a:ext cx="1981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Полки, сетевые фильтры и т.п.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5" idx="2"/>
            <a:endCxn id="6" idx="0"/>
          </p:cNvCxnSpPr>
          <p:nvPr/>
        </p:nvCxnSpPr>
        <p:spPr>
          <a:xfrm flipH="1">
            <a:off x="1905000" y="2667000"/>
            <a:ext cx="2514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5" idx="2"/>
            <a:endCxn id="7" idx="0"/>
          </p:cNvCxnSpPr>
          <p:nvPr/>
        </p:nvCxnSpPr>
        <p:spPr>
          <a:xfrm>
            <a:off x="4419600" y="2667000"/>
            <a:ext cx="76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5" idx="2"/>
            <a:endCxn id="8" idx="0"/>
          </p:cNvCxnSpPr>
          <p:nvPr/>
        </p:nvCxnSpPr>
        <p:spPr>
          <a:xfrm>
            <a:off x="4419600" y="2667000"/>
            <a:ext cx="2667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 descr="https://encrypted-tbn1.gstatic.com/images?q=tbn:ANd9GcQJmQQUcVGkL2nZAXt7E1XderodDz9V8LVKAiDCdcqyAHOJpu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67200"/>
            <a:ext cx="1905000" cy="2409826"/>
          </a:xfrm>
          <a:prstGeom prst="rect">
            <a:avLst/>
          </a:prstGeom>
          <a:noFill/>
        </p:spPr>
      </p:pic>
      <p:pic>
        <p:nvPicPr>
          <p:cNvPr id="24580" name="Picture 4" descr="https://encrypted-tbn0.gstatic.com/images?q=tbn:ANd9GcQjXTcEyamSqa9uJX-NlYa9o1ZM4aFDP_NvREnT13gv9sLOGIJ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419600"/>
            <a:ext cx="2828925" cy="1609726"/>
          </a:xfrm>
          <a:prstGeom prst="rect">
            <a:avLst/>
          </a:prstGeom>
          <a:noFill/>
        </p:spPr>
      </p:pic>
      <p:pic>
        <p:nvPicPr>
          <p:cNvPr id="24582" name="Picture 6" descr="TWT TWT-CBB-S4-8/6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724400"/>
            <a:ext cx="2090054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Пассивное оборудование СКС</a:t>
            </a:r>
            <a:endParaRPr lang="ru-RU" dirty="0"/>
          </a:p>
        </p:txBody>
      </p:sp>
      <p:pic>
        <p:nvPicPr>
          <p:cNvPr id="6" name="Picture 2" descr="Картинка 32 из 1591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00200"/>
            <a:ext cx="2786082" cy="2274353"/>
          </a:xfrm>
          <a:prstGeom prst="rect">
            <a:avLst/>
          </a:prstGeom>
          <a:noFill/>
        </p:spPr>
      </p:pic>
      <p:pic>
        <p:nvPicPr>
          <p:cNvPr id="7" name="Picture 8" descr="Картинка 4 из 269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810000"/>
            <a:ext cx="3500494" cy="2508798"/>
          </a:xfrm>
          <a:prstGeom prst="rect">
            <a:avLst/>
          </a:prstGeom>
          <a:noFill/>
        </p:spPr>
      </p:pic>
      <p:sp>
        <p:nvSpPr>
          <p:cNvPr id="10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4645152" cy="4343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СКС согласно международному стандарту ISO/IEC 11801 допускается использование только:</a:t>
            </a:r>
          </a:p>
          <a:p>
            <a:r>
              <a:rPr lang="ru-RU" dirty="0" smtClean="0"/>
              <a:t>симметричных электрических кабелей на основе витой пары с волновым со­противлением 100, 120 и 150 Ом в экранированном и неэкранированном исполнении;</a:t>
            </a:r>
          </a:p>
          <a:p>
            <a:r>
              <a:rPr lang="ru-RU" dirty="0" err="1" smtClean="0"/>
              <a:t>одномодовых</a:t>
            </a:r>
            <a:r>
              <a:rPr lang="ru-RU" dirty="0" smtClean="0"/>
              <a:t> и </a:t>
            </a:r>
            <a:r>
              <a:rPr lang="ru-RU" dirty="0" err="1" smtClean="0"/>
              <a:t>многомодовых</a:t>
            </a:r>
            <a:r>
              <a:rPr lang="ru-RU" dirty="0" smtClean="0"/>
              <a:t> оптических кабелей.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Витая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зависимости от наличия защиты определяют данные виды витой пары</a:t>
            </a:r>
          </a:p>
          <a:p>
            <a:r>
              <a:rPr lang="ru-RU" dirty="0" smtClean="0"/>
              <a:t>незащищенная витая пара (UTP — </a:t>
            </a:r>
            <a:r>
              <a:rPr lang="ru-RU" dirty="0" err="1" smtClean="0"/>
              <a:t>Unshielded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отсутствует защитный экран вокруг отдельной пары;</a:t>
            </a:r>
          </a:p>
          <a:p>
            <a:r>
              <a:rPr lang="ru-RU" dirty="0" err="1" smtClean="0"/>
              <a:t>фольгированная</a:t>
            </a:r>
            <a:r>
              <a:rPr lang="ru-RU" dirty="0" smtClean="0"/>
              <a:t> витая пара (FTP — </a:t>
            </a:r>
            <a:r>
              <a:rPr lang="ru-RU" dirty="0" err="1" smtClean="0"/>
              <a:t>Foiled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также известна как F/UTP, присутствует один общий внешний экран в виде фольги;</a:t>
            </a:r>
          </a:p>
          <a:p>
            <a:r>
              <a:rPr lang="ru-RU" dirty="0" smtClean="0"/>
              <a:t>защищенная витая пара (STP — </a:t>
            </a:r>
            <a:r>
              <a:rPr lang="ru-RU" dirty="0" err="1" smtClean="0"/>
              <a:t>Shielded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присутствует защита в виде экрана для каждой пары и общий внешний экран в виде сетки;</a:t>
            </a:r>
          </a:p>
          <a:p>
            <a:r>
              <a:rPr lang="ru-RU" dirty="0" err="1" smtClean="0"/>
              <a:t>фольгированная</a:t>
            </a:r>
            <a:r>
              <a:rPr lang="ru-RU" dirty="0" smtClean="0"/>
              <a:t> экранированная витая пара (S/FTP — </a:t>
            </a:r>
            <a:r>
              <a:rPr lang="ru-RU" dirty="0" err="1" smtClean="0"/>
              <a:t>Screened</a:t>
            </a:r>
            <a:r>
              <a:rPr lang="ru-RU" dirty="0" smtClean="0"/>
              <a:t> </a:t>
            </a:r>
            <a:r>
              <a:rPr lang="ru-RU" dirty="0" err="1" smtClean="0"/>
              <a:t>Foiled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внешний экран из медной оплетки и каждая пара в </a:t>
            </a:r>
            <a:r>
              <a:rPr lang="ru-RU" dirty="0" err="1" smtClean="0"/>
              <a:t>фольгированной</a:t>
            </a:r>
            <a:r>
              <a:rPr lang="ru-RU" dirty="0" smtClean="0"/>
              <a:t> оплетке;</a:t>
            </a:r>
          </a:p>
          <a:p>
            <a:r>
              <a:rPr lang="ru-RU" dirty="0" smtClean="0"/>
              <a:t>незащищенная экранированная витая пара (SF/UTP — </a:t>
            </a:r>
            <a:r>
              <a:rPr lang="ru-RU" dirty="0" err="1" smtClean="0"/>
              <a:t>Screened</a:t>
            </a:r>
            <a:r>
              <a:rPr lang="ru-RU" dirty="0" smtClean="0"/>
              <a:t> </a:t>
            </a:r>
            <a:r>
              <a:rPr lang="ru-RU" dirty="0" err="1" smtClean="0"/>
              <a:t>Foiled</a:t>
            </a:r>
            <a:r>
              <a:rPr lang="ru-RU" dirty="0" smtClean="0"/>
              <a:t> </a:t>
            </a:r>
            <a:r>
              <a:rPr lang="ru-RU" dirty="0" err="1" smtClean="0"/>
              <a:t>Unshielded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двойной внешний экран из медной оплетки и фольги, каждая витая пара без защиты.</a:t>
            </a:r>
          </a:p>
          <a:p>
            <a:endParaRPr lang="ru-RU" dirty="0"/>
          </a:p>
        </p:txBody>
      </p:sp>
      <p:sp>
        <p:nvSpPr>
          <p:cNvPr id="4098" name="AutoShape 2" descr="image005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витой пары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57199" y="1397000"/>
          <a:ext cx="8153400" cy="4389524"/>
        </p:xfrm>
        <a:graphic>
          <a:graphicData uri="http://schemas.openxmlformats.org/drawingml/2006/table">
            <a:tbl>
              <a:tblPr/>
              <a:tblGrid>
                <a:gridCol w="2057401"/>
                <a:gridCol w="1911069"/>
                <a:gridCol w="4184930"/>
              </a:tblGrid>
              <a:tr h="521060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dirty="0" smtClean="0">
                          <a:solidFill>
                            <a:srgbClr val="5A77A1"/>
                          </a:solidFill>
                          <a:latin typeface="Arial"/>
                        </a:rPr>
                        <a:t>Категория </a:t>
                      </a:r>
                      <a:r>
                        <a:rPr lang="ru-RU" sz="1200" b="1" i="0" dirty="0">
                          <a:solidFill>
                            <a:srgbClr val="5A77A1"/>
                          </a:solidFill>
                          <a:latin typeface="Arial"/>
                        </a:rPr>
                        <a:t>кабеля</a:t>
                      </a:r>
                    </a:p>
                  </a:txBody>
                  <a:tcPr marL="3498" marR="3498" marT="2332" marB="2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2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>
                          <a:solidFill>
                            <a:srgbClr val="5A77A1"/>
                          </a:solidFill>
                          <a:latin typeface="Arial"/>
                        </a:rPr>
                        <a:t>Полоса пропускания кабеля</a:t>
                      </a:r>
                    </a:p>
                  </a:txBody>
                  <a:tcPr marL="3498" marR="3498" marT="2332" marB="2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2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dirty="0">
                          <a:solidFill>
                            <a:srgbClr val="5A77A1"/>
                          </a:solidFill>
                          <a:latin typeface="Arial"/>
                        </a:rPr>
                        <a:t>Описание</a:t>
                      </a:r>
                    </a:p>
                  </a:txBody>
                  <a:tcPr marL="3498" marR="3498" marT="2332" marB="2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2FE"/>
                    </a:solidFill>
                  </a:tcPr>
                </a:tc>
              </a:tr>
              <a:tr h="695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latin typeface="Arial"/>
                        </a:rPr>
                        <a:t>cat.5</a:t>
                      </a:r>
                      <a:endParaRPr lang="en-US" sz="2400" b="0" i="0" baseline="0" dirty="0">
                        <a:latin typeface="Arial"/>
                      </a:endParaRP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baseline="0">
                          <a:latin typeface="Arial"/>
                        </a:rPr>
                        <a:t>100 МГц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latin typeface="Arial"/>
                        </a:rPr>
                        <a:t>4 пары. Кабель использовался при построении сетей 100BASE-TX, а также для прокладки телефонных линий. Передача данных до 100 Мбит/с при использовании двух пар.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8437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Arial"/>
                        </a:rPr>
                        <a:t>cat.5e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baseline="0">
                          <a:latin typeface="Arial"/>
                        </a:rPr>
                        <a:t>125 МГц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latin typeface="Arial"/>
                        </a:rPr>
                        <a:t>4 пары. Доработанная категория 5. Передача данных до 1000 Мбит/с при использовании всех 4 пар. Самый распространенный кабель для создания современных СКС. </a:t>
                      </a:r>
                      <a:br>
                        <a:rPr lang="ru-RU" sz="1200" b="0" i="0" dirty="0">
                          <a:latin typeface="Arial"/>
                        </a:rPr>
                      </a:br>
                      <a:r>
                        <a:rPr lang="ru-RU" sz="1200" b="0" i="0" dirty="0">
                          <a:latin typeface="Arial"/>
                        </a:rPr>
                        <a:t>Иногда встречается 2-х парный кабель категории 5e, способный передавать данные на скорости до 100 Мбит/с - этот кабель тоньше и, разумеется, дешевле аналогичного 4-х парного.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Arial"/>
                        </a:rPr>
                        <a:t>cat.6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baseline="0" dirty="0">
                          <a:latin typeface="Arial"/>
                        </a:rPr>
                        <a:t>250 МГц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latin typeface="Arial"/>
                        </a:rPr>
                        <a:t>4 пары. используется в сетях Fast Ethernet и Gigabit Ethernet. Передача данных на скорости до 1000 Мбит/с или до 10 Гбит/с на расстоянии не более 50 метров.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992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Arial"/>
                        </a:rPr>
                        <a:t>cat.7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baseline="0" dirty="0">
                          <a:latin typeface="Arial"/>
                        </a:rPr>
                        <a:t>600-700 МГц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latin typeface="Arial"/>
                        </a:rPr>
                        <a:t>Спецификация утверждена по ISO 11801. 4 пары. Передача данных на скорости до 10 Гбит/с. Экранирование каждой пары и общий экран включены в стандарт, поэтому можно сказать что кабель категории 7, это практически то же самое, что S/FTP кабель категории 6a.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2766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витой пары</a:t>
            </a:r>
            <a:endParaRPr lang="ru-RU" dirty="0"/>
          </a:p>
        </p:txBody>
      </p:sp>
      <p:sp>
        <p:nvSpPr>
          <p:cNvPr id="29698" name="AutoShape 2" descr="data:image/jpeg;base64,/9j/4AAQSkZJRgABAQAAAQABAAD/2wCEAAkGBhQRERUTEBIWEBUUFBUUFBUXFhYWGBgVGBQVFxUUGBcZGyYeFxsjGhQWHy8gIycsLCwtFx4xNTAqNSYrLCkBCQoKDgwOGg8PGjUkHCQsLCkpLC4vKiosLCwsKSksLCwsLiksLCwsLCwsLCwpLCkpLCwpLCksKSksLCkpKSwpKf/AABEIALYBFAMBIgACEQEDEQH/xAAcAAEAAQUBAQAAAAAAAAAAAAAABgEDBAUHAgj/xABKEAABAwICBgYECggEBgMAAAABAAIDBBEhMQUGEkFRYQcTIjJxgRRCkaEjUmJygpKiscHRFjNDVJPC0vBEg7LxFyRjw9PhFTRT/8QAGgEBAAMBAQEAAAAAAAAAAAAAAAECAwQFBv/EAC8RAAIBAgQEBAUFAQAAAAAAAAABAgMRBBIhMRMUQVEiMmGhQlKRsdEFI3GB8BX/2gAMAwEAAhEDEQA/AO4oiIAiIgCIiAIiIAiIgCIiAIiIAiIgCIiAIiIAiIgCIiAIiogKqhS60OlNaA1xigAmkHeN+xH893H5IxUNpENpbm92l6UP0TppwnEbnundJ3gMmj4zWjBjR7+ZspgidwtQiIpJCIiAIiIAiIgCIiAIiIAiIgCIiAIiIAiIgCIiAIiIAiIgCIiAIiIAsPSGkY4WGSVwa0b+fADeVdq6oRtLneA5ncFynWDSM1dWdTE10mwbBrcsO8STg0bto/fYKk5WWhlUm4rwq7N1pHW+SpLhG70eAX25L2eR4+qr2itX5JmtDAaWDO5Hwr+bQRh853kN622r2pzYQ10+zLIMWgD4OP5jT3nfLOPDZyWDrRr6ItqOls97cHyHGNh4D47+WQ55LPbxSKJZFmqPU39NSU9Eyw2IQbXc5wDnkb3Odi4+Kx5deaJt71LMOAc73gG648189bOWxtfVzHFxz2eb3HsxjgPIBSah6LKp9jLLDDfNo25CMsCbNF/C+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/R1BBZ83/MyYG72jZafkM8d5uVLA1FTb1kVjRlJ5qn0MLROh4aaMR08bYmDcBnzJOLjzKzbJZVWtjqCIikBERAEREAREQBERAEREAREQBERAEREAREQBERAERUJQFbql1q9NafipWbUpxODWDFzjyH4nAKE6Y1nOD6k9p36uBpuB4j13czgL5BVckijmk7HQZdIxtwLxfgDc+5QTW/pDsDFRu5Pn3C2bY+J+Vu3cRGNJ6xvc0tcdgH1GnE8idwW21f6OpakNmqXejsPciDLv2dxO1gzjYgnHG2RzcnLRHM6sqryw+pqdX9WevBlqHFkeNm3Ie/eSTmBzzUy0ZSda3qqNojjbcGS3ZGd7W77rjEXzzIW8o9TKeMDaDptndI7abuN9gWbu4LdwxBos0ADgAAPYFaMbG9OlGGxjaN0YyBmxGLY3cTi5zrAF7jvcbD2AZABZVl6RaGpQKqIgCIvN0B6RebqjXg5EFRcHtERSAiIgISOlmk+JMPos/rXtnSvRnMSj6A/By491abC9Xkodzg5mR2hnSdRH13jxjKyI+kKiP7e3ix4/lXENhNlUeBXclYl9ju7ddaM/4mP3j7wr7NaKU5VMP12/muBWVbHmqvBepPNeh9BN07TnKoiP+Yz81ei0jG7uysd4PafuK+drFC1RyL7k80ux9IB3NVuvnESuGTiPNXY9JytykePBzh+Kq8FLoy3Mx7H0TdLrgUOtVW3u1Eo+m781lN1+rR/iHeYafvCq8HULczA7mFVQHU3Wmd0Ln1DhLtP7O0Q0gAWOTcr3W2k1ttmY2+JP5rkfhdmbZla5J1g6V03FTN255GxjcDm7k1ubj4KFaV6RHhpEGxljK4EMb80E3efKy53V6TNVPjNtOPfllcBb8hnZoWcp20RhOv0hqyfaT6WzcinhAA9aU4/VacPasWLWeumb1kkvo8XFrGtc/kzaBP0jh4rW6JFNGQylifpKow7QYS1pO/4rRnieGakVLqLU1TxJXyiJmfUxm7rcC7ut8r+O9U8T6mS4suv4I5U6TkleZdl1TKbNjZnc+rz2RyxJXrQ+olfUvMk1oNvOR47VtzWx94DxtxxXW6HR8cLQ2JjWNAtYDwzOZOGZWQrKn3NlQVrMjWruoVPS2cW9fKLHrJMbEG92NyZiBbfzUmsl0utEkjdRUVZFVRU21HtMa+0dOSHS9Y8epGNt3nbsjzIUSko7lkm9iRXS65ZpTpkcP1EDWD40rrn6rbD7SiOk+karm71S5rTujtG32txI81g8RHobKhJ76Hd6zSkUIvNKyMfKc1v3lR2t6T6KPuvdMf8ApsJHtdYe9cNjqnSvwu4m3aIc45gZgE88OBUn0XqU6UjrXy2uL7EVsN9nSOw35s4G25U405eVF+FCPmZKq/pgdlBA1vypXX+yz81GdI9JtW+4NR1d/VjaxnsJu73qSaP1GpI7GSF854zTEDd6sYAOW/iVuqWaCnwhhp4t/YjF72te+ZNsLqclSW8v97EZ6a2ic0a+uqsWx1VQLnE9c5twMcT2LrofRdoiqp+vbUwuia8xuZdzT2gHNdgCSLjY9izjrWb26wfVas2m1jPrAP8ADsn2Yj7laFKMXe5SdVyVrEjRWKKrbKwPZkb+NwSCDzBBCvrpMQiIgPnouYvOw0rSCs5q4K3mvePJNx1IVRAOK1ArzxXsV54pqNDbCFqp1IWr9MXr0xLMadjZdQFT0ccVgemKvpqmzGhnejLz6IsUVy9iuUajQv8AoZVBRkm3H/ZeW1yux12I8R96htpEpJmFBXSbTgXvMeGy1h2RkL3353WRHXXc1rWNZtEAySElreLnWBIHgCVIdFagRujDnVL+0XGwDbd44YrO/RGjixlqX4cXsb/KvmqmdybPT5ajJK7Zi6N0LQus6p0nG+QAHYLS2IHgBJsmS3D3KZUOhdHsj63bjqBltNDCC7HBrYhe/LHJRCbSOiqfhMRzL/eTZayt6TmtGzSQNj4YC/stZZ5ox39jaGGSVoLQ6nHpqKJpEULmt42bG07ie0b5AZjgsCq6RIoxiAXbwH7QB8dkX9y4ppDWyqnd2y5o4uufYArMb2nvySOPKwH5qsq8umh0ww66nXpOlpo7sIPi634K2Olk3/8ArA/5hH8q5j1LRh1Mp+g65+zdbKLVyqcLsoJyDkSxw32ydYjzWSnWezNOHRW69zoB6XGjOm9kwJ9nVqzV9Lh2fg6bYduMj+yOdgLnwwUeoujfSMmbIqYE47TwXAWz2WB3suMVJ9HdDcAsaqeWodvAtGy/hi4/W8lslXfUxlwV0IFpvXWoqjsyTPeDgI4wWM8NluLvMrzQaoVMwBcG0zT8bvW+aMvNdYpOjWjiN2sf/EP4YraQ6rUzf2LXYW7V3/6iRdSsO3rJkcdLSKOX02qNLFbrZWud4AuPG21e2/ILa0Whaa46midMTbtGNz88iXEbI8SbLo9Jo2KIWiiZGPktaPuCy1qqMVsZOq2Qmm0dUZR0rYh8osbvtk0k81lO0BVOteWNg32D3WHLK+7h+csRa5TO5GP0La7vzyuzy2W+G481lN1KpPWi6y/x3vcPYXWW9RMqF2aluqtIG7IpYLWt+qYTbxIutTVahR50sj6Y/FuZI7/Ncbt8GuCliJlQuzX6E0eYIQxx2jdzja9ruJJDb4gXJWwRFKViAiIpB82jUOu/dJv4bliT6uVLLF9PK2+AvFIL/ZX05ZVWqrT7mXCifK8lM9pIc0tIzBwIwviDiMF5aDw/FfVDowcwDfA3CwKzV6nlGzJTxPFiBeNhtcWNjbDyV1iJorwUfM9ynWL6JdqFQkW9EjF+AIPkQbhYk3RjQO/w+z82SVvts7FXWKkV4COBB6qJV2yfoeo3X2XSsubjtNNschdlzwxN+ZWBP0JQkjYqJGjeC1jjnxFrYcldYt9ivLnIxIvQmXSpehF9uzVMJ3AxuA9u2fuWBW9DNU3GN8UuWAc5jueDm2t9LyV1i0VdBkGE6uRVNiLmw3+G9SWXoorxa0TXeEjMPG5H9hWabo7rA+01PK1tw3aaGvHes4kNcTbZ2jlwWnNQkrFHSkjRs0Jtxl9PUTOaMgWyWOOW0DYeKw3aDk4Fx34ldDoeiCrFO1wqGNfsg9SQ4WvjsmQEgO49ki6xItSHMOzUzSQPJIDS0Y+Dtqz/ACK4ZU8PLe50qpiI7WI/qrqW2sc6N0zaeUW2GSA2kv8AFeDmOGyTiLXxtuz0aywO+H+DZn1jWmRvmR3fOyv1GpzhlUxyNz+EGz77lSTVzWOop+xPI2riy7LnSSM4Wdbtjk4357lhUwVKSvB3+ptTxlVO0jTRamNcOxUgjmP91T/h8Sf1sR8Wn8FIazS2i5n3kZLC4Zua2WK/N3VEX8SFutG6EoZm7UEjpR8molcR4jbuPNcMv0+Md19zsjj5PRMjFFq3JCPg6x0XzHyW82ucQc1JKTS0zG2kmjlPxjHsn7L7e5Z7tUac7pP40v8AUo/p/o9kdd1HUvYbfq5HFzT4Pxc3z2s9y0jT4a8P3/JnKpxH4vsbn9IH8Yvtf1K5HrGd7WO5hxHuIK5tUauVsGM0U0g+Mx7pB9g7QyOYWHHXNB/WSNPDbv7jiuaeOcHaUWdEMIpLSSOvRawsPea5v2h7sfcs+nq2vF2ODv73jMLkMOn3NymPmwFXJNan59eQRkRHG0+04hVX6lT6pkvAT7o7BdUL1xyTWuV2c87r5Wk2f9IxWPN1j8XhwBydM9wbyG28hovzIU/9G/lg2RyTXmkkdgm0zCzvzRtPAvaPxWKdbKTL0mL6wXO26i1lgWxxm+8SM+9ZkGoNbYHahZyMj7j6sRHsKcziX5aY4FBbzJz+llL+8R/WXpmtFKcqmL64UHk1Hrh60TvCR380YVp+qdeB+rY7/MYfvAVeZxS3pjgUH8Z0I6epxiZ4/rt/NYs+uFKz9u13Joc//SCoF+i9d+7D60P9S9xaqaQebdU2IcXSMA9kYcfcq83intTHL0VvMm+h9a2VMhYGOjsCW7dhtWztbhwut4FC9XdR5YZhLPM1xZYsbGHd4gh2052YsbYAb8lMwvQw7qOH7u5y1VBS8GxVERdBkEREAREQBERAEREAREQBedlekQFAFZq6JkrSyVrZGnNrmhwPkVfRAQ+XosonEnZlFzfZEr7DkLkm3mrFR0W04aTA90bvV2/hGjDeLgn6ym6oQrKckrXKZI9jg8+k6illfDPHC17DYgMcARuc0k4tIxBstlQ6xwOIdLH1TxlJHcOHMObZy6Xp/VCmrC11RGXOaC1rmuc1wBN7dk2IvxBzKiFd0NNJvT1TmDeJGCTduLSzffPiuiNSm1aSsc8qdRPwm40Pr/AOxPODYYSEOBPJ/ZtfmM+W/fUes1NMbRVETzwD239hN9xXLdYNQamijD2ziaPAPOyWBmOBddzuzj3t2+2a1jtU6oi9opOW0L+8KMlJ7SLZ6q3id2GKsT6LikN5Io5DldzGuNuFyFyHQWmK6hdYMeWb4n3ew/NLb7B8MOIK6loLWGOpiD8YnZOjfg5ruGOY4EYH3LGpSy+qNadRS/kyf/hKf/8ACL+Gz8l5doGnP+Hh/hs/JZ11VZZV2NbvuRrSeoNNI7rIm+jSbnRANFxkSzunxFjzWlqqKup8x6Uz4ze0bc2972XXQFSyxnh4y1Wj9DSNWS9V6nOtHa67HZa2wGBa2wtj4EgrY/puScG25Xt97SpPWaFglJMsMbycyWi+Vu9a+S09VqFTvN2Omg5RyG3sftADwsud0K62n7GnEpveJgjXCbcyN3m/+le263VB/Yxn6Th96uf8OYv3mq/iM/8AGsJ/Rq7HYr5wb4bTY3C3MWBPtU8Kt879iM9P5TYx64OHfpXAfJcHe6wWdT62QOFy4x/Pa4D61re9Rt2pFdH+qrIpccpInNwxx2mk3PK3mrNTHX0+MtL17ctqndtu8ercA72XV48WO7v/AF+CHkfQ6BBUNeNpjg8cWkEe0K6o/qlA7qzKbhstnNaW7Jy7xFrgnhy5qQBdUW2rsxegREViAiIgCIiAIiIAiIgCIiAIiIAiIgCIiAKllVEB4liDgQ4Aggggi4IIsQRvUZ0hqU0C9I4QHcw3MXgBmz6OHJSlLICC1WhK2IXYyOe1sGSbLjxwe0AY/KxUV1i1mq6QtbPRCMvvsOOy+/EBzCRfHK9/w7HsrHr9HRzxujmYJGOFnNcLj/0eBGIVouz1KyV0cSg1+qAbtAi+bdvtxsfNSzQfSJM23pcZkjP7Vgu5vMhuDh4Y8ivGmOiDEuo59nE/By3I42D248sQfFROTU3SMW1/yshDcyxzTfLINdd3kLrutQnHTQ4m60H3O40VcyZjXxOEjHC7XNNwR/f3K/dfOrquWMmIRzRlpO0wOkFjvu0ZFbKLVrSEgDmQzFpxB624PgdpYOjFfGjZVpfKzu5cl18/TVtdQuu909OQcy5+xfDO92HMYHkpVoDpZmGFQxtQPjNtG/2d12XJVeHe8XclYiKdpKx1i6KK03SVRuF3PfEfivjf97QQfalR0k0TRdsjpT8Vkb7nzcAPes+HO9rGvEj3JShXM9NdLZ2SKeMRbtuUhxF8iI2G1/F3kVu+jTT89XDK6o2ngSfBylgYHNIuWtAwIaRn8rMqZUpRV2RGpGTsiZAKqIszQIiIAiIgCIiAIiIAiIgCIiAIiIAiIgCIiAIiIAiIgCIiAIiICO6yaJzniaS9o7YF7vYBuAzcPeMNwUcoq57JGywPtfvxnGORvhfsv4PHHEFdELVGtJ6lsdd9OepeSXEYlhJNz2fVueGGJwUMGxp9PwvGLtg8H9n3nD3rVaU6PKGp7XVCJxHfhPVnxsOy7jiCo7U+kU5ImiNhjtAEstx2gLcc7WVaXWBjTdpMJ4g2b57iPFIzs9GQ1fctT9DjwPga3ebB8V8OF2vGPP3LGpehyocPh6xjOUbHP3YG7i3fut5qbUOtOA60XHx2fi38R7FvoJg8BzSHA5EYhbcee1zLgw7EQ1e6LqWms6W9VKDfbkHZB3bMYw+tcqZNbbAYBVsqrNtvc1SS2CIigkIiIAiIgCIiAIiIAiIgCIiAIiIAiIgCIiAIiIAiIgCIiAIiIAiIgKFaTTOqcVQ02aIn42e1oz+UMA8cj7Qt4ihq4OOVlDU0EliNi5OyL3hl+ac2OtuwPI5re6ua3AuIZ2X/ALSBxt4ubu8xhxU/q6JkrCyRoe1wsWkXH981ANO9Gzy/bpHDs4t2jZ7TwDsnj51vHeoWmj2KtPdE80fpBkzNqM3F7HcQd7SNxWUo/qho2WGN5nGy58hOze9gAG3wNsbX8LKQKUWCIikBERAEREAREQBERAEREAREQB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0" name="AutoShape 4" descr="data:image/jpeg;base64,/9j/4AAQSkZJRgABAQAAAQABAAD/2wCEAAkGBhQRERUTEBIWEBUUFBUUFBUXFhYWGBgVGBQVFxUUGBcZGyYeFxsjGhQWHy8gIycsLCwtFx4xNTAqNSYrLCkBCQoKDgwOGg8PGjUkHCQsLCkpLC4vKiosLCwsKSksLCwsLiksLCwsLCwsLCwpLCkpLCwpLCksKSksLCkpKSwpKf/AABEIALYBFAMBIgACEQEDEQH/xAAcAAEAAQUBAQAAAAAAAAAAAAAABgEDBAUHAgj/xABKEAABAwICBgYECggEBgMAAAABAAIDBBEhMQUGEkFRYQcTIjJxgRRCkaEjUmJygpKiscHRFjNDVJPC0vBEg7LxFyRjw9PhFTRT/8QAGgEBAAMBAQEAAAAAAAAAAAAAAAECAwQFBv/EAC8RAAIBAgQEBAUFAQAAAAAAAAABAgMRBBIhMRMUQVEiMmGhQlKRsdEFI3GB8BX/2gAMAwEAAhEDEQA/AO4oiIAiIgCIiAIiIAiIgCIiAIiIAiIgCIiAIiIAiIgCIiAIiogKqhS60OlNaA1xigAmkHeN+xH893H5IxUNpENpbm92l6UP0TppwnEbnundJ3gMmj4zWjBjR7+ZspgidwtQiIpJCIiAIiIAiIgCIiAIiIAiIgCIiAIiIAiIgCIiAIiIAiIgCIiAIiIAsPSGkY4WGSVwa0b+fADeVdq6oRtLneA5ncFynWDSM1dWdTE10mwbBrcsO8STg0bto/fYKk5WWhlUm4rwq7N1pHW+SpLhG70eAX25L2eR4+qr2itX5JmtDAaWDO5Hwr+bQRh853kN622r2pzYQ10+zLIMWgD4OP5jT3nfLOPDZyWDrRr6ItqOls97cHyHGNh4D47+WQ55LPbxSKJZFmqPU39NSU9Eyw2IQbXc5wDnkb3Odi4+Kx5deaJt71LMOAc73gG648189bOWxtfVzHFxz2eb3HsxjgPIBSah6LKp9jLLDDfNo25CMsCbNF/C+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/R1BBZ83/MyYG72jZafkM8d5uVLA1FTb1kVjRlJ5qn0MLROh4aaMR08bYmDcBnzJOLjzKzbJZVWtjqCIikBERAEREAREQBERAEREAREQBERAEREAREQBERAERUJQFbql1q9NafipWbUpxODWDFzjyH4nAKE6Y1nOD6k9p36uBpuB4j13czgL5BVckijmk7HQZdIxtwLxfgDc+5QTW/pDsDFRu5Pn3C2bY+J+Vu3cRGNJ6xvc0tcdgH1GnE8idwW21f6OpakNmqXejsPciDLv2dxO1gzjYgnHG2RzcnLRHM6sqryw+pqdX9WevBlqHFkeNm3Ie/eSTmBzzUy0ZSda3qqNojjbcGS3ZGd7W77rjEXzzIW8o9TKeMDaDptndI7abuN9gWbu4LdwxBos0ADgAAPYFaMbG9OlGGxjaN0YyBmxGLY3cTi5zrAF7jvcbD2AZABZVl6RaGpQKqIgCIvN0B6RebqjXg5EFRcHtERSAiIgISOlmk+JMPos/rXtnSvRnMSj6A/By491abC9Xkodzg5mR2hnSdRH13jxjKyI+kKiP7e3ix4/lXENhNlUeBXclYl9ju7ddaM/4mP3j7wr7NaKU5VMP12/muBWVbHmqvBepPNeh9BN07TnKoiP+Yz81ei0jG7uysd4PafuK+drFC1RyL7k80ux9IB3NVuvnESuGTiPNXY9JytykePBzh+Kq8FLoy3Mx7H0TdLrgUOtVW3u1Eo+m781lN1+rR/iHeYafvCq8HULczA7mFVQHU3Wmd0Ln1DhLtP7O0Q0gAWOTcr3W2k1ttmY2+JP5rkfhdmbZla5J1g6V03FTN255GxjcDm7k1ubj4KFaV6RHhpEGxljK4EMb80E3efKy53V6TNVPjNtOPfllcBb8hnZoWcp20RhOv0hqyfaT6WzcinhAA9aU4/VacPasWLWeumb1kkvo8XFrGtc/kzaBP0jh4rW6JFNGQylifpKow7QYS1pO/4rRnieGakVLqLU1TxJXyiJmfUxm7rcC7ut8r+O9U8T6mS4suv4I5U6TkleZdl1TKbNjZnc+rz2RyxJXrQ+olfUvMk1oNvOR47VtzWx94DxtxxXW6HR8cLQ2JjWNAtYDwzOZOGZWQrKn3NlQVrMjWruoVPS2cW9fKLHrJMbEG92NyZiBbfzUmsl0utEkjdRUVZFVRU21HtMa+0dOSHS9Y8epGNt3nbsjzIUSko7lkm9iRXS65ZpTpkcP1EDWD40rrn6rbD7SiOk+karm71S5rTujtG32txI81g8RHobKhJ76Hd6zSkUIvNKyMfKc1v3lR2t6T6KPuvdMf8ApsJHtdYe9cNjqnSvwu4m3aIc45gZgE88OBUn0XqU6UjrXy2uL7EVsN9nSOw35s4G25U405eVF+FCPmZKq/pgdlBA1vypXX+yz81GdI9JtW+4NR1d/VjaxnsJu73qSaP1GpI7GSF854zTEDd6sYAOW/iVuqWaCnwhhp4t/YjF72te+ZNsLqclSW8v97EZ6a2ic0a+uqsWx1VQLnE9c5twMcT2LrofRdoiqp+vbUwuia8xuZdzT2gHNdgCSLjY9izjrWb26wfVas2m1jPrAP8ADsn2Yj7laFKMXe5SdVyVrEjRWKKrbKwPZkb+NwSCDzBBCvrpMQiIgPnouYvOw0rSCs5q4K3mvePJNx1IVRAOK1ArzxXsV54pqNDbCFqp1IWr9MXr0xLMadjZdQFT0ccVgemKvpqmzGhnejLz6IsUVy9iuUajQv8AoZVBRkm3H/ZeW1yux12I8R96htpEpJmFBXSbTgXvMeGy1h2RkL3353WRHXXc1rWNZtEAySElreLnWBIHgCVIdFagRujDnVL+0XGwDbd44YrO/RGjixlqX4cXsb/KvmqmdybPT5ajJK7Zi6N0LQus6p0nG+QAHYLS2IHgBJsmS3D3KZUOhdHsj63bjqBltNDCC7HBrYhe/LHJRCbSOiqfhMRzL/eTZayt6TmtGzSQNj4YC/stZZ5ox39jaGGSVoLQ6nHpqKJpEULmt42bG07ie0b5AZjgsCq6RIoxiAXbwH7QB8dkX9y4ppDWyqnd2y5o4uufYArMb2nvySOPKwH5qsq8umh0ww66nXpOlpo7sIPi634K2Olk3/8ArA/5hH8q5j1LRh1Mp+g65+zdbKLVyqcLsoJyDkSxw32ydYjzWSnWezNOHRW69zoB6XGjOm9kwJ9nVqzV9Lh2fg6bYduMj+yOdgLnwwUeoujfSMmbIqYE47TwXAWz2WB3suMVJ9HdDcAsaqeWodvAtGy/hi4/W8lslXfUxlwV0IFpvXWoqjsyTPeDgI4wWM8NluLvMrzQaoVMwBcG0zT8bvW+aMvNdYpOjWjiN2sf/EP4YraQ6rUzf2LXYW7V3/6iRdSsO3rJkcdLSKOX02qNLFbrZWud4AuPG21e2/ILa0Whaa46midMTbtGNz88iXEbI8SbLo9Jo2KIWiiZGPktaPuCy1qqMVsZOq2Qmm0dUZR0rYh8osbvtk0k81lO0BVOteWNg32D3WHLK+7h+csRa5TO5GP0La7vzyuzy2W+G481lN1KpPWi6y/x3vcPYXWW9RMqF2aluqtIG7IpYLWt+qYTbxIutTVahR50sj6Y/FuZI7/Ncbt8GuCliJlQuzX6E0eYIQxx2jdzja9ruJJDb4gXJWwRFKViAiIpB82jUOu/dJv4bliT6uVLLF9PK2+AvFIL/ZX05ZVWqrT7mXCifK8lM9pIc0tIzBwIwviDiMF5aDw/FfVDowcwDfA3CwKzV6nlGzJTxPFiBeNhtcWNjbDyV1iJorwUfM9ynWL6JdqFQkW9EjF+AIPkQbhYk3RjQO/w+z82SVvts7FXWKkV4COBB6qJV2yfoeo3X2XSsubjtNNschdlzwxN+ZWBP0JQkjYqJGjeC1jjnxFrYcldYt9ivLnIxIvQmXSpehF9uzVMJ3AxuA9u2fuWBW9DNU3GN8UuWAc5jueDm2t9LyV1i0VdBkGE6uRVNiLmw3+G9SWXoorxa0TXeEjMPG5H9hWabo7rA+01PK1tw3aaGvHes4kNcTbZ2jlwWnNQkrFHSkjRs0Jtxl9PUTOaMgWyWOOW0DYeKw3aDk4Fx34ldDoeiCrFO1wqGNfsg9SQ4WvjsmQEgO49ki6xItSHMOzUzSQPJIDS0Y+Dtqz/ACK4ZU8PLe50qpiI7WI/qrqW2sc6N0zaeUW2GSA2kv8AFeDmOGyTiLXxtuz0aywO+H+DZn1jWmRvmR3fOyv1GpzhlUxyNz+EGz77lSTVzWOop+xPI2riy7LnSSM4Wdbtjk4357lhUwVKSvB3+ptTxlVO0jTRamNcOxUgjmP91T/h8Sf1sR8Wn8FIazS2i5n3kZLC4Zua2WK/N3VEX8SFutG6EoZm7UEjpR8molcR4jbuPNcMv0+Md19zsjj5PRMjFFq3JCPg6x0XzHyW82ucQc1JKTS0zG2kmjlPxjHsn7L7e5Z7tUac7pP40v8AUo/p/o9kdd1HUvYbfq5HFzT4Pxc3z2s9y0jT4a8P3/JnKpxH4vsbn9IH8Yvtf1K5HrGd7WO5hxHuIK5tUauVsGM0U0g+Mx7pB9g7QyOYWHHXNB/WSNPDbv7jiuaeOcHaUWdEMIpLSSOvRawsPea5v2h7sfcs+nq2vF2ODv73jMLkMOn3NymPmwFXJNan59eQRkRHG0+04hVX6lT6pkvAT7o7BdUL1xyTWuV2c87r5Wk2f9IxWPN1j8XhwBydM9wbyG28hovzIU/9G/lg2RyTXmkkdgm0zCzvzRtPAvaPxWKdbKTL0mL6wXO26i1lgWxxm+8SM+9ZkGoNbYHahZyMj7j6sRHsKcziX5aY4FBbzJz+llL+8R/WXpmtFKcqmL64UHk1Hrh60TvCR380YVp+qdeB+rY7/MYfvAVeZxS3pjgUH8Z0I6epxiZ4/rt/NYs+uFKz9u13Joc//SCoF+i9d+7D60P9S9xaqaQebdU2IcXSMA9kYcfcq83intTHL0VvMm+h9a2VMhYGOjsCW7dhtWztbhwut4FC9XdR5YZhLPM1xZYsbGHd4gh2052YsbYAb8lMwvQw7qOH7u5y1VBS8GxVERdBkEREAREQBERAEREAREQBedlekQFAFZq6JkrSyVrZGnNrmhwPkVfRAQ+XosonEnZlFzfZEr7DkLkm3mrFR0W04aTA90bvV2/hGjDeLgn6ym6oQrKckrXKZI9jg8+k6illfDPHC17DYgMcARuc0k4tIxBstlQ6xwOIdLH1TxlJHcOHMObZy6Xp/VCmrC11RGXOaC1rmuc1wBN7dk2IvxBzKiFd0NNJvT1TmDeJGCTduLSzffPiuiNSm1aSsc8qdRPwm40Pr/AOxPODYYSEOBPJ/ZtfmM+W/fUes1NMbRVETzwD239hN9xXLdYNQamijD2ziaPAPOyWBmOBddzuzj3t2+2a1jtU6oi9opOW0L+8KMlJ7SLZ6q3id2GKsT6LikN5Io5DldzGuNuFyFyHQWmK6hdYMeWb4n3ew/NLb7B8MOIK6loLWGOpiD8YnZOjfg5ruGOY4EYH3LGpSy+qNadRS/kyf/hKf/8ACL+Gz8l5doGnP+Hh/hs/JZ11VZZV2NbvuRrSeoNNI7rIm+jSbnRANFxkSzunxFjzWlqqKup8x6Uz4ze0bc2972XXQFSyxnh4y1Wj9DSNWS9V6nOtHa67HZa2wGBa2wtj4EgrY/puScG25Xt97SpPWaFglJMsMbycyWi+Vu9a+S09VqFTvN2Omg5RyG3sftADwsud0K62n7GnEpveJgjXCbcyN3m/+le263VB/Yxn6Th96uf8OYv3mq/iM/8AGsJ/Rq7HYr5wb4bTY3C3MWBPtU8Kt879iM9P5TYx64OHfpXAfJcHe6wWdT62QOFy4x/Pa4D61re9Rt2pFdH+qrIpccpInNwxx2mk3PK3mrNTHX0+MtL17ctqndtu8ercA72XV48WO7v/AF+CHkfQ6BBUNeNpjg8cWkEe0K6o/qlA7qzKbhstnNaW7Jy7xFrgnhy5qQBdUW2rsxegREViAiIgCIiAIiIAiIgCIiAIiIAiIgCIiAKllVEB4liDgQ4Aggggi4IIsQRvUZ0hqU0C9I4QHcw3MXgBmz6OHJSlLICC1WhK2IXYyOe1sGSbLjxwe0AY/KxUV1i1mq6QtbPRCMvvsOOy+/EBzCRfHK9/w7HsrHr9HRzxujmYJGOFnNcLj/0eBGIVouz1KyV0cSg1+qAbtAi+bdvtxsfNSzQfSJM23pcZkjP7Vgu5vMhuDh4Y8ivGmOiDEuo59nE/By3I42D248sQfFROTU3SMW1/yshDcyxzTfLINdd3kLrutQnHTQ4m60H3O40VcyZjXxOEjHC7XNNwR/f3K/dfOrquWMmIRzRlpO0wOkFjvu0ZFbKLVrSEgDmQzFpxB624PgdpYOjFfGjZVpfKzu5cl18/TVtdQuu909OQcy5+xfDO92HMYHkpVoDpZmGFQxtQPjNtG/2d12XJVeHe8XclYiKdpKx1i6KK03SVRuF3PfEfivjf97QQfalR0k0TRdsjpT8Vkb7nzcAPes+HO9rGvEj3JShXM9NdLZ2SKeMRbtuUhxF8iI2G1/F3kVu+jTT89XDK6o2ngSfBylgYHNIuWtAwIaRn8rMqZUpRV2RGpGTsiZAKqIszQIiIAiIgCIiAIiIAiIgCIiAIiIAiIgCIiAIiIAiIgCIiAIiICO6yaJzniaS9o7YF7vYBuAzcPeMNwUcoq57JGywPtfvxnGORvhfsv4PHHEFdELVGtJ6lsdd9OepeSXEYlhJNz2fVueGGJwUMGxp9PwvGLtg8H9n3nD3rVaU6PKGp7XVCJxHfhPVnxsOy7jiCo7U+kU5ImiNhjtAEstx2gLcc7WVaXWBjTdpMJ4g2b57iPFIzs9GQ1fctT9DjwPga3ebB8V8OF2vGPP3LGpehyocPh6xjOUbHP3YG7i3fut5qbUOtOA60XHx2fi38R7FvoJg8BzSHA5EYhbcee1zLgw7EQ1e6LqWms6W9VKDfbkHZB3bMYw+tcqZNbbAYBVsqrNtvc1SS2CIigkIiIAiIgCIiAIiIAiIgCIiAIiIAiIgCIiAIiIAiIgCIiAIiIAiIgKFaTTOqcVQ02aIn42e1oz+UMA8cj7Qt4ihq4OOVlDU0EliNi5OyL3hl+ac2OtuwPI5re6ua3AuIZ2X/ALSBxt4ubu8xhxU/q6JkrCyRoe1wsWkXH981ANO9Gzy/bpHDs4t2jZ7TwDsnj51vHeoWmj2KtPdE80fpBkzNqM3F7HcQd7SNxWUo/qho2WGN5nGy58hOze9gAG3wNsbX8LKQKUWCIikBERAEREAREQBERAEREAREQB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2" name="AutoShape 6" descr="data:image/jpeg;base64,/9j/4AAQSkZJRgABAQAAAQABAAD/2wCEAAkGBhQRERUTEBIWEBUUFBUUFBUXFhYWGBgVGBQVFxUUGBcZGyYeFxsjGhQWHy8gIycsLCwtFx4xNTAqNSYrLCkBCQoKDgwOGg8PGjUkHCQsLCkpLC4vKiosLCwsKSksLCwsLiksLCwsLCwsLCwpLCkpLCwpLCksKSksLCkpKSwpKf/AABEIALYBFAMBIgACEQEDEQH/xAAcAAEAAQUBAQAAAAAAAAAAAAAABgEDBAUHAgj/xABKEAABAwICBgYECggEBgMAAAABAAIDBBEhMQUGEkFRYQcTIjJxgRRCkaEjUmJygpKiscHRFjNDVJPC0vBEg7LxFyRjw9PhFTRT/8QAGgEBAAMBAQEAAAAAAAAAAAAAAAECAwQFBv/EAC8RAAIBAgQEBAUFAQAAAAAAAAABAgMRBBIhMRMUQVEiMmGhQlKRsdEFI3GB8BX/2gAMAwEAAhEDEQA/AO4oiIAiIgCIiAIiIAiIgCIiAIiIAiIgCIiAIiIAiIgCIiAIiogKqhS60OlNaA1xigAmkHeN+xH893H5IxUNpENpbm92l6UP0TppwnEbnundJ3gMmj4zWjBjR7+ZspgidwtQiIpJCIiAIiIAiIgCIiAIiIAiIgCIiAIiIAiIgCIiAIiIAiIgCIiAIiIAsPSGkY4WGSVwa0b+fADeVdq6oRtLneA5ncFynWDSM1dWdTE10mwbBrcsO8STg0bto/fYKk5WWhlUm4rwq7N1pHW+SpLhG70eAX25L2eR4+qr2itX5JmtDAaWDO5Hwr+bQRh853kN622r2pzYQ10+zLIMWgD4OP5jT3nfLOPDZyWDrRr6ItqOls97cHyHGNh4D47+WQ55LPbxSKJZFmqPU39NSU9Eyw2IQbXc5wDnkb3Odi4+Kx5deaJt71LMOAc73gG648189bOWxtfVzHFxz2eb3HsxjgPIBSah6LKp9jLLDDfNo25CMsCbNF/C+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/R1BBZ83/MyYG72jZafkM8d5uVLA1FTb1kVjRlJ5qn0MLROh4aaMR08bYmDcBnzJOLjzKzbJZVWtjqCIikBERAEREAREQBERAEREAREQBERAEREAREQBERAERUJQFbql1q9NafipWbUpxODWDFzjyH4nAKE6Y1nOD6k9p36uBpuB4j13czgL5BVckijmk7HQZdIxtwLxfgDc+5QTW/pDsDFRu5Pn3C2bY+J+Vu3cRGNJ6xvc0tcdgH1GnE8idwW21f6OpakNmqXejsPciDLv2dxO1gzjYgnHG2RzcnLRHM6sqryw+pqdX9WevBlqHFkeNm3Ie/eSTmBzzUy0ZSda3qqNojjbcGS3ZGd7W77rjEXzzIW8o9TKeMDaDptndI7abuN9gWbu4LdwxBos0ADgAAPYFaMbG9OlGGxjaN0YyBmxGLY3cTi5zrAF7jvcbD2AZABZVl6RaGpQKqIgCIvN0B6RebqjXg5EFRcHtERSAiIgISOlmk+JMPos/rXtnSvRnMSj6A/By491abC9Xkodzg5mR2hnSdRH13jxjKyI+kKiP7e3ix4/lXENhNlUeBXclYl9ju7ddaM/4mP3j7wr7NaKU5VMP12/muBWVbHmqvBepPNeh9BN07TnKoiP+Yz81ei0jG7uysd4PafuK+drFC1RyL7k80ux9IB3NVuvnESuGTiPNXY9JytykePBzh+Kq8FLoy3Mx7H0TdLrgUOtVW3u1Eo+m781lN1+rR/iHeYafvCq8HULczA7mFVQHU3Wmd0Ln1DhLtP7O0Q0gAWOTcr3W2k1ttmY2+JP5rkfhdmbZla5J1g6V03FTN255GxjcDm7k1ubj4KFaV6RHhpEGxljK4EMb80E3efKy53V6TNVPjNtOPfllcBb8hnZoWcp20RhOv0hqyfaT6WzcinhAA9aU4/VacPasWLWeumb1kkvo8XFrGtc/kzaBP0jh4rW6JFNGQylifpKow7QYS1pO/4rRnieGakVLqLU1TxJXyiJmfUxm7rcC7ut8r+O9U8T6mS4suv4I5U6TkleZdl1TKbNjZnc+rz2RyxJXrQ+olfUvMk1oNvOR47VtzWx94DxtxxXW6HR8cLQ2JjWNAtYDwzOZOGZWQrKn3NlQVrMjWruoVPS2cW9fKLHrJMbEG92NyZiBbfzUmsl0utEkjdRUVZFVRU21HtMa+0dOSHS9Y8epGNt3nbsjzIUSko7lkm9iRXS65ZpTpkcP1EDWD40rrn6rbD7SiOk+karm71S5rTujtG32txI81g8RHobKhJ76Hd6zSkUIvNKyMfKc1v3lR2t6T6KPuvdMf8ApsJHtdYe9cNjqnSvwu4m3aIc45gZgE88OBUn0XqU6UjrXy2uL7EVsN9nSOw35s4G25U405eVF+FCPmZKq/pgdlBA1vypXX+yz81GdI9JtW+4NR1d/VjaxnsJu73qSaP1GpI7GSF854zTEDd6sYAOW/iVuqWaCnwhhp4t/YjF72te+ZNsLqclSW8v97EZ6a2ic0a+uqsWx1VQLnE9c5twMcT2LrofRdoiqp+vbUwuia8xuZdzT2gHNdgCSLjY9izjrWb26wfVas2m1jPrAP8ADsn2Yj7laFKMXe5SdVyVrEjRWKKrbKwPZkb+NwSCDzBBCvrpMQiIgPnouYvOw0rSCs5q4K3mvePJNx1IVRAOK1ArzxXsV54pqNDbCFqp1IWr9MXr0xLMadjZdQFT0ccVgemKvpqmzGhnejLz6IsUVy9iuUajQv8AoZVBRkm3H/ZeW1yux12I8R96htpEpJmFBXSbTgXvMeGy1h2RkL3353WRHXXc1rWNZtEAySElreLnWBIHgCVIdFagRujDnVL+0XGwDbd44YrO/RGjixlqX4cXsb/KvmqmdybPT5ajJK7Zi6N0LQus6p0nG+QAHYLS2IHgBJsmS3D3KZUOhdHsj63bjqBltNDCC7HBrYhe/LHJRCbSOiqfhMRzL/eTZayt6TmtGzSQNj4YC/stZZ5ox39jaGGSVoLQ6nHpqKJpEULmt42bG07ie0b5AZjgsCq6RIoxiAXbwH7QB8dkX9y4ppDWyqnd2y5o4uufYArMb2nvySOPKwH5qsq8umh0ww66nXpOlpo7sIPi634K2Olk3/8ArA/5hH8q5j1LRh1Mp+g65+zdbKLVyqcLsoJyDkSxw32ydYjzWSnWezNOHRW69zoB6XGjOm9kwJ9nVqzV9Lh2fg6bYduMj+yOdgLnwwUeoujfSMmbIqYE47TwXAWz2WB3suMVJ9HdDcAsaqeWodvAtGy/hi4/W8lslXfUxlwV0IFpvXWoqjsyTPeDgI4wWM8NluLvMrzQaoVMwBcG0zT8bvW+aMvNdYpOjWjiN2sf/EP4YraQ6rUzf2LXYW7V3/6iRdSsO3rJkcdLSKOX02qNLFbrZWud4AuPG21e2/ILa0Whaa46midMTbtGNz88iXEbI8SbLo9Jo2KIWiiZGPktaPuCy1qqMVsZOq2Qmm0dUZR0rYh8osbvtk0k81lO0BVOteWNg32D3WHLK+7h+csRa5TO5GP0La7vzyuzy2W+G481lN1KpPWi6y/x3vcPYXWW9RMqF2aluqtIG7IpYLWt+qYTbxIutTVahR50sj6Y/FuZI7/Ncbt8GuCliJlQuzX6E0eYIQxx2jdzja9ruJJDb4gXJWwRFKViAiIpB82jUOu/dJv4bliT6uVLLF9PK2+AvFIL/ZX05ZVWqrT7mXCifK8lM9pIc0tIzBwIwviDiMF5aDw/FfVDowcwDfA3CwKzV6nlGzJTxPFiBeNhtcWNjbDyV1iJorwUfM9ynWL6JdqFQkW9EjF+AIPkQbhYk3RjQO/w+z82SVvts7FXWKkV4COBB6qJV2yfoeo3X2XSsubjtNNschdlzwxN+ZWBP0JQkjYqJGjeC1jjnxFrYcldYt9ivLnIxIvQmXSpehF9uzVMJ3AxuA9u2fuWBW9DNU3GN8UuWAc5jueDm2t9LyV1i0VdBkGE6uRVNiLmw3+G9SWXoorxa0TXeEjMPG5H9hWabo7rA+01PK1tw3aaGvHes4kNcTbZ2jlwWnNQkrFHSkjRs0Jtxl9PUTOaMgWyWOOW0DYeKw3aDk4Fx34ldDoeiCrFO1wqGNfsg9SQ4WvjsmQEgO49ki6xItSHMOzUzSQPJIDS0Y+Dtqz/ACK4ZU8PLe50qpiI7WI/qrqW2sc6N0zaeUW2GSA2kv8AFeDmOGyTiLXxtuz0aywO+H+DZn1jWmRvmR3fOyv1GpzhlUxyNz+EGz77lSTVzWOop+xPI2riy7LnSSM4Wdbtjk4357lhUwVKSvB3+ptTxlVO0jTRamNcOxUgjmP91T/h8Sf1sR8Wn8FIazS2i5n3kZLC4Zua2WK/N3VEX8SFutG6EoZm7UEjpR8molcR4jbuPNcMv0+Md19zsjj5PRMjFFq3JCPg6x0XzHyW82ucQc1JKTS0zG2kmjlPxjHsn7L7e5Z7tUac7pP40v8AUo/p/o9kdd1HUvYbfq5HFzT4Pxc3z2s9y0jT4a8P3/JnKpxH4vsbn9IH8Yvtf1K5HrGd7WO5hxHuIK5tUauVsGM0U0g+Mx7pB9g7QyOYWHHXNB/WSNPDbv7jiuaeOcHaUWdEMIpLSSOvRawsPea5v2h7sfcs+nq2vF2ODv73jMLkMOn3NymPmwFXJNan59eQRkRHG0+04hVX6lT6pkvAT7o7BdUL1xyTWuV2c87r5Wk2f9IxWPN1j8XhwBydM9wbyG28hovzIU/9G/lg2RyTXmkkdgm0zCzvzRtPAvaPxWKdbKTL0mL6wXO26i1lgWxxm+8SM+9ZkGoNbYHahZyMj7j6sRHsKcziX5aY4FBbzJz+llL+8R/WXpmtFKcqmL64UHk1Hrh60TvCR380YVp+qdeB+rY7/MYfvAVeZxS3pjgUH8Z0I6epxiZ4/rt/NYs+uFKz9u13Joc//SCoF+i9d+7D60P9S9xaqaQebdU2IcXSMA9kYcfcq83intTHL0VvMm+h9a2VMhYGOjsCW7dhtWztbhwut4FC9XdR5YZhLPM1xZYsbGHd4gh2052YsbYAb8lMwvQw7qOH7u5y1VBS8GxVERdBkEREAREQBERAEREAREQBedlekQFAFZq6JkrSyVrZGnNrmhwPkVfRAQ+XosonEnZlFzfZEr7DkLkm3mrFR0W04aTA90bvV2/hGjDeLgn6ym6oQrKckrXKZI9jg8+k6illfDPHC17DYgMcARuc0k4tIxBstlQ6xwOIdLH1TxlJHcOHMObZy6Xp/VCmrC11RGXOaC1rmuc1wBN7dk2IvxBzKiFd0NNJvT1TmDeJGCTduLSzffPiuiNSm1aSsc8qdRPwm40Pr/AOxPODYYSEOBPJ/ZtfmM+W/fUes1NMbRVETzwD239hN9xXLdYNQamijD2ziaPAPOyWBmOBddzuzj3t2+2a1jtU6oi9opOW0L+8KMlJ7SLZ6q3id2GKsT6LikN5Io5DldzGuNuFyFyHQWmK6hdYMeWb4n3ew/NLb7B8MOIK6loLWGOpiD8YnZOjfg5ruGOY4EYH3LGpSy+qNadRS/kyf/hKf/8ACL+Gz8l5doGnP+Hh/hs/JZ11VZZV2NbvuRrSeoNNI7rIm+jSbnRANFxkSzunxFjzWlqqKup8x6Uz4ze0bc2972XXQFSyxnh4y1Wj9DSNWS9V6nOtHa67HZa2wGBa2wtj4EgrY/puScG25Xt97SpPWaFglJMsMbycyWi+Vu9a+S09VqFTvN2Omg5RyG3sftADwsud0K62n7GnEpveJgjXCbcyN3m/+le263VB/Yxn6Th96uf8OYv3mq/iM/8AGsJ/Rq7HYr5wb4bTY3C3MWBPtU8Kt879iM9P5TYx64OHfpXAfJcHe6wWdT62QOFy4x/Pa4D61re9Rt2pFdH+qrIpccpInNwxx2mk3PK3mrNTHX0+MtL17ctqndtu8ercA72XV48WO7v/AF+CHkfQ6BBUNeNpjg8cWkEe0K6o/qlA7qzKbhstnNaW7Jy7xFrgnhy5qQBdUW2rsxegREViAiIgCIiAIiIAiIgCIiAIiIAiIgCIiAKllVEB4liDgQ4Aggggi4IIsQRvUZ0hqU0C9I4QHcw3MXgBmz6OHJSlLICC1WhK2IXYyOe1sGSbLjxwe0AY/KxUV1i1mq6QtbPRCMvvsOOy+/EBzCRfHK9/w7HsrHr9HRzxujmYJGOFnNcLj/0eBGIVouz1KyV0cSg1+qAbtAi+bdvtxsfNSzQfSJM23pcZkjP7Vgu5vMhuDh4Y8ivGmOiDEuo59nE/By3I42D248sQfFROTU3SMW1/yshDcyxzTfLINdd3kLrutQnHTQ4m60H3O40VcyZjXxOEjHC7XNNwR/f3K/dfOrquWMmIRzRlpO0wOkFjvu0ZFbKLVrSEgDmQzFpxB624PgdpYOjFfGjZVpfKzu5cl18/TVtdQuu909OQcy5+xfDO92HMYHkpVoDpZmGFQxtQPjNtG/2d12XJVeHe8XclYiKdpKx1i6KK03SVRuF3PfEfivjf97QQfalR0k0TRdsjpT8Vkb7nzcAPes+HO9rGvEj3JShXM9NdLZ2SKeMRbtuUhxF8iI2G1/F3kVu+jTT89XDK6o2ngSfBylgYHNIuWtAwIaRn8rMqZUpRV2RGpGTsiZAKqIszQIiIAiIgCIiAIiIAiIgCIiAIiIAiIgCIiAIiIAiIgCIiAIiICO6yaJzniaS9o7YF7vYBuAzcPeMNwUcoq57JGywPtfvxnGORvhfsv4PHHEFdELVGtJ6lsdd9OepeSXEYlhJNz2fVueGGJwUMGxp9PwvGLtg8H9n3nD3rVaU6PKGp7XVCJxHfhPVnxsOy7jiCo7U+kU5ImiNhjtAEstx2gLcc7WVaXWBjTdpMJ4g2b57iPFIzs9GQ1fctT9DjwPga3ebB8V8OF2vGPP3LGpehyocPh6xjOUbHP3YG7i3fut5qbUOtOA60XHx2fi38R7FvoJg8BzSHA5EYhbcee1zLgw7EQ1e6LqWms6W9VKDfbkHZB3bMYw+tcqZNbbAYBVsqrNtvc1SS2CIigkIiIAiIgCIiAIiIAiIgCIiAIiIAiIgCIiAIiIAiIgCIiAIiIAiIgKFaTTOqcVQ02aIn42e1oz+UMA8cj7Qt4ihq4OOVlDU0EliNi5OyL3hl+ac2OtuwPI5re6ua3AuIZ2X/ALSBxt4ubu8xhxU/q6JkrCyRoe1wsWkXH981ANO9Gzy/bpHDs4t2jZ7TwDsnj51vHeoWmj2KtPdE80fpBkzNqM3F7HcQd7SNxWUo/qho2WGN5nGy58hOze9gAG3wNsbX8LKQKUWCIikBERAEREAREQBERAEREAREQB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4" name="AutoShape 8" descr="data:image/jpeg;base64,/9j/4AAQSkZJRgABAQAAAQABAAD/2wCEAAkGBhQRERUTEBIWEBUUFBUUFBUXFhYWGBgVGBQVFxUUGBcZGyYeFxsjGhQWHy8gIycsLCwtFx4xNTAqNSYrLCkBCQoKDgwOGg8PGjUkHCQsLCkpLC4vKiosLCwsKSksLCwsLiksLCwsLCwsLCwpLCkpLCwpLCksKSksLCkpKSwpKf/AABEIALYBFAMBIgACEQEDEQH/xAAcAAEAAQUBAQAAAAAAAAAAAAAABgEDBAUHAgj/xABKEAABAwICBgYECggEBgMAAAABAAIDBBEhMQUGEkFRYQcTIjJxgRRCkaEjUmJygpKiscHRFjNDVJPC0vBEg7LxFyRjw9PhFTRT/8QAGgEBAAMBAQEAAAAAAAAAAAAAAAECAwQFBv/EAC8RAAIBAgQEBAUFAQAAAAAAAAABAgMRBBIhMRMUQVEiMmGhQlKRsdEFI3GB8BX/2gAMAwEAAhEDEQA/AO4oiIAiIgCIiAIiIAiIgCIiAIiIAiIgCIiAIiIAiIgCIiAIiogKqhS60OlNaA1xigAmkHeN+xH893H5IxUNpENpbm92l6UP0TppwnEbnundJ3gMmj4zWjBjR7+ZspgidwtQiIpJCIiAIiIAiIgCIiAIiIAiIgCIiAIiIAiIgCIiAIiIAiIgCIiAIiIAsPSGkY4WGSVwa0b+fADeVdq6oRtLneA5ncFynWDSM1dWdTE10mwbBrcsO8STg0bto/fYKk5WWhlUm4rwq7N1pHW+SpLhG70eAX25L2eR4+qr2itX5JmtDAaWDO5Hwr+bQRh853kN622r2pzYQ10+zLIMWgD4OP5jT3nfLOPDZyWDrRr6ItqOls97cHyHGNh4D47+WQ55LPbxSKJZFmqPU39NSU9Eyw2IQbXc5wDnkb3Odi4+Kx5deaJt71LMOAc73gG648189bOWxtfVzHFxz2eb3HsxjgPIBSah6LKp9jLLDDfNo25CMsCbNF/C+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/R1BBZ83/MyYG72jZafkM8d5uVLA1FTb1kVjRlJ5qn0MLROh4aaMR08bYmDcBnzJOLjzKzbJZVWtjqCIikBERAEREAREQBERAEREAREQBERAEREAREQBERAERUJQFbql1q9NafipWbUpxODWDFzjyH4nAKE6Y1nOD6k9p36uBpuB4j13czgL5BVckijmk7HQZdIxtwLxfgDc+5QTW/pDsDFRu5Pn3C2bY+J+Vu3cRGNJ6xvc0tcdgH1GnE8idwW21f6OpakNmqXejsPciDLv2dxO1gzjYgnHG2RzcnLRHM6sqryw+pqdX9WevBlqHFkeNm3Ie/eSTmBzzUy0ZSda3qqNojjbcGS3ZGd7W77rjEXzzIW8o9TKeMDaDptndI7abuN9gWbu4LdwxBos0ADgAAPYFaMbG9OlGGxjaN0YyBmxGLY3cTi5zrAF7jvcbD2AZABZVl6RaGpQKqIgCIvN0B6RebqjXg5EFRcHtERSAiIgISOlmk+JMPos/rXtnSvRnMSj6A/By491abC9Xkodzg5mR2hnSdRH13jxjKyI+kKiP7e3ix4/lXENhNlUeBXclYl9ju7ddaM/4mP3j7wr7NaKU5VMP12/muBWVbHmqvBepPNeh9BN07TnKoiP+Yz81ei0jG7uysd4PafuK+drFC1RyL7k80ux9IB3NVuvnESuGTiPNXY9JytykePBzh+Kq8FLoy3Mx7H0TdLrgUOtVW3u1Eo+m781lN1+rR/iHeYafvCq8HULczA7mFVQHU3Wmd0Ln1DhLtP7O0Q0gAWOTcr3W2k1ttmY2+JP5rkfhdmbZla5J1g6V03FTN255GxjcDm7k1ubj4KFaV6RHhpEGxljK4EMb80E3efKy53V6TNVPjNtOPfllcBb8hnZoWcp20RhOv0hqyfaT6WzcinhAA9aU4/VacPasWLWeumb1kkvo8XFrGtc/kzaBP0jh4rW6JFNGQylifpKow7QYS1pO/4rRnieGakVLqLU1TxJXyiJmfUxm7rcC7ut8r+O9U8T6mS4suv4I5U6TkleZdl1TKbNjZnc+rz2RyxJXrQ+olfUvMk1oNvOR47VtzWx94DxtxxXW6HR8cLQ2JjWNAtYDwzOZOGZWQrKn3NlQVrMjWruoVPS2cW9fKLHrJMbEG92NyZiBbfzUmsl0utEkjdRUVZFVRU21HtMa+0dOSHS9Y8epGNt3nbsjzIUSko7lkm9iRXS65ZpTpkcP1EDWD40rrn6rbD7SiOk+karm71S5rTujtG32txI81g8RHobKhJ76Hd6zSkUIvNKyMfKc1v3lR2t6T6KPuvdMf8ApsJHtdYe9cNjqnSvwu4m3aIc45gZgE88OBUn0XqU6UjrXy2uL7EVsN9nSOw35s4G25U405eVF+FCPmZKq/pgdlBA1vypXX+yz81GdI9JtW+4NR1d/VjaxnsJu73qSaP1GpI7GSF854zTEDd6sYAOW/iVuqWaCnwhhp4t/YjF72te+ZNsLqclSW8v97EZ6a2ic0a+uqsWx1VQLnE9c5twMcT2LrofRdoiqp+vbUwuia8xuZdzT2gHNdgCSLjY9izjrWb26wfVas2m1jPrAP8ADsn2Yj7laFKMXe5SdVyVrEjRWKKrbKwPZkb+NwSCDzBBCvrpMQiIgPnouYvOw0rSCs5q4K3mvePJNx1IVRAOK1ArzxXsV54pqNDbCFqp1IWr9MXr0xLMadjZdQFT0ccVgemKvpqmzGhnejLz6IsUVy9iuUajQv8AoZVBRkm3H/ZeW1yux12I8R96htpEpJmFBXSbTgXvMeGy1h2RkL3353WRHXXc1rWNZtEAySElreLnWBIHgCVIdFagRujDnVL+0XGwDbd44YrO/RGjixlqX4cXsb/KvmqmdybPT5ajJK7Zi6N0LQus6p0nG+QAHYLS2IHgBJsmS3D3KZUOhdHsj63bjqBltNDCC7HBrYhe/LHJRCbSOiqfhMRzL/eTZayt6TmtGzSQNj4YC/stZZ5ox39jaGGSVoLQ6nHpqKJpEULmt42bG07ie0b5AZjgsCq6RIoxiAXbwH7QB8dkX9y4ppDWyqnd2y5o4uufYArMb2nvySOPKwH5qsq8umh0ww66nXpOlpo7sIPi634K2Olk3/8ArA/5hH8q5j1LRh1Mp+g65+zdbKLVyqcLsoJyDkSxw32ydYjzWSnWezNOHRW69zoB6XGjOm9kwJ9nVqzV9Lh2fg6bYduMj+yOdgLnwwUeoujfSMmbIqYE47TwXAWz2WB3suMVJ9HdDcAsaqeWodvAtGy/hi4/W8lslXfUxlwV0IFpvXWoqjsyTPeDgI4wWM8NluLvMrzQaoVMwBcG0zT8bvW+aMvNdYpOjWjiN2sf/EP4YraQ6rUzf2LXYW7V3/6iRdSsO3rJkcdLSKOX02qNLFbrZWud4AuPG21e2/ILa0Whaa46midMTbtGNz88iXEbI8SbLo9Jo2KIWiiZGPktaPuCy1qqMVsZOq2Qmm0dUZR0rYh8osbvtk0k81lO0BVOteWNg32D3WHLK+7h+csRa5TO5GP0La7vzyuzy2W+G481lN1KpPWi6y/x3vcPYXWW9RMqF2aluqtIG7IpYLWt+qYTbxIutTVahR50sj6Y/FuZI7/Ncbt8GuCliJlQuzX6E0eYIQxx2jdzja9ruJJDb4gXJWwRFKViAiIpB82jUOu/dJv4bliT6uVLLF9PK2+AvFIL/ZX05ZVWqrT7mXCifK8lM9pIc0tIzBwIwviDiMF5aDw/FfVDowcwDfA3CwKzV6nlGzJTxPFiBeNhtcWNjbDyV1iJorwUfM9ynWL6JdqFQkW9EjF+AIPkQbhYk3RjQO/w+z82SVvts7FXWKkV4COBB6qJV2yfoeo3X2XSsubjtNNschdlzwxN+ZWBP0JQkjYqJGjeC1jjnxFrYcldYt9ivLnIxIvQmXSpehF9uzVMJ3AxuA9u2fuWBW9DNU3GN8UuWAc5jueDm2t9LyV1i0VdBkGE6uRVNiLmw3+G9SWXoorxa0TXeEjMPG5H9hWabo7rA+01PK1tw3aaGvHes4kNcTbZ2jlwWnNQkrFHSkjRs0Jtxl9PUTOaMgWyWOOW0DYeKw3aDk4Fx34ldDoeiCrFO1wqGNfsg9SQ4WvjsmQEgO49ki6xItSHMOzUzSQPJIDS0Y+Dtqz/ACK4ZU8PLe50qpiI7WI/qrqW2sc6N0zaeUW2GSA2kv8AFeDmOGyTiLXxtuz0aywO+H+DZn1jWmRvmR3fOyv1GpzhlUxyNz+EGz77lSTVzWOop+xPI2riy7LnSSM4Wdbtjk4357lhUwVKSvB3+ptTxlVO0jTRamNcOxUgjmP91T/h8Sf1sR8Wn8FIazS2i5n3kZLC4Zua2WK/N3VEX8SFutG6EoZm7UEjpR8molcR4jbuPNcMv0+Md19zsjj5PRMjFFq3JCPg6x0XzHyW82ucQc1JKTS0zG2kmjlPxjHsn7L7e5Z7tUac7pP40v8AUo/p/o9kdd1HUvYbfq5HFzT4Pxc3z2s9y0jT4a8P3/JnKpxH4vsbn9IH8Yvtf1K5HrGd7WO5hxHuIK5tUauVsGM0U0g+Mx7pB9g7QyOYWHHXNB/WSNPDbv7jiuaeOcHaUWdEMIpLSSOvRawsPea5v2h7sfcs+nq2vF2ODv73jMLkMOn3NymPmwFXJNan59eQRkRHG0+04hVX6lT6pkvAT7o7BdUL1xyTWuV2c87r5Wk2f9IxWPN1j8XhwBydM9wbyG28hovzIU/9G/lg2RyTXmkkdgm0zCzvzRtPAvaPxWKdbKTL0mL6wXO26i1lgWxxm+8SM+9ZkGoNbYHahZyMj7j6sRHsKcziX5aY4FBbzJz+llL+8R/WXpmtFKcqmL64UHk1Hrh60TvCR380YVp+qdeB+rY7/MYfvAVeZxS3pjgUH8Z0I6epxiZ4/rt/NYs+uFKz9u13Joc//SCoF+i9d+7D60P9S9xaqaQebdU2IcXSMA9kYcfcq83intTHL0VvMm+h9a2VMhYGOjsCW7dhtWztbhwut4FC9XdR5YZhLPM1xZYsbGHd4gh2052YsbYAb8lMwvQw7qOH7u5y1VBS8GxVERdBkEREAREQBERAEREAREQBedlekQFAFZq6JkrSyVrZGnNrmhwPkVfRAQ+XosonEnZlFzfZEr7DkLkm3mrFR0W04aTA90bvV2/hGjDeLgn6ym6oQrKckrXKZI9jg8+k6illfDPHC17DYgMcARuc0k4tIxBstlQ6xwOIdLH1TxlJHcOHMObZy6Xp/VCmrC11RGXOaC1rmuc1wBN7dk2IvxBzKiFd0NNJvT1TmDeJGCTduLSzffPiuiNSm1aSsc8qdRPwm40Pr/AOxPODYYSEOBPJ/ZtfmM+W/fUes1NMbRVETzwD239hN9xXLdYNQamijD2ziaPAPOyWBmOBddzuzj3t2+2a1jtU6oi9opOW0L+8KMlJ7SLZ6q3id2GKsT6LikN5Io5DldzGuNuFyFyHQWmK6hdYMeWb4n3ew/NLb7B8MOIK6loLWGOpiD8YnZOjfg5ruGOY4EYH3LGpSy+qNadRS/kyf/hKf/8ACL+Gz8l5doGnP+Hh/hs/JZ11VZZV2NbvuRrSeoNNI7rIm+jSbnRANFxkSzunxFjzWlqqKup8x6Uz4ze0bc2972XXQFSyxnh4y1Wj9DSNWS9V6nOtHa67HZa2wGBa2wtj4EgrY/puScG25Xt97SpPWaFglJMsMbycyWi+Vu9a+S09VqFTvN2Omg5RyG3sftADwsud0K62n7GnEpveJgjXCbcyN3m/+le263VB/Yxn6Th96uf8OYv3mq/iM/8AGsJ/Rq7HYr5wb4bTY3C3MWBPtU8Kt879iM9P5TYx64OHfpXAfJcHe6wWdT62QOFy4x/Pa4D61re9Rt2pFdH+qrIpccpInNwxx2mk3PK3mrNTHX0+MtL17ctqndtu8ercA72XV48WO7v/AF+CHkfQ6BBUNeNpjg8cWkEe0K6o/qlA7qzKbhstnNaW7Jy7xFrgnhy5qQBdUW2rsxegREViAiIgCIiAIiIAiIgCIiAIiIAiIgCIiAKllVEB4liDgQ4Aggggi4IIsQRvUZ0hqU0C9I4QHcw3MXgBmz6OHJSlLICC1WhK2IXYyOe1sGSbLjxwe0AY/KxUV1i1mq6QtbPRCMvvsOOy+/EBzCRfHK9/w7HsrHr9HRzxujmYJGOFnNcLj/0eBGIVouz1KyV0cSg1+qAbtAi+bdvtxsfNSzQfSJM23pcZkjP7Vgu5vMhuDh4Y8ivGmOiDEuo59nE/By3I42D248sQfFROTU3SMW1/yshDcyxzTfLINdd3kLrutQnHTQ4m60H3O40VcyZjXxOEjHC7XNNwR/f3K/dfOrquWMmIRzRlpO0wOkFjvu0ZFbKLVrSEgDmQzFpxB624PgdpYOjFfGjZVpfKzu5cl18/TVtdQuu909OQcy5+xfDO92HMYHkpVoDpZmGFQxtQPjNtG/2d12XJVeHe8XclYiKdpKx1i6KK03SVRuF3PfEfivjf97QQfalR0k0TRdsjpT8Vkb7nzcAPes+HO9rGvEj3JShXM9NdLZ2SKeMRbtuUhxF8iI2G1/F3kVu+jTT89XDK6o2ngSfBylgYHNIuWtAwIaRn8rMqZUpRV2RGpGTsiZAKqIszQIiIAiIgCIiAIiIAiIgCIiAIiIAiIgCIiAIiIAiIgCIiAIiICO6yaJzniaS9o7YF7vYBuAzcPeMNwUcoq57JGywPtfvxnGORvhfsv4PHHEFdELVGtJ6lsdd9OepeSXEYlhJNz2fVueGGJwUMGxp9PwvGLtg8H9n3nD3rVaU6PKGp7XVCJxHfhPVnxsOy7jiCo7U+kU5ImiNhjtAEstx2gLcc7WVaXWBjTdpMJ4g2b57iPFIzs9GQ1fctT9DjwPga3ebB8V8OF2vGPP3LGpehyocPh6xjOUbHP3YG7i3fut5qbUOtOA60XHx2fi38R7FvoJg8BzSHA5EYhbcee1zLgw7EQ1e6LqWms6W9VKDfbkHZB3bMYw+tcqZNbbAYBVsqrNtvc1SS2CIigkIiIAiIgCIiAIiIAiIgCIiAIiIAiIgCIiAIiIAiIgCIiAIiIAiIgKFaTTOqcVQ02aIn42e1oz+UMA8cj7Qt4ihq4OOVlDU0EliNi5OyL3hl+ac2OtuwPI5re6ua3AuIZ2X/ALSBxt4ubu8xhxU/q6JkrCyRoe1wsWkXH981ANO9Gzy/bpHDs4t2jZ7TwDsnj51vHeoWmj2KtPdE80fpBkzNqM3F7HcQd7SNxWUo/qho2WGN5nGy58hOze9gAG3wNsbX8LKQKUWCIikBERAEREAREQBERAEREAREQB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7" name="AutoShape 11" descr="https://encrypted-tbn2.gstatic.com/images?q=tbn:ANd9GcQN7SpQBC8Sxj94HSXMnOUh0V5ICDNtjwkihrI1gUk695yJU3aD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3943350" cy="206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0" name="AutoShape 14" descr="http://www.ecolan.ru/images/c/open_systems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05000"/>
            <a:ext cx="26289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33528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5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2133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6</a:t>
            </a:r>
            <a:endParaRPr lang="ru-RU" sz="3600" dirty="0"/>
          </a:p>
        </p:txBody>
      </p:sp>
      <p:sp>
        <p:nvSpPr>
          <p:cNvPr id="29713" name="AutoShape 17" descr="http://www.ecolan.ru/images/c/open_systems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429000" y="56388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7</a:t>
            </a:r>
            <a:endParaRPr lang="ru-RU" sz="3600" dirty="0"/>
          </a:p>
        </p:txBody>
      </p:sp>
      <p:sp>
        <p:nvSpPr>
          <p:cNvPr id="29716" name="AutoShape 20" descr="http://www.abn.ru/catalog/hyperline/cable_pair/images/big/ftp100-c3-solid-indoo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Кабели для ВСКС</a:t>
            </a:r>
            <a:endParaRPr lang="ru-R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752600"/>
            <a:ext cx="5524500" cy="40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191000"/>
            <a:ext cx="5638800" cy="205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24 пары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различные категории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 лучшие характеристики по затуханию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Коммутационная панель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6248400"/>
            <a:ext cx="81534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http://ockc.ru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4" name="AutoShape 2" descr="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682442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Кроссовая панель</a:t>
            </a:r>
            <a:endParaRPr lang="ru-RU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91233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AutoShape 3" descr="image0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https://encrypted-tbn2.gstatic.com/images?q=tbn:ANd9GcTe5DYI-VILi8L0XMHVWr715t4sdV_EH1mTOimKSEUzczhMMI_0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Спла</a:t>
            </a:r>
            <a:r>
              <a:rPr lang="ru-RU" dirty="0" err="1" smtClean="0"/>
              <a:t>йсы</a:t>
            </a:r>
            <a:r>
              <a:rPr lang="ru-RU" dirty="0" smtClean="0"/>
              <a:t> и муфты</a:t>
            </a:r>
            <a:endParaRPr lang="ru-RU" dirty="0"/>
          </a:p>
        </p:txBody>
      </p:sp>
      <p:sp>
        <p:nvSpPr>
          <p:cNvPr id="1027" name="AutoShape 3" descr="image0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https://encrypted-tbn2.gstatic.com/images?q=tbn:ANd9GcTe5DYI-VILi8L0XMHVWr715t4sdV_EH1mTOimKSEUzczhMMI_0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 descr="img_ff_0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184486" cy="4638365"/>
          </a:xfrm>
          <a:prstGeom prst="rect">
            <a:avLst/>
          </a:prstGeom>
        </p:spPr>
      </p:pic>
      <p:pic>
        <p:nvPicPr>
          <p:cNvPr id="8" name="Рисунок 7" descr="post-4093-0-47909300-135159629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9256" y="1594856"/>
            <a:ext cx="4653544" cy="4653544"/>
          </a:xfrm>
          <a:prstGeom prst="rect">
            <a:avLst/>
          </a:prstGeom>
        </p:spPr>
      </p:pic>
      <p:pic>
        <p:nvPicPr>
          <p:cNvPr id="6" name="Рисунок 5" descr="core200109190conte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1828800"/>
            <a:ext cx="6184486" cy="463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Сварка оптики</a:t>
            </a:r>
            <a:endParaRPr lang="ru-RU" dirty="0"/>
          </a:p>
        </p:txBody>
      </p:sp>
      <p:sp>
        <p:nvSpPr>
          <p:cNvPr id="1027" name="AutoShape 3" descr="image0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https://encrypted-tbn2.gstatic.com/images?q=tbn:ANd9GcTe5DYI-VILi8L0XMHVWr715t4sdV_EH1mTOimKSEUzczhMMI_0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proces-svarki-optik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1905000"/>
            <a:ext cx="3242424" cy="463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Структурированные кабельные системы </a:t>
            </a:r>
          </a:p>
          <a:p>
            <a:r>
              <a:rPr lang="ru-RU" dirty="0" smtClean="0"/>
              <a:t>Требования к СКС</a:t>
            </a:r>
          </a:p>
          <a:p>
            <a:r>
              <a:rPr lang="ru-RU" dirty="0" smtClean="0"/>
              <a:t>Оборудование СКС</a:t>
            </a:r>
          </a:p>
          <a:p>
            <a:r>
              <a:rPr lang="ru-RU" dirty="0" smtClean="0"/>
              <a:t>Характеристики определяющие </a:t>
            </a:r>
            <a:r>
              <a:rPr lang="ru-RU" smtClean="0"/>
              <a:t>пропускную способность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Телекоммуникационная розетка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09800"/>
            <a:ext cx="3162300" cy="274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Шнуры (</a:t>
            </a:r>
            <a:r>
              <a:rPr lang="ru-RU" dirty="0" err="1" smtClean="0"/>
              <a:t>патч-корды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752600"/>
            <a:ext cx="4152900" cy="44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30289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следовать стандартам?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819400"/>
            <a:ext cx="8153400" cy="205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 smtClean="0"/>
              <a:t>Для обеспечения требуемых для активного оборудования характеристик линии связи!</a:t>
            </a:r>
            <a:endParaRPr lang="ru-RU" sz="4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передачи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8153400" cy="31242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Формирование кадра данных;</a:t>
            </a:r>
          </a:p>
          <a:p>
            <a:r>
              <a:rPr lang="ru-RU" sz="4400" dirty="0" smtClean="0"/>
              <a:t>Логическое кодирование;</a:t>
            </a:r>
          </a:p>
          <a:p>
            <a:r>
              <a:rPr lang="ru-RU" sz="4400" dirty="0" smtClean="0"/>
              <a:t>Физическое кодирование.</a:t>
            </a:r>
          </a:p>
          <a:p>
            <a:endParaRPr lang="ru-RU" sz="5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Скорость передачи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По Шеннону: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 Найквисту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H – полоса пропускания фильтра н.ч.</a:t>
            </a:r>
          </a:p>
          <a:p>
            <a:r>
              <a:rPr lang="ru-RU" dirty="0" smtClean="0"/>
              <a:t>V – кол-во дискретных уровней </a:t>
            </a:r>
          </a:p>
          <a:p>
            <a:r>
              <a:rPr lang="ru-RU" dirty="0" smtClean="0"/>
              <a:t>S – мощность сигнала</a:t>
            </a:r>
          </a:p>
          <a:p>
            <a:r>
              <a:rPr lang="ru-RU" dirty="0" smtClean="0"/>
              <a:t>N – мощность шума</a:t>
            </a:r>
          </a:p>
          <a:p>
            <a:endParaRPr lang="ru-RU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476375" y="2060575"/>
          <a:ext cx="6802438" cy="792163"/>
        </p:xfrm>
        <a:graphic>
          <a:graphicData uri="http://schemas.openxmlformats.org/presentationml/2006/ole">
            <p:oleObj spid="_x0000_s33795" name="Формула" r:id="rId3" imgW="1854000" imgH="215640" progId="Equation.3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447800" y="3276600"/>
          <a:ext cx="5256213" cy="779462"/>
        </p:xfrm>
        <a:graphic>
          <a:graphicData uri="http://schemas.openxmlformats.org/presentationml/2006/ole">
            <p:oleObj spid="_x0000_s33796" name="Формула" r:id="rId4" imgW="14601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Двоичный сигнал и его гармоники Фурье</a:t>
            </a:r>
            <a:endParaRPr lang="ru-RU" sz="3200" dirty="0"/>
          </a:p>
        </p:txBody>
      </p:sp>
      <p:pic>
        <p:nvPicPr>
          <p:cNvPr id="4" name="Содержимое 3" descr="image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90917"/>
            <a:ext cx="5257800" cy="55670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 (Код </a:t>
            </a:r>
            <a:r>
              <a:rPr lang="en-US" dirty="0" smtClean="0"/>
              <a:t>NRZ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Содержимое 3" descr="nrz.gif"/>
          <p:cNvPicPr>
            <a:picLocks noChangeAspect="1"/>
          </p:cNvPicPr>
          <p:nvPr/>
        </p:nvPicPr>
        <p:blipFill>
          <a:blip r:embed="rId2" cstate="print"/>
          <a:srcRect b="11298"/>
          <a:stretch>
            <a:fillRect/>
          </a:stretch>
        </p:blipFill>
        <p:spPr>
          <a:xfrm>
            <a:off x="565037" y="2667000"/>
            <a:ext cx="8578963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Манчестер-</a:t>
            </a:r>
            <a:r>
              <a:rPr lang="en-US" dirty="0" smtClean="0"/>
              <a:t>II</a:t>
            </a:r>
            <a:endParaRPr lang="ru-RU" dirty="0"/>
          </a:p>
        </p:txBody>
      </p:sp>
      <p:pic>
        <p:nvPicPr>
          <p:cNvPr id="4" name="Содержимое 3" descr="manchest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4240"/>
          <a:stretch>
            <a:fillRect/>
          </a:stretch>
        </p:blipFill>
        <p:spPr>
          <a:xfrm>
            <a:off x="609600" y="2362200"/>
            <a:ext cx="8154238" cy="264259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Логическое кодирование (код 4</a:t>
            </a:r>
            <a:r>
              <a:rPr lang="en-US" sz="3600" dirty="0" smtClean="0"/>
              <a:t>B/5B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438400" y="2667000"/>
            <a:ext cx="5641848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800" dirty="0" smtClean="0"/>
              <a:t>4 бита в 5 бит</a:t>
            </a:r>
            <a:endParaRPr lang="ru-RU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Структурированные кабельные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Структурированная кабельная система (СКС) —  универсальная кабельная система здания, объединяющая в себе множество информационных сервисов, таких как локально-вычислительные, телефонные сети, системы видеонаблюдения и т.д.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Структурированные кабельные системы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191000" y="25146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4800" y="20574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Отдельные кабельные системы для различных сервисов (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LAN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, телефония и т.д.)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2860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Универсальная единая система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4419600"/>
            <a:ext cx="51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Цели:</a:t>
            </a:r>
          </a:p>
          <a:p>
            <a:pPr marL="800100" lvl="1" indent="-342900">
              <a:buAutoNum type="arabicParenR"/>
            </a:pPr>
            <a:r>
              <a:rPr lang="ru-RU" sz="2000" dirty="0" smtClean="0"/>
              <a:t>Универсальность</a:t>
            </a:r>
          </a:p>
          <a:p>
            <a:pPr marL="800100" lvl="1" indent="-342900">
              <a:buAutoNum type="arabicParenR"/>
            </a:pPr>
            <a:r>
              <a:rPr lang="ru-RU" sz="2000" dirty="0" smtClean="0"/>
              <a:t>Высокая избыточность сети</a:t>
            </a:r>
          </a:p>
          <a:p>
            <a:pPr marL="800100" lvl="1" indent="-342900">
              <a:buAutoNum type="arabicParenR"/>
            </a:pPr>
            <a:r>
              <a:rPr lang="ru-RU" sz="2000" dirty="0" err="1" smtClean="0"/>
              <a:t>Модифицируемось</a:t>
            </a:r>
            <a:endParaRPr lang="ru-RU" sz="2000" dirty="0" smtClean="0"/>
          </a:p>
          <a:p>
            <a:pPr marL="800100" lvl="1" indent="-342900">
              <a:buAutoNum type="arabicParenR"/>
            </a:pPr>
            <a:r>
              <a:rPr lang="ru-RU" sz="2000" dirty="0" smtClean="0"/>
              <a:t>Простота эксплуатации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290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TIA/EIA-568</a:t>
            </a:r>
            <a:r>
              <a:rPr lang="ru-RU" sz="2000" dirty="0" smtClean="0"/>
              <a:t>С </a:t>
            </a:r>
            <a:r>
              <a:rPr lang="en-US" sz="2000" dirty="0" smtClean="0"/>
              <a:t>Commercial Building Telecommunications Wiring Standard </a:t>
            </a:r>
            <a:endParaRPr lang="ru-RU" sz="2000" dirty="0" smtClean="0"/>
          </a:p>
          <a:p>
            <a:r>
              <a:rPr lang="en-US" sz="2000" dirty="0" smtClean="0"/>
              <a:t>TIA/EIA-5</a:t>
            </a:r>
            <a:r>
              <a:rPr lang="ru-RU" sz="2400" dirty="0" smtClean="0"/>
              <a:t>69</a:t>
            </a:r>
            <a:endParaRPr lang="ru-RU" sz="2000" dirty="0" smtClean="0"/>
          </a:p>
          <a:p>
            <a:r>
              <a:rPr lang="en-US" sz="2000" dirty="0" smtClean="0"/>
              <a:t>ISO/IEC IS 11801-2002 Information Technology. Generic cabling for customer premises </a:t>
            </a:r>
            <a:endParaRPr lang="ru-RU" sz="2000" dirty="0" smtClean="0"/>
          </a:p>
          <a:p>
            <a:r>
              <a:rPr lang="en-US" sz="2000" dirty="0" smtClean="0"/>
              <a:t>CENELEC EN 50173 Information Technology. Generic cabling systems (</a:t>
            </a:r>
            <a:r>
              <a:rPr lang="ru-RU" sz="2000" dirty="0" smtClean="0"/>
              <a:t>европейский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определяют стандарты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r>
              <a:rPr lang="ru-RU" dirty="0" smtClean="0"/>
              <a:t>Характеристики линий связи (АЧХ, полосу пропускания, затухание  и т.д.)</a:t>
            </a:r>
          </a:p>
          <a:p>
            <a:r>
              <a:rPr lang="ru-RU" dirty="0" smtClean="0"/>
              <a:t>Требования к проектированию и тестированию </a:t>
            </a:r>
          </a:p>
          <a:p>
            <a:r>
              <a:rPr lang="ru-RU" dirty="0" smtClean="0"/>
              <a:t>Правила монтажа и эксплуатации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 СКС</a:t>
            </a:r>
            <a:endParaRPr lang="ru-RU" dirty="0"/>
          </a:p>
        </p:txBody>
      </p:sp>
      <p:pic>
        <p:nvPicPr>
          <p:cNvPr id="4" name="Рисунок 3" descr="bardak10.jpg"/>
          <p:cNvPicPr>
            <a:picLocks noChangeAspect="1"/>
          </p:cNvPicPr>
          <p:nvPr/>
        </p:nvPicPr>
        <p:blipFill>
          <a:blip r:embed="rId2" cstate="print"/>
          <a:srcRect l="26229" t="31890" r="22951" b="26254"/>
          <a:stretch>
            <a:fillRect/>
          </a:stretch>
        </p:blipFill>
        <p:spPr>
          <a:xfrm>
            <a:off x="381000" y="2743200"/>
            <a:ext cx="3599543" cy="24384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4038600" y="35052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hypernews1104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1" y="2667000"/>
            <a:ext cx="204951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5181600" cy="4953000"/>
          </a:xfrm>
        </p:spPr>
        <p:txBody>
          <a:bodyPr>
            <a:normAutofit/>
          </a:bodyPr>
          <a:lstStyle/>
          <a:p>
            <a:r>
              <a:rPr lang="ru-RU" sz="1600" b="1" dirty="0" smtClean="0"/>
              <a:t>Рабочее место </a:t>
            </a:r>
            <a:r>
              <a:rPr lang="ru-RU" sz="1600" dirty="0" smtClean="0"/>
              <a:t>- область, где установлены технические средства пользователя, подключенные к кабельной сети здания.</a:t>
            </a:r>
            <a:endParaRPr lang="ru-RU" sz="1600" b="1" dirty="0" smtClean="0"/>
          </a:p>
          <a:p>
            <a:r>
              <a:rPr lang="ru-RU" sz="1600" b="1" dirty="0" smtClean="0"/>
              <a:t>Горизонтальная кабельная проводка </a:t>
            </a:r>
            <a:r>
              <a:rPr lang="ru-RU" sz="1600" dirty="0" smtClean="0"/>
              <a:t>– кабельные линии, соединяющие рабочее место с коммутационным узлом этажа. </a:t>
            </a:r>
          </a:p>
          <a:p>
            <a:r>
              <a:rPr lang="ru-RU" sz="1600" b="1" dirty="0" smtClean="0"/>
              <a:t>Вертикальная кабельная проводка </a:t>
            </a:r>
            <a:r>
              <a:rPr lang="ru-RU" sz="1600" dirty="0" smtClean="0"/>
              <a:t>- кабельные линии, соединяющие коммутационный узел этажа с коммутационным центром здания. </a:t>
            </a:r>
          </a:p>
          <a:p>
            <a:r>
              <a:rPr lang="ru-RU" sz="1600" b="1" dirty="0" smtClean="0"/>
              <a:t>Магистральная подсистема </a:t>
            </a:r>
            <a:r>
              <a:rPr lang="ru-RU" sz="1600" dirty="0" smtClean="0"/>
              <a:t> - </a:t>
            </a:r>
            <a:r>
              <a:rPr lang="ru-RU" sz="1600" dirty="0" err="1" smtClean="0"/>
              <a:t>подсистема</a:t>
            </a:r>
            <a:r>
              <a:rPr lang="ru-RU" sz="1600" dirty="0" smtClean="0"/>
              <a:t> комплекса зданий, которая может строиться из медного и/или оптоволоконного типов кабеля, и которая объединяет кабельные системы зданий. </a:t>
            </a:r>
          </a:p>
          <a:p>
            <a:r>
              <a:rPr lang="ru-RU" sz="1600" b="1" dirty="0" smtClean="0"/>
              <a:t>Коммутационный узел этажа </a:t>
            </a:r>
            <a:r>
              <a:rPr lang="ru-RU" sz="1600" dirty="0" smtClean="0"/>
              <a:t>- область, в которой сходятся линии горизонтальной кабельной проводки, размещается коммутационное оборудование и осуществляется администрирование кабельной системы этажа.</a:t>
            </a:r>
            <a:endParaRPr lang="ru-RU" sz="1600" dirty="0"/>
          </a:p>
        </p:txBody>
      </p:sp>
      <p:pic>
        <p:nvPicPr>
          <p:cNvPr id="4" name="Picture 2" descr="http://www.network.xsp.ru/pract/ck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3388965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Пассивное оборудование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6248400"/>
            <a:ext cx="81534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http://ockc.ru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image0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610475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</TotalTime>
  <Words>593</Words>
  <Application>Microsoft Office PowerPoint</Application>
  <PresentationFormat>Экран (4:3)</PresentationFormat>
  <Paragraphs>105</Paragraphs>
  <Slides>28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Median</vt:lpstr>
      <vt:lpstr>Формула</vt:lpstr>
      <vt:lpstr>Физический и Канальный уровни корпоративных сетей</vt:lpstr>
      <vt:lpstr>План</vt:lpstr>
      <vt:lpstr>Структурированные кабельные системы</vt:lpstr>
      <vt:lpstr>Структурированные кабельные системы</vt:lpstr>
      <vt:lpstr>Стандарты СКС</vt:lpstr>
      <vt:lpstr>Что определяют стандарты</vt:lpstr>
      <vt:lpstr>Эксплуатация СКС</vt:lpstr>
      <vt:lpstr>Структура СКС</vt:lpstr>
      <vt:lpstr>Пассивное оборудование СКС</vt:lpstr>
      <vt:lpstr>Пассивное оборудование СКС</vt:lpstr>
      <vt:lpstr>Пассивное оборудование СКС</vt:lpstr>
      <vt:lpstr>Витая пара</vt:lpstr>
      <vt:lpstr>Категории витой пары</vt:lpstr>
      <vt:lpstr>Категории витой пары</vt:lpstr>
      <vt:lpstr>Кабели для ВСКС</vt:lpstr>
      <vt:lpstr>Коммутационная панель</vt:lpstr>
      <vt:lpstr>Кроссовая панель</vt:lpstr>
      <vt:lpstr>Сплайсы и муфты</vt:lpstr>
      <vt:lpstr>Сварка оптики</vt:lpstr>
      <vt:lpstr>Телекоммуникационная розетка</vt:lpstr>
      <vt:lpstr>Шнуры (патч-корды)</vt:lpstr>
      <vt:lpstr>Зачем следовать стандартам?</vt:lpstr>
      <vt:lpstr>Этапы передачи данных</vt:lpstr>
      <vt:lpstr>Скорость передачи данных</vt:lpstr>
      <vt:lpstr>Двоичный сигнал и его гармоники Фурье</vt:lpstr>
      <vt:lpstr>Физическое кодирование (Код NRZ)</vt:lpstr>
      <vt:lpstr>Код Манчестер-II</vt:lpstr>
      <vt:lpstr>Логическое кодирование (код 4B/5B)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Artem Beresnev</cp:lastModifiedBy>
  <cp:revision>27</cp:revision>
  <dcterms:created xsi:type="dcterms:W3CDTF">2013-09-10T08:38:56Z</dcterms:created>
  <dcterms:modified xsi:type="dcterms:W3CDTF">2015-02-19T09:08:45Z</dcterms:modified>
</cp:coreProperties>
</file>