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9" r:id="rId11"/>
    <p:sldId id="264" r:id="rId12"/>
    <p:sldId id="266" r:id="rId13"/>
    <p:sldId id="268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>
        <p:scale>
          <a:sx n="76" d="100"/>
          <a:sy n="76" d="100"/>
        </p:scale>
        <p:origin x="-36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9/2/2014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://www.setevoi.ru/images/2001/2_47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4038600"/>
            <a:ext cx="7086600" cy="1828800"/>
          </a:xfrm>
        </p:spPr>
        <p:txBody>
          <a:bodyPr>
            <a:normAutofit/>
          </a:bodyPr>
          <a:lstStyle/>
          <a:p>
            <a:r>
              <a:rPr lang="ru-RU" dirty="0"/>
              <a:t>Обзор Предметной области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 ИС 201</a:t>
            </a:r>
            <a:r>
              <a:rPr lang="en-US" dirty="0" smtClean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Модель</a:t>
            </a:r>
            <a:r>
              <a:rPr lang="en-US" sz="4000" dirty="0"/>
              <a:t> Microsoft Infrastructure Optimization</a:t>
            </a:r>
            <a:endParaRPr lang="ru-RU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76400" y="1600200"/>
            <a:ext cx="6480720" cy="486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466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Модель</a:t>
            </a:r>
            <a:r>
              <a:rPr lang="en-US" sz="4000" dirty="0"/>
              <a:t> Microsoft Infrastructure Optimization</a:t>
            </a:r>
            <a:endParaRPr lang="ru-RU" sz="40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55576" y="1600200"/>
            <a:ext cx="7920880" cy="493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Objectives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Related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COBIT – подход к управлению информационными технологиями, созданный Ассоциацией контроля и аудита систем (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</a:t>
            </a:r>
            <a:r>
              <a:rPr lang="ru-RU" dirty="0" err="1"/>
              <a:t>Audit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Association</a:t>
            </a:r>
            <a:r>
              <a:rPr lang="ru-RU" dirty="0"/>
              <a:t> - ISACA) и Институтом руководства ИТ (IT </a:t>
            </a:r>
            <a:r>
              <a:rPr lang="ru-RU" dirty="0" err="1"/>
              <a:t>Governance</a:t>
            </a:r>
            <a:r>
              <a:rPr lang="ru-RU" dirty="0"/>
              <a:t> </a:t>
            </a:r>
            <a:r>
              <a:rPr lang="ru-RU" dirty="0" err="1"/>
              <a:t>Institute</a:t>
            </a:r>
            <a:r>
              <a:rPr lang="ru-RU" dirty="0"/>
              <a:t> - ITGI) в 1992 году.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Он </a:t>
            </a:r>
            <a:r>
              <a:rPr lang="ru-RU" dirty="0"/>
              <a:t>предоставляет менеджерам, аудиторам и ИТ пользователям набор утверждённых метрик, процессов и лучших практик с целью помочь им в извлечении максимальной выгоды от использования информационных технологий и для разработки соответствующего руководства и контроля ИТ в компании. 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  <a:r>
              <a:rPr lang="ru-RU" dirty="0"/>
              <a:t> - идеология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ЦЕЛЬ: Исследовать, разрабатывать, рекламировать и продвигать авторитетный современный международный набор общепринятых документов для целей управления и контроля для ежедневного использования менеджерами и аудиторами.</a:t>
            </a:r>
          </a:p>
          <a:p>
            <a:r>
              <a:rPr lang="ru-RU" dirty="0" err="1"/>
              <a:t>CobiT</a:t>
            </a:r>
            <a:r>
              <a:rPr lang="ru-RU" dirty="0"/>
              <a:t> – процессно-ориентированный стандарт, ориентированный скорее на управление/аудит процессов ИТ, чем на управление/аудит конкретных функций или приложений. </a:t>
            </a:r>
          </a:p>
          <a:p>
            <a:r>
              <a:rPr lang="ru-RU" dirty="0"/>
              <a:t>Методология основана на показателях (модели зрелости, показатели эффективности для ИТ)</a:t>
            </a:r>
          </a:p>
          <a:p>
            <a:r>
              <a:rPr lang="ru-RU" dirty="0"/>
              <a:t>Стандарт </a:t>
            </a:r>
            <a:r>
              <a:rPr lang="ru-RU" dirty="0" err="1"/>
              <a:t>Cobit</a:t>
            </a:r>
            <a:r>
              <a:rPr lang="ru-RU" dirty="0"/>
              <a:t> ориентирован прежде всего на руководителей предприятий, ИТ менеджеров, и владельцев бизнес-процессов.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Ключевые области управления ИТ: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Autofit/>
          </a:bodyPr>
          <a:lstStyle/>
          <a:p>
            <a:pPr marL="320040" lvl="1" indent="-320040" fontAlgn="base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1400" b="1" dirty="0"/>
              <a:t>Соответствие стратегии </a:t>
            </a:r>
            <a:r>
              <a:rPr lang="ru-RU" sz="1400" dirty="0"/>
              <a:t>делает акцент на связи между планами бизнеса и ИТ; выявлении, поддержке и контроле за ценностным предложением ИТ; а также на соответствии ИТ и бизнес операций.</a:t>
            </a:r>
          </a:p>
          <a:p>
            <a:pPr marL="320040" lvl="1" indent="-320040" fontAlgn="base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1400" b="1" dirty="0"/>
              <a:t>Полезность</a:t>
            </a:r>
            <a:r>
              <a:rPr lang="ru-RU" sz="1400" dirty="0"/>
              <a:t> представляет собой реализацию ценностного предложения, контроль за тем, чтобы ИТ обеспечивали определенные стратегией преимущества, сосредоточение на оптимизации затрат и подтверждение подлинной ценности ИТ.</a:t>
            </a:r>
          </a:p>
          <a:p>
            <a:pPr marL="320040" lvl="1" indent="-320040" fontAlgn="base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1400" b="1" dirty="0"/>
              <a:t>Управление ресурсами </a:t>
            </a:r>
            <a:r>
              <a:rPr lang="ru-RU" sz="1400" dirty="0"/>
              <a:t>посвящено вопросам, связанным с управлением критичными ИТ ресурсами, а именно, оптимизацией инвестиций и должному руководству приложениями, информацией, инфраструктурой и персоналом. Ключевые вопросы касаются оптимизации знаний и инфраструктуры.</a:t>
            </a:r>
          </a:p>
          <a:p>
            <a:pPr marL="320040" lvl="1" indent="-320040" fontAlgn="base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1400" b="1" dirty="0"/>
              <a:t>Управление рисками</a:t>
            </a:r>
            <a:r>
              <a:rPr lang="ru-RU" sz="1400" dirty="0"/>
              <a:t> требует осведомленности высшего руководства в области рисков, четкого понимания корпоративного подхода в их отношении, соответствия требованиям прозрачности в отношении существенных рисков, включения функции или системы управления рисками в практику организации.</a:t>
            </a:r>
          </a:p>
          <a:p>
            <a:pPr marL="320040" lvl="1" indent="-320040" fontAlgn="base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1400" b="1" dirty="0"/>
              <a:t>Оценка эффективности </a:t>
            </a:r>
            <a:r>
              <a:rPr lang="ru-RU" sz="1400" dirty="0"/>
              <a:t>представляет собой контроль за реализацией стратегии, результатами проектов, использованием ресурсов, эффективностью процессов и сервисным обслуживанием. Для этого применяются, в частности, системы сбалансированных показателей, которые преобразуют стратегию в последовательность действий, результаты которых измеряются иными, по сравнению с бухгалтерским учетом, методами.</a:t>
            </a:r>
          </a:p>
        </p:txBody>
      </p:sp>
    </p:spTree>
    <p:extLst>
      <p:ext uri="{BB962C8B-B14F-4D97-AF65-F5344CB8AC3E}">
        <p14:creationId xmlns="" xmlns:p14="http://schemas.microsoft.com/office/powerpoint/2010/main" val="39103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 – </a:t>
            </a:r>
            <a:r>
              <a:rPr lang="ru-RU" dirty="0"/>
              <a:t>основные домены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Планирование и организация</a:t>
            </a:r>
          </a:p>
          <a:p>
            <a:r>
              <a:rPr lang="ru-RU" dirty="0"/>
              <a:t>Приобретение и внедрение</a:t>
            </a:r>
          </a:p>
          <a:p>
            <a:r>
              <a:rPr lang="ru-RU" dirty="0"/>
              <a:t>Предоставление и поддержка</a:t>
            </a:r>
          </a:p>
          <a:p>
            <a:r>
              <a:rPr lang="ru-RU" dirty="0"/>
              <a:t>Мониторинг и оценка</a:t>
            </a:r>
          </a:p>
          <a:p>
            <a:endParaRPr lang="ru-RU" dirty="0"/>
          </a:p>
          <a:p>
            <a:pPr>
              <a:buNone/>
            </a:pPr>
            <a:r>
              <a:rPr lang="ru-RU" dirty="0"/>
              <a:t>4 домена, 34 основных процесса, более 200 целей контроля.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699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Куб </a:t>
            </a:r>
            <a:r>
              <a:rPr lang="en-US" dirty="0"/>
              <a:t>COBIT</a:t>
            </a:r>
            <a:endParaRPr lang="ru-RU" dirty="0"/>
          </a:p>
        </p:txBody>
      </p:sp>
      <p:pic>
        <p:nvPicPr>
          <p:cNvPr id="34" name="Picture 2" descr="Базовый принцип управления ИТ по Cob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981200"/>
            <a:ext cx="5164435" cy="45436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  <a:endParaRPr lang="ru-RU" dirty="0"/>
          </a:p>
        </p:txBody>
      </p:sp>
      <p:pic>
        <p:nvPicPr>
          <p:cNvPr id="4" name="Содержимое 3" descr="graphics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16632"/>
            <a:ext cx="4658258" cy="64516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17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sz="3200" dirty="0"/>
              <a:t>ITIL </a:t>
            </a:r>
            <a:r>
              <a:rPr lang="en-US" sz="3200" dirty="0"/>
              <a:t>-</a:t>
            </a:r>
            <a:r>
              <a:rPr lang="ru-RU" sz="3200" dirty="0"/>
              <a:t> IT </a:t>
            </a:r>
            <a:r>
              <a:rPr lang="ru-RU" sz="3200" dirty="0" err="1"/>
              <a:t>Infrastructure</a:t>
            </a:r>
            <a:r>
              <a:rPr lang="ru-RU" sz="3200" dirty="0"/>
              <a:t> </a:t>
            </a:r>
            <a:r>
              <a:rPr lang="ru-RU" sz="3200" dirty="0" err="1"/>
              <a:t>Library</a:t>
            </a:r>
            <a:r>
              <a:rPr lang="ru-RU" sz="3200" dirty="0"/>
              <a:t> (библиотека инфраструктуры информационных технологий) — библиотека, описывающая лучшие из применяемых на практике способов организации работы подразделений или компаний, занимающихся предоставлением услуг в области информационных технологий.</a:t>
            </a:r>
          </a:p>
          <a:p>
            <a:pPr algn="just"/>
            <a:r>
              <a:rPr lang="ru-RU" sz="3200" dirty="0"/>
              <a:t>Библиотека ITIL разработанная во второй половине 80-х годов по указанию Британского правительства, на сегодняшний день стала стандартом де-факто в сфере управления ИТ, обобщив в себе лучший международный опыт накопленный ведущими компаниями мировой ИТ-индустрии.</a:t>
            </a:r>
            <a:endParaRPr lang="en-US" sz="3200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276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/>
              <a:t>ITIL служит основой для организации сервисного подхода в руководстве информационными технологиями. Концепция ITIL делает акцент на необходимости непрерывного измерения и усовершенствования качества предоставляемых сервисов, как с точки зрения бизнеса, так и с точки зрения клиентов. Этот акцент на постоянном измерении считается главным фактором международного успеха ITIL.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/>
              <a:t>Организациям применение методов и процессов ITIL дает неоспоримые преимущества:</a:t>
            </a:r>
          </a:p>
          <a:p>
            <a:pPr algn="just"/>
            <a:r>
              <a:rPr lang="ru-RU" dirty="0"/>
              <a:t>Повышение удовлетворенности пользователей и клиентов услугами ИТ;</a:t>
            </a:r>
          </a:p>
          <a:p>
            <a:pPr algn="just"/>
            <a:r>
              <a:rPr lang="ru-RU" dirty="0"/>
              <a:t>Улучшение доступности сервисов, ведущее косвенно или явно к увеличению прибыли и доходов бизнеса;</a:t>
            </a:r>
          </a:p>
          <a:p>
            <a:pPr algn="just"/>
            <a:r>
              <a:rPr lang="ru-RU" dirty="0"/>
              <a:t>Финансовая экономия за счет улучшения использования и управления ресурсами; уменьшения потерянного времени и количества переделок;</a:t>
            </a:r>
          </a:p>
          <a:p>
            <a:pPr algn="just"/>
            <a:r>
              <a:rPr lang="ru-RU" dirty="0"/>
              <a:t>Уменьшение времени вывода на рынок новых продуктов и услуг;</a:t>
            </a:r>
          </a:p>
          <a:p>
            <a:pPr algn="just"/>
            <a:r>
              <a:rPr lang="ru-RU" dirty="0"/>
              <a:t>Совершенствование процесса принятия решений и оптимизации рисков.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093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Понятие системы и информационной системы (ИС)</a:t>
            </a:r>
          </a:p>
          <a:p>
            <a:r>
              <a:rPr lang="ru-RU" dirty="0" smtClean="0"/>
              <a:t>Основные системные свойства в ИС </a:t>
            </a:r>
          </a:p>
          <a:p>
            <a:r>
              <a:rPr lang="ru-RU" dirty="0" smtClean="0"/>
              <a:t>Жизненный цикл ИС</a:t>
            </a:r>
            <a:endParaRPr lang="en-US" dirty="0" smtClean="0"/>
          </a:p>
          <a:p>
            <a:r>
              <a:rPr lang="ru-RU" dirty="0" smtClean="0"/>
              <a:t>Модель </a:t>
            </a:r>
            <a:r>
              <a:rPr lang="en-US" smtClean="0"/>
              <a:t>MIO</a:t>
            </a:r>
            <a:endParaRPr lang="en-US" dirty="0" smtClean="0"/>
          </a:p>
          <a:p>
            <a:r>
              <a:rPr lang="ru-RU" dirty="0" smtClean="0"/>
              <a:t>Обзор стандартов на администрирование ИС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ITIL v.3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dirty="0"/>
              <a:t>В 2007 вторая версия ITIL была заменена расширенной и консолидированной третьей версией ITIL (ITIL V3). В ITIL V3 упор сделан не на отдельные процессы, а на их создание, поддержку, развитие и усовершенствование, т.е. на весь жизненный цикл. Ядро новой версии состоит из пяти книг, описывающих жизненный цикл сервисов: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3200" dirty="0"/>
              <a:t>«</a:t>
            </a:r>
            <a:r>
              <a:rPr lang="ru-RU" sz="3200" dirty="0" err="1"/>
              <a:t>Service</a:t>
            </a:r>
            <a:r>
              <a:rPr lang="ru-RU" sz="3200" dirty="0"/>
              <a:t> </a:t>
            </a:r>
            <a:r>
              <a:rPr lang="ru-RU" sz="3200" dirty="0" err="1"/>
              <a:t>Strategy</a:t>
            </a:r>
            <a:r>
              <a:rPr lang="ru-RU" sz="3200" dirty="0"/>
              <a:t>» («Стратегия сервиса»);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3200" dirty="0"/>
              <a:t>«</a:t>
            </a:r>
            <a:r>
              <a:rPr lang="ru-RU" sz="3200" dirty="0" err="1"/>
              <a:t>Service</a:t>
            </a:r>
            <a:r>
              <a:rPr lang="ru-RU" sz="3200" dirty="0"/>
              <a:t> </a:t>
            </a:r>
            <a:r>
              <a:rPr lang="ru-RU" sz="3200" dirty="0" err="1"/>
              <a:t>Design</a:t>
            </a:r>
            <a:r>
              <a:rPr lang="ru-RU" sz="3200" dirty="0"/>
              <a:t>» («Проектирование сервиса»);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3200" dirty="0"/>
              <a:t>«</a:t>
            </a:r>
            <a:r>
              <a:rPr lang="ru-RU" sz="3200" dirty="0" err="1"/>
              <a:t>Service</a:t>
            </a:r>
            <a:r>
              <a:rPr lang="ru-RU" sz="3200" dirty="0"/>
              <a:t> </a:t>
            </a:r>
            <a:r>
              <a:rPr lang="ru-RU" sz="3200" dirty="0" err="1"/>
              <a:t>Transition</a:t>
            </a:r>
            <a:r>
              <a:rPr lang="ru-RU" sz="3200" dirty="0"/>
              <a:t>» («Внедрение сервиса»);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3200" dirty="0"/>
              <a:t>«</a:t>
            </a:r>
            <a:r>
              <a:rPr lang="ru-RU" sz="3200" dirty="0" err="1"/>
              <a:t>Service</a:t>
            </a:r>
            <a:r>
              <a:rPr lang="ru-RU" sz="3200" dirty="0"/>
              <a:t> </a:t>
            </a:r>
            <a:r>
              <a:rPr lang="ru-RU" sz="3200" dirty="0" err="1"/>
              <a:t>Operation</a:t>
            </a:r>
            <a:r>
              <a:rPr lang="ru-RU" sz="3200" dirty="0"/>
              <a:t>» («Эксплуатация сервиса»);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3200" dirty="0"/>
              <a:t>«</a:t>
            </a:r>
            <a:r>
              <a:rPr lang="ru-RU" sz="3200" dirty="0" err="1"/>
              <a:t>Continual</a:t>
            </a:r>
            <a:r>
              <a:rPr lang="ru-RU" sz="3200" dirty="0"/>
              <a:t> </a:t>
            </a:r>
            <a:r>
              <a:rPr lang="ru-RU" sz="3200" dirty="0" err="1"/>
              <a:t>Service</a:t>
            </a:r>
            <a:r>
              <a:rPr lang="ru-RU" sz="3200" dirty="0"/>
              <a:t> </a:t>
            </a:r>
            <a:r>
              <a:rPr lang="ru-RU" sz="3200" dirty="0" err="1"/>
              <a:t>Improvement</a:t>
            </a:r>
            <a:r>
              <a:rPr lang="ru-RU" sz="3200" dirty="0"/>
              <a:t>» («Непрерывное улучшение сервиса»).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dirty="0"/>
              <a:t>Третья версия также включает книгу «</a:t>
            </a:r>
            <a:r>
              <a:rPr lang="ru-RU" sz="3200" dirty="0" err="1"/>
              <a:t>Introduction</a:t>
            </a:r>
            <a:r>
              <a:rPr lang="ru-RU" sz="3200" dirty="0"/>
              <a:t> </a:t>
            </a:r>
            <a:r>
              <a:rPr lang="ru-RU" sz="3200" dirty="0" err="1"/>
              <a:t>to</a:t>
            </a:r>
            <a:r>
              <a:rPr lang="ru-RU" sz="3200" dirty="0"/>
              <a:t> ITIL </a:t>
            </a:r>
            <a:r>
              <a:rPr lang="ru-RU" sz="3200" dirty="0" err="1"/>
              <a:t>Service</a:t>
            </a:r>
            <a:r>
              <a:rPr lang="ru-RU" sz="3200" dirty="0"/>
              <a:t> </a:t>
            </a:r>
            <a:r>
              <a:rPr lang="ru-RU" sz="3200" dirty="0" err="1"/>
              <a:t>Management</a:t>
            </a:r>
            <a:r>
              <a:rPr lang="ru-RU" sz="3200" dirty="0"/>
              <a:t> </a:t>
            </a:r>
            <a:r>
              <a:rPr lang="ru-RU" sz="3200" dirty="0" err="1"/>
              <a:t>Practices</a:t>
            </a:r>
            <a:r>
              <a:rPr lang="ru-RU" sz="3200" dirty="0"/>
              <a:t>» («Введение в практику управления сервисами»).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684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>
                <a:latin typeface="Cambria" pitchFamily="18" charset="0"/>
              </a:rPr>
              <a:t>ITIL v.3</a:t>
            </a:r>
            <a:endParaRPr lang="ru-RU" dirty="0"/>
          </a:p>
        </p:txBody>
      </p:sp>
      <p:pic>
        <p:nvPicPr>
          <p:cNvPr id="4" name="Содержимое 3" descr="itil_v3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786707"/>
            <a:ext cx="5071293" cy="5071293"/>
          </a:xfrm>
        </p:spPr>
      </p:pic>
    </p:spTree>
    <p:extLst>
      <p:ext uri="{BB962C8B-B14F-4D97-AF65-F5344CB8AC3E}">
        <p14:creationId xmlns="" xmlns:p14="http://schemas.microsoft.com/office/powerpoint/2010/main" val="41811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20000</a:t>
            </a:r>
            <a:r>
              <a:rPr lang="ru-RU" dirty="0"/>
              <a:t>:2011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200" dirty="0"/>
              <a:t>ISO 20000 - первый международный стандарт для управления и обслуживания IT сервисов. </a:t>
            </a:r>
            <a:endParaRPr lang="en-US" sz="32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/>
              <a:t>Ключевым новшеством ISO 20000-1:2011 можно считать появление понятия — </a:t>
            </a:r>
            <a:r>
              <a:rPr lang="ru-RU" sz="3200" dirty="0" err="1"/>
              <a:t>service</a:t>
            </a:r>
            <a:r>
              <a:rPr lang="ru-RU" sz="3200" dirty="0"/>
              <a:t>  </a:t>
            </a:r>
            <a:r>
              <a:rPr lang="ru-RU" sz="3200" dirty="0" err="1"/>
              <a:t>management</a:t>
            </a:r>
            <a:r>
              <a:rPr lang="ru-RU" sz="3200" dirty="0"/>
              <a:t>  </a:t>
            </a:r>
            <a:r>
              <a:rPr lang="ru-RU" sz="3200" dirty="0" err="1"/>
              <a:t>system</a:t>
            </a:r>
            <a:r>
              <a:rPr lang="ru-RU" sz="3200" dirty="0"/>
              <a:t>  (система  управления услугами).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b="1" dirty="0" err="1"/>
              <a:t>Service</a:t>
            </a:r>
            <a:r>
              <a:rPr lang="ru-RU" sz="3200" b="1" dirty="0"/>
              <a:t> </a:t>
            </a:r>
            <a:r>
              <a:rPr lang="ru-RU" sz="3200" b="1" dirty="0" err="1"/>
              <a:t>management</a:t>
            </a:r>
            <a:r>
              <a:rPr lang="ru-RU" sz="3200" b="1" dirty="0"/>
              <a:t> </a:t>
            </a:r>
            <a:r>
              <a:rPr lang="ru-RU" sz="3200" b="1" dirty="0" err="1"/>
              <a:t>system</a:t>
            </a:r>
            <a:r>
              <a:rPr lang="ru-RU" sz="3200" b="1" dirty="0"/>
              <a:t> (SMS) </a:t>
            </a:r>
            <a:r>
              <a:rPr lang="ru-RU" sz="3200" dirty="0"/>
              <a:t>— это система управления, направляющая и контролирующая действия по управлению услугами сервис-провайдера.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/>
              <a:t>Причем четко разделяются понятия система управления услугами, процессы управ-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err="1"/>
              <a:t>ления</a:t>
            </a:r>
            <a:r>
              <a:rPr lang="ru-RU" sz="3200" dirty="0"/>
              <a:t> услугами и сами услуги.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/>
              <a:t>Важно понимать, что система управления услугами — это следующий уровень управления, расположенный выше процессов администрирования  и  управления технологическими  компонентами  ИТ-инфраструктуры.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/>
              <a:t>Это отдельная группа процессов, как операционных, так и тактических которые определяют, как  будут  управляться  услуги  и  как  сделать  эти  услуги  надежными,  качественными  и предсказуемыми.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237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20000</a:t>
            </a:r>
            <a:r>
              <a:rPr lang="ru-RU" dirty="0"/>
              <a:t>:2011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6400"/>
            <a:ext cx="5668301" cy="500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91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20000 - </a:t>
            </a:r>
            <a:r>
              <a:rPr lang="ru-RU" dirty="0"/>
              <a:t>структура</a:t>
            </a:r>
          </a:p>
        </p:txBody>
      </p:sp>
      <p:pic>
        <p:nvPicPr>
          <p:cNvPr id="4" name="Содержимое 3" descr="Iso20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057400"/>
            <a:ext cx="5670946" cy="4085520"/>
          </a:xfrm>
        </p:spPr>
      </p:pic>
    </p:spTree>
    <p:extLst>
      <p:ext uri="{BB962C8B-B14F-4D97-AF65-F5344CB8AC3E}">
        <p14:creationId xmlns="" xmlns:p14="http://schemas.microsoft.com/office/powerpoint/2010/main" val="2608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/>
              <a:t>Модель </a:t>
            </a:r>
            <a:r>
              <a:rPr lang="ru-RU" sz="4500" dirty="0" err="1"/>
              <a:t>Microsoft</a:t>
            </a:r>
            <a:r>
              <a:rPr lang="ru-RU" sz="4500" dirty="0"/>
              <a:t>® </a:t>
            </a:r>
            <a:r>
              <a:rPr lang="ru-RU" sz="4500" dirty="0" err="1"/>
              <a:t>Operations</a:t>
            </a:r>
            <a:r>
              <a:rPr lang="ru-RU" sz="4500" dirty="0"/>
              <a:t> </a:t>
            </a:r>
            <a:r>
              <a:rPr lang="ru-RU" sz="4500" dirty="0" err="1"/>
              <a:t>Framework</a:t>
            </a:r>
            <a:r>
              <a:rPr lang="ru-RU" sz="4500" dirty="0"/>
              <a:t> (MOF) состоит из набора взаимосвязанных «рекомендованных практик», основополагающих принципов и процедур, которые вместе предоставляют полные руководства по достижению надежности ИТ-решений и услуг.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MOF состоит из инструкций в форме вопросов, помогающих определить, что необходимо ИТ-подразделению сегодня, а также мероприятия, которые позволят ему эффективно и результативно работать в будущем.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Инструкции в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Operations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охватывают все действия и процессы управления ИТ-услугами: планирование, разработка, использование, обслуживание и вывод из эксплуатации.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В модели MOF эти действия и процессы упорядочены в виде функций управления ИТ-услугами (SMF-функций), которые группируются по этапам, отражающим жизненный цикл ИТ-услуги.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Каждая SMF-функция относится к определенному этапу жизненного цикла и обладает уникальным набором целей и результатов, отвечающих предназначению этого этапа.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Руководства написаны для разных целевых аудиторий: директоров по ИТ, руководителей ИТ-подразделений и ИТ-специалистов:</a:t>
            </a:r>
          </a:p>
          <a:p>
            <a:r>
              <a:rPr lang="ru-RU" dirty="0"/>
              <a:t>Обзорные руководства предназначены для директоров по ИТ, которым необходимо получить «общую картину» модели.</a:t>
            </a:r>
          </a:p>
          <a:p>
            <a:r>
              <a:rPr lang="ru-RU" dirty="0"/>
              <a:t>Функциональные руководства, содержащие обзорную информацию и описание рабочих процессов, помогут руководителям ИТ-подразделений изучить стратегии предоставления ИТ-услуг.</a:t>
            </a:r>
          </a:p>
          <a:p>
            <a:r>
              <a:rPr lang="ru-RU" dirty="0"/>
              <a:t>Функциональные руководства, с подробным перечнем действий, рассчитаны на ИТ-специалистов, занимающихся применением модели MOF на практике.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902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MOF</a:t>
            </a:r>
            <a:endParaRPr lang="ru-RU" dirty="0"/>
          </a:p>
        </p:txBody>
      </p:sp>
      <p:pic>
        <p:nvPicPr>
          <p:cNvPr id="4" name="Picture 2" descr="Cc543217.image002(ru-ru,TechNet.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121" y="990600"/>
            <a:ext cx="7860879" cy="575423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21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ITSM (IT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/>
              <a:t>ITSM – относительно новая концепция управления ИТ-подразделениями. Суть ITSM заключается в необходимости перехода от традиционной модели, где главная цель - это собственно поддержка ИТ инфраструктуры, к схеме, ориентированной на обслуживание основного бизнеса компании. </a:t>
            </a:r>
            <a:endParaRPr lang="ru-RU" sz="8000" dirty="0" smtClean="0"/>
          </a:p>
          <a:p>
            <a:pPr mar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endParaRPr lang="ru-RU" sz="9600" dirty="0"/>
          </a:p>
          <a:p>
            <a:pPr mar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600" i="1" dirty="0" smtClean="0"/>
              <a:t>Важнейшая </a:t>
            </a:r>
            <a:r>
              <a:rPr lang="ru-RU" sz="5600" i="1" dirty="0"/>
              <a:t>составляющая реализации ITSM</a:t>
            </a:r>
            <a:r>
              <a:rPr lang="ru-RU" sz="5600" dirty="0"/>
              <a:t> – разработка формализованных процессов ИТ отдела. Для каждого процесса определяется последовательность выполнения работ, необходимые ресурсы и затраты времени, средства автоматизации и контроля качества. Кроме того, если процесс чётко определен и документирован, включая входные параметры и результаты выполнения, можно измерить его производительность. Это особенно важно, когда перед ИТ отделом стоит задача реализации сервиса заданного качества за определённую стоимость. А это позволит совершенствовать процесс и вносить необходимые изменения в упреждающем режиме – ещё до того, как произошёл сбой в реализации сервиса.</a:t>
            </a:r>
          </a:p>
          <a:p>
            <a:pPr mar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600" dirty="0"/>
              <a:t>ITSM не касается подробностей и деталей технического управления процессами, управление ИТ сервисами направлено на обеспечение реализации бизнес-процессов и на структурирование внутренней организация работы и деятельности ИТ-подразделения.</a:t>
            </a:r>
          </a:p>
          <a:p>
            <a:pPr marL="0"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600" dirty="0"/>
              <a:t>Реализация ITSM также включает в себя формализацию регламентов работы сотрудников и подразделений ИТ, определение зон ответственности и полномочий </a:t>
            </a:r>
            <a:r>
              <a:rPr lang="ru-RU" sz="4800" dirty="0"/>
              <a:t>персонала, критерии качества работы и формирование механизмов контроля и мониторинга состояния процессов.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686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 управления </a:t>
            </a:r>
            <a:r>
              <a:rPr lang="en-US" dirty="0">
                <a:latin typeface="Cambria" pitchFamily="18" charset="0"/>
              </a:rPr>
              <a:t>ITSM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инцидентами</a:t>
            </a:r>
          </a:p>
          <a:p>
            <a:pPr lvl="0"/>
            <a:r>
              <a:rPr lang="ru-RU" dirty="0"/>
              <a:t>проблемами</a:t>
            </a:r>
          </a:p>
          <a:p>
            <a:pPr lvl="0"/>
            <a:r>
              <a:rPr lang="ru-RU" dirty="0"/>
              <a:t>конфигурациями</a:t>
            </a:r>
          </a:p>
          <a:p>
            <a:pPr lvl="0"/>
            <a:r>
              <a:rPr lang="ru-RU" dirty="0"/>
              <a:t>изменениями</a:t>
            </a:r>
          </a:p>
          <a:p>
            <a:pPr lvl="0"/>
            <a:r>
              <a:rPr lang="ru-RU" dirty="0"/>
              <a:t>релизами</a:t>
            </a:r>
          </a:p>
          <a:p>
            <a:pPr lvl="0"/>
            <a:r>
              <a:rPr lang="ru-RU" dirty="0"/>
              <a:t>уровнем услуг</a:t>
            </a:r>
          </a:p>
          <a:p>
            <a:pPr lvl="0"/>
            <a:r>
              <a:rPr lang="ru-RU" dirty="0"/>
              <a:t>мощностями (емкостью)</a:t>
            </a:r>
          </a:p>
          <a:p>
            <a:pPr lvl="0"/>
            <a:r>
              <a:rPr lang="ru-RU" dirty="0"/>
              <a:t>доступностью</a:t>
            </a:r>
          </a:p>
          <a:p>
            <a:pPr lvl="0"/>
            <a:r>
              <a:rPr lang="ru-RU" dirty="0"/>
              <a:t>непрерывностью</a:t>
            </a:r>
          </a:p>
          <a:p>
            <a:pPr lvl="0"/>
            <a:r>
              <a:rPr lang="ru-RU" dirty="0"/>
              <a:t>финансами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978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системы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200" b="1" dirty="0"/>
              <a:t>Система</a:t>
            </a:r>
            <a:r>
              <a:rPr lang="ru-RU" sz="3200" dirty="0"/>
              <a:t> в системном анализе — совокупность сущностей (объектов) и связей между ними, выделенных из среды на определённое время и с определённой целью.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Информационные системы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52600"/>
            <a:ext cx="769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/>
              <a:t>Информационная система </a:t>
            </a:r>
            <a:r>
              <a:rPr lang="ru-RU" sz="2800" dirty="0"/>
              <a:t>- организационно упорядоченная совокупность документов (массивов документов) и информационных технологий, в том числе с использованием средств вычислительной техники и связи, реализующих информационные процессы. </a:t>
            </a:r>
            <a:endParaRPr lang="ru-RU" sz="2800" dirty="0" smtClean="0"/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Информационные системы предназначена для хранения, обработки, поиска, распространения, передачи и предоставления информации.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свойства систем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9600" y="1859340"/>
            <a:ext cx="8382000" cy="39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 algn="just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800" b="1" i="1" dirty="0"/>
              <a:t>Целостность </a:t>
            </a:r>
            <a:r>
              <a:rPr lang="ru-RU" sz="2800" dirty="0"/>
              <a:t>— первичность целого по отношению к частям</a:t>
            </a:r>
            <a:r>
              <a:rPr lang="ru-RU" sz="2800" i="1" dirty="0"/>
              <a:t>.</a:t>
            </a:r>
          </a:p>
          <a:p>
            <a:pPr marL="320040" indent="-320040" algn="just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800" b="1" i="1" dirty="0" err="1"/>
              <a:t>Неаддитивность</a:t>
            </a:r>
            <a:r>
              <a:rPr lang="ru-RU" sz="2800" b="1" i="1" dirty="0"/>
              <a:t> </a:t>
            </a:r>
            <a:r>
              <a:rPr lang="ru-RU" sz="2800" i="1" dirty="0"/>
              <a:t>— </a:t>
            </a:r>
            <a:r>
              <a:rPr lang="ru-RU" sz="2800" dirty="0"/>
              <a:t>принципиальная несводимость свойств системы к сумме свойств составляющих её компонентов.</a:t>
            </a:r>
          </a:p>
          <a:p>
            <a:pPr marL="320040" indent="-320040" algn="just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800" b="1" i="1" dirty="0"/>
              <a:t>Иерархичность </a:t>
            </a:r>
            <a:r>
              <a:rPr lang="ru-RU" sz="2800" dirty="0"/>
              <a:t>— каждый компонент системы может рассматриваться как система (подсистема) более широкой глобальной системы.</a:t>
            </a:r>
          </a:p>
          <a:p>
            <a:pPr marL="320040" indent="-320040" algn="just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ru-RU" sz="2800" b="1" i="1" dirty="0"/>
          </a:p>
          <a:p>
            <a:pPr marL="320040" indent="-320040" algn="just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ru-RU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Функциональные свойства систем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ru-RU" b="1" i="1" dirty="0" err="1"/>
              <a:t>Синергичность</a:t>
            </a:r>
            <a:r>
              <a:rPr lang="ru-RU" i="1" dirty="0"/>
              <a:t> </a:t>
            </a:r>
            <a:r>
              <a:rPr lang="ru-RU" dirty="0"/>
              <a:t>— целенаправленность действий компонентов усиливает эффективность функционирования системы. Приоритет интересов системы более широкого (глобального) уровня перед интересами её компонентов.</a:t>
            </a:r>
          </a:p>
          <a:p>
            <a:pPr lvl="0" algn="just"/>
            <a:r>
              <a:rPr lang="ru-RU" b="1" i="1" dirty="0" err="1"/>
              <a:t>Эмерджентность</a:t>
            </a:r>
            <a:r>
              <a:rPr lang="ru-RU" dirty="0"/>
              <a:t> — цели (функции) компонентов системы не всегда совпадают с целями (функциями) системы.</a:t>
            </a:r>
          </a:p>
          <a:p>
            <a:pPr lvl="0" algn="just"/>
            <a:r>
              <a:rPr lang="ru-RU" b="1" i="1" dirty="0" err="1"/>
              <a:t>Мультипликативность</a:t>
            </a:r>
            <a:r>
              <a:rPr lang="ru-RU" dirty="0"/>
              <a:t> — и позитивные, и негативные эффекты функционирования компонентов в системе обладают свойством умножения, а не сложения.</a:t>
            </a:r>
          </a:p>
          <a:p>
            <a:pPr lvl="0" algn="just"/>
            <a:r>
              <a:rPr lang="ru-RU" b="1" i="1" dirty="0"/>
              <a:t>Адаптивность</a:t>
            </a:r>
            <a:r>
              <a:rPr lang="ru-RU" dirty="0"/>
              <a:t> — стремление к состоянию устойчивого равновесия, которое предполагает адаптацию параметров системы к изменяющимся параметрам внешней среды (однако «неустойчивость» не во всех случаях является </a:t>
            </a:r>
            <a:r>
              <a:rPr lang="ru-RU" dirty="0" err="1"/>
              <a:t>дисфункциональной</a:t>
            </a:r>
            <a:r>
              <a:rPr lang="ru-RU" dirty="0"/>
              <a:t> для системы, она может выступать и в качестве условия динамического развития).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жизненного цикла ИС</a:t>
            </a:r>
          </a:p>
        </p:txBody>
      </p:sp>
      <p:pic>
        <p:nvPicPr>
          <p:cNvPr id="5" name="Picture 4" descr="http://www.setevoi.ru/images/2001/2_47.jpg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133600" y="1524000"/>
            <a:ext cx="5079057" cy="491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руководящие документы и стандарты: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38200" y="1828800"/>
            <a:ext cx="7391400" cy="4495800"/>
          </a:xfrm>
        </p:spPr>
        <p:txBody>
          <a:bodyPr/>
          <a:lstStyle/>
          <a:p>
            <a:r>
              <a:rPr lang="en-US" sz="3200" dirty="0">
                <a:latin typeface="Cambria" pitchFamily="18" charset="0"/>
              </a:rPr>
              <a:t>Best practices</a:t>
            </a:r>
          </a:p>
          <a:p>
            <a:r>
              <a:rPr lang="en-US" sz="3200" dirty="0">
                <a:latin typeface="Cambria" pitchFamily="18" charset="0"/>
              </a:rPr>
              <a:t>COBIT</a:t>
            </a:r>
          </a:p>
          <a:p>
            <a:r>
              <a:rPr lang="en-US" sz="3200" dirty="0">
                <a:latin typeface="Cambria" pitchFamily="18" charset="0"/>
              </a:rPr>
              <a:t>ITIL</a:t>
            </a:r>
          </a:p>
          <a:p>
            <a:r>
              <a:rPr lang="en-US" sz="3200" dirty="0">
                <a:latin typeface="Cambria" pitchFamily="18" charset="0"/>
              </a:rPr>
              <a:t>ITSM</a:t>
            </a:r>
          </a:p>
          <a:p>
            <a:r>
              <a:rPr lang="en-US" sz="3200" dirty="0">
                <a:latin typeface="Cambria" pitchFamily="18" charset="0"/>
              </a:rPr>
              <a:t>ISO 20000 </a:t>
            </a:r>
            <a:br>
              <a:rPr lang="en-US" sz="3200" dirty="0">
                <a:latin typeface="Cambria" pitchFamily="18" charset="0"/>
              </a:rPr>
            </a:br>
            <a:r>
              <a:rPr lang="ru-RU" sz="3200" dirty="0">
                <a:latin typeface="Cambria" pitchFamily="18" charset="0"/>
              </a:rPr>
              <a:t>ГОСТ Р ИСО/МЭК 20000-200Х</a:t>
            </a:r>
          </a:p>
          <a:p>
            <a:r>
              <a:rPr lang="en-US" sz="3200" dirty="0" smtClean="0">
                <a:latin typeface="Cambria" pitchFamily="18" charset="0"/>
              </a:rPr>
              <a:t>MOF</a:t>
            </a:r>
            <a:endParaRPr lang="ru-RU" sz="3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Модель</a:t>
            </a:r>
            <a:r>
              <a:rPr lang="en-US" sz="4000" dirty="0"/>
              <a:t> Microsoft Infrastructure Optimization</a:t>
            </a:r>
            <a:endParaRPr lang="ru-RU" sz="4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478" y="1981200"/>
            <a:ext cx="5760640" cy="450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419</TotalTime>
  <Words>1213</Words>
  <Application>Microsoft Office PowerPoint</Application>
  <PresentationFormat>Экран (4:3)</PresentationFormat>
  <Paragraphs>121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Median</vt:lpstr>
      <vt:lpstr>Обзор Предметной области</vt:lpstr>
      <vt:lpstr>План</vt:lpstr>
      <vt:lpstr>Информационные системы</vt:lpstr>
      <vt:lpstr>Информационные системы</vt:lpstr>
      <vt:lpstr>Структурные свойства систем</vt:lpstr>
      <vt:lpstr>Функциональные свойства систем</vt:lpstr>
      <vt:lpstr>Модели жизненного цикла ИС</vt:lpstr>
      <vt:lpstr>Основные руководящие документы и стандарты:</vt:lpstr>
      <vt:lpstr>Модель Microsoft Infrastructure Optimization</vt:lpstr>
      <vt:lpstr>Модель Microsoft Infrastructure Optimization</vt:lpstr>
      <vt:lpstr>Модель Microsoft Infrastructure Optimization</vt:lpstr>
      <vt:lpstr>COBIT</vt:lpstr>
      <vt:lpstr>COBIT - идеология</vt:lpstr>
      <vt:lpstr>Ключевые области управления ИТ:</vt:lpstr>
      <vt:lpstr>COBIT – основные домены</vt:lpstr>
      <vt:lpstr>Куб COBIT</vt:lpstr>
      <vt:lpstr>COBIT</vt:lpstr>
      <vt:lpstr>ITIL</vt:lpstr>
      <vt:lpstr>ITIL</vt:lpstr>
      <vt:lpstr>ITIL v.3</vt:lpstr>
      <vt:lpstr>Структура ITIL v.3</vt:lpstr>
      <vt:lpstr>ISO 20000:2011</vt:lpstr>
      <vt:lpstr>ISO 20000:2011</vt:lpstr>
      <vt:lpstr>ISO 20000 - структура</vt:lpstr>
      <vt:lpstr>MOF</vt:lpstr>
      <vt:lpstr>MOF</vt:lpstr>
      <vt:lpstr>ITSM (IT Service Management)</vt:lpstr>
      <vt:lpstr>Процессы управления ITSM</vt:lpstr>
    </vt:vector>
  </TitlesOfParts>
  <Company>ITMO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Artem Beresnev</cp:lastModifiedBy>
  <cp:revision>63</cp:revision>
  <dcterms:created xsi:type="dcterms:W3CDTF">2013-09-10T08:38:56Z</dcterms:created>
  <dcterms:modified xsi:type="dcterms:W3CDTF">2014-09-02T13:06:42Z</dcterms:modified>
</cp:coreProperties>
</file>