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5" r:id="rId2"/>
    <p:sldId id="347" r:id="rId3"/>
    <p:sldId id="375" r:id="rId4"/>
    <p:sldId id="349" r:id="rId5"/>
    <p:sldId id="350" r:id="rId6"/>
    <p:sldId id="351" r:id="rId7"/>
    <p:sldId id="376" r:id="rId8"/>
    <p:sldId id="377" r:id="rId9"/>
    <p:sldId id="378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9" r:id="rId29"/>
    <p:sldId id="380" r:id="rId30"/>
    <p:sldId id="370" r:id="rId31"/>
    <p:sldId id="371" r:id="rId32"/>
    <p:sldId id="372" r:id="rId33"/>
    <p:sldId id="373" r:id="rId34"/>
    <p:sldId id="37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>
      <p:cViewPr>
        <p:scale>
          <a:sx n="100" d="100"/>
          <a:sy n="100" d="100"/>
        </p:scale>
        <p:origin x="-5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12/11/2014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38400" y="3733800"/>
            <a:ext cx="64770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MOF</a:t>
            </a:r>
            <a:r>
              <a:rPr lang="ru-RU" dirty="0" smtClean="0"/>
              <a:t>. </a:t>
            </a:r>
            <a:r>
              <a:rPr lang="ru-RU" dirty="0" smtClean="0"/>
              <a:t>Планирование.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Администрирование  ИС 2014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Предназначение SMF-функции «Согласование бизнеса и ИТ»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 fontScale="70000" lnSpcReduction="20000"/>
          </a:bodyPr>
          <a:lstStyle/>
          <a:p>
            <a:pPr marL="0" indent="-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/>
              <a:t>Эта SMF-функция помогает лучше согласовать бизнес-стратегию со </a:t>
            </a:r>
            <a:r>
              <a:rPr lang="ru-RU" sz="2400" dirty="0" err="1" smtClean="0"/>
              <a:t>ИТ-стратегией</a:t>
            </a:r>
            <a:r>
              <a:rPr lang="ru-RU" sz="2400" dirty="0" smtClean="0"/>
              <a:t>, чтобы </a:t>
            </a:r>
            <a:r>
              <a:rPr lang="ru-RU" sz="2400" dirty="0" err="1" smtClean="0"/>
              <a:t>ИТ-услуги</a:t>
            </a:r>
            <a:r>
              <a:rPr lang="ru-RU" sz="2400" dirty="0" smtClean="0"/>
              <a:t> приносили пользу компании.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ru-RU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/>
              <a:t>Она охватывает следующие задачи: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dirty="0" smtClean="0"/>
              <a:t>Разработка стратегии предоставления </a:t>
            </a:r>
            <a:r>
              <a:rPr lang="ru-RU" sz="2400" dirty="0" err="1" smtClean="0"/>
              <a:t>ИТ-услуг</a:t>
            </a:r>
            <a:r>
              <a:rPr lang="ru-RU" sz="24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dirty="0" smtClean="0"/>
              <a:t>Идентификация и создание карты </a:t>
            </a:r>
            <a:r>
              <a:rPr lang="ru-RU" sz="2400" dirty="0" err="1" smtClean="0"/>
              <a:t>ИТ-услуг</a:t>
            </a:r>
            <a:r>
              <a:rPr lang="ru-RU" sz="24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dirty="0" smtClean="0"/>
              <a:t>Оценка спроса и управление </a:t>
            </a:r>
            <a:r>
              <a:rPr lang="ru-RU" sz="2400" dirty="0" err="1" smtClean="0"/>
              <a:t>бизнес-запросами</a:t>
            </a:r>
            <a:r>
              <a:rPr lang="ru-RU" sz="24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dirty="0" smtClean="0"/>
              <a:t>Формирование портфеля </a:t>
            </a:r>
            <a:r>
              <a:rPr lang="ru-RU" sz="2400" dirty="0" err="1" smtClean="0"/>
              <a:t>ИТ-услуг</a:t>
            </a:r>
            <a:r>
              <a:rPr lang="ru-RU" sz="24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dirty="0" smtClean="0"/>
              <a:t>Управление уровнями обслуживания.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400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/>
              <a:t>«Выравнивание бизнеса и ИТ» — это координирующая SMF-функция на этапе «Планирование», в которую поступают данные от других функций этого этапа («Надежность», «Управление финансами» и «Политика»), что дает преимущества для бизнеса и стратегии предоставления </a:t>
            </a:r>
            <a:r>
              <a:rPr lang="ru-RU" sz="2400" dirty="0" err="1" smtClean="0"/>
              <a:t>ИТ-услуг</a:t>
            </a:r>
            <a:r>
              <a:rPr lang="ru-RU" sz="2400" dirty="0" smtClean="0"/>
              <a:t>. «Надежность», «Управление финансами» и «Политика» — функции, помогающие планированию и оптимизации стратегии предоставления </a:t>
            </a:r>
            <a:r>
              <a:rPr lang="ru-RU" sz="2400" dirty="0" err="1" smtClean="0"/>
              <a:t>ИТ-услуг</a:t>
            </a:r>
            <a:r>
              <a:rPr lang="ru-RU" sz="2400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Карта услуг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817440"/>
            <a:ext cx="8229600" cy="504056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Карта обслуживания – это документ, позволяющий найти зависимость между соглашениями об уровне обслуживания (SLA), соглашениями об уровне операционного обслуживания (OLA), технологиями, заказчиками и их воздействием на предоставление услуг.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КА позволяют определить ресурсы для услуги, которая описана в каталоге </a:t>
            </a:r>
            <a:r>
              <a:rPr lang="ru-RU" dirty="0" err="1" smtClean="0"/>
              <a:t>ИТ-услуг</a:t>
            </a:r>
            <a:r>
              <a:rPr lang="ru-RU" dirty="0" smtClean="0"/>
              <a:t>, а также тех, кто предоставляет услугу и пользуется ею.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Карта обслуживания — это взгляд на услугу с точки зрения бизнеса и пользователя. Ее можно разделить на 5 разделов.</a:t>
            </a:r>
          </a:p>
          <a:p>
            <a:pPr marL="108000" indent="180000" algn="just">
              <a:lnSpc>
                <a:spcPct val="120000"/>
              </a:lnSpc>
              <a:spcBef>
                <a:spcPts val="0"/>
              </a:spcBef>
            </a:pPr>
            <a:r>
              <a:rPr lang="ru-RU" b="1" dirty="0" smtClean="0"/>
              <a:t>Заказчики</a:t>
            </a:r>
            <a:r>
              <a:rPr lang="ru-RU" dirty="0" smtClean="0"/>
              <a:t>. Упорядоченный список сотрудников и групп, которые используют услугу.</a:t>
            </a:r>
          </a:p>
          <a:p>
            <a:pPr marL="108000" indent="180000" algn="just">
              <a:lnSpc>
                <a:spcPct val="120000"/>
              </a:lnSpc>
              <a:spcBef>
                <a:spcPts val="0"/>
              </a:spcBef>
            </a:pPr>
            <a:r>
              <a:rPr lang="ru-RU" b="1" dirty="0" smtClean="0"/>
              <a:t>Оборудование</a:t>
            </a:r>
            <a:r>
              <a:rPr lang="ru-RU" dirty="0" smtClean="0"/>
              <a:t>. Аппаратные платформы для предоставления услуги.</a:t>
            </a:r>
          </a:p>
          <a:p>
            <a:pPr marL="108000" indent="180000" algn="just">
              <a:lnSpc>
                <a:spcPct val="120000"/>
              </a:lnSpc>
              <a:spcBef>
                <a:spcPts val="0"/>
              </a:spcBef>
            </a:pPr>
            <a:r>
              <a:rPr lang="ru-RU" b="1" dirty="0" smtClean="0"/>
              <a:t>Приложения</a:t>
            </a:r>
            <a:r>
              <a:rPr lang="ru-RU" dirty="0" smtClean="0"/>
              <a:t>. Операционные системы и другие приложения для предоставления услуги.</a:t>
            </a:r>
          </a:p>
          <a:p>
            <a:pPr marL="108000" indent="180000" algn="just">
              <a:lnSpc>
                <a:spcPct val="120000"/>
              </a:lnSpc>
              <a:spcBef>
                <a:spcPts val="0"/>
              </a:spcBef>
            </a:pPr>
            <a:r>
              <a:rPr lang="ru-RU" b="1" dirty="0" smtClean="0"/>
              <a:t>Настройки</a:t>
            </a:r>
            <a:r>
              <a:rPr lang="ru-RU" dirty="0" smtClean="0"/>
              <a:t>. Конфигурационные настройки необходимые для работы услуги.</a:t>
            </a:r>
          </a:p>
          <a:p>
            <a:pPr marL="108000" indent="180000" algn="just">
              <a:lnSpc>
                <a:spcPct val="120000"/>
              </a:lnSpc>
              <a:spcBef>
                <a:spcPts val="0"/>
              </a:spcBef>
            </a:pPr>
            <a:r>
              <a:rPr lang="ru-RU" b="1" dirty="0" smtClean="0"/>
              <a:t>Внутренние и внешние службы</a:t>
            </a:r>
            <a:r>
              <a:rPr lang="ru-RU" dirty="0" smtClean="0"/>
              <a:t>. Компоненты, помогающие обеспечить доступность услуги.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Соглашение об уровне предоставления услуги (</a:t>
            </a:r>
            <a:r>
              <a:rPr lang="ru-RU" sz="3200" dirty="0" err="1" smtClean="0"/>
              <a:t>Service</a:t>
            </a:r>
            <a:r>
              <a:rPr lang="ru-RU" sz="3200" dirty="0" smtClean="0"/>
              <a:t> </a:t>
            </a:r>
            <a:r>
              <a:rPr lang="ru-RU" sz="3200" dirty="0" err="1" smtClean="0"/>
              <a:t>Level</a:t>
            </a:r>
            <a:r>
              <a:rPr lang="ru-RU" sz="3200" dirty="0" smtClean="0"/>
              <a:t> </a:t>
            </a:r>
            <a:r>
              <a:rPr lang="ru-RU" sz="3200" dirty="0" err="1" smtClean="0"/>
              <a:t>Agreement</a:t>
            </a:r>
            <a:r>
              <a:rPr lang="ru-RU" sz="3200" dirty="0" smtClean="0"/>
              <a:t>, SLA)</a:t>
            </a:r>
            <a:endParaRPr lang="ru-RU" sz="3200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8397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Соглашение об Уровне Услуг представляет собой соглашение между </a:t>
            </a:r>
            <a:r>
              <a:rPr lang="ru-RU" dirty="0" err="1" smtClean="0"/>
              <a:t>ИТ-организацией</a:t>
            </a:r>
            <a:r>
              <a:rPr lang="ru-RU" dirty="0" smtClean="0"/>
              <a:t> и заказчиком, в котором подробно оговорены предоставляемые услуги.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Данное соглашение описывает услуги в нетехнических терминах, на уровне понимания заказчика, и в течение срока действия соглашения оно является стандартом для оценки и корректировки </a:t>
            </a:r>
            <a:r>
              <a:rPr lang="ru-RU" dirty="0" err="1" smtClean="0"/>
              <a:t>ИТ-сервисов</a:t>
            </a:r>
            <a:r>
              <a:rPr lang="ru-RU" dirty="0" smtClean="0"/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/>
              <a:t>Функции соглашений об уровне обслуживания (SLA):</a:t>
            </a:r>
            <a:endParaRPr lang="ru-RU" dirty="0" smtClean="0"/>
          </a:p>
          <a:p>
            <a:pPr marL="0" indent="36000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Разъяснение и документирование согласованных ожиданий в отношении </a:t>
            </a:r>
            <a:r>
              <a:rPr lang="ru-RU" dirty="0" err="1" smtClean="0"/>
              <a:t>ИТ-услуг</a:t>
            </a:r>
            <a:r>
              <a:rPr lang="ru-RU" dirty="0" smtClean="0"/>
              <a:t>, предоставляемых </a:t>
            </a:r>
            <a:r>
              <a:rPr lang="ru-RU" dirty="0" err="1" smtClean="0"/>
              <a:t>бизнес-компании</a:t>
            </a:r>
            <a:r>
              <a:rPr lang="ru-RU" dirty="0" smtClean="0"/>
              <a:t>.</a:t>
            </a:r>
          </a:p>
          <a:p>
            <a:pPr marL="0" indent="36000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Соглашения заключаются между </a:t>
            </a:r>
            <a:r>
              <a:rPr lang="ru-RU" dirty="0" err="1" smtClean="0"/>
              <a:t>бизнес-подразделениями</a:t>
            </a:r>
            <a:r>
              <a:rPr lang="ru-RU" dirty="0" smtClean="0"/>
              <a:t> и ИТ.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Операционное Соглашение об Уровне Услуг (</a:t>
            </a:r>
            <a:r>
              <a:rPr lang="ru-RU" sz="3200" dirty="0" err="1" smtClean="0"/>
              <a:t>Operational</a:t>
            </a:r>
            <a:r>
              <a:rPr lang="ru-RU" sz="3200" dirty="0" smtClean="0"/>
              <a:t> </a:t>
            </a:r>
            <a:r>
              <a:rPr lang="ru-RU" sz="3200" dirty="0" err="1" smtClean="0"/>
              <a:t>Level</a:t>
            </a:r>
            <a:r>
              <a:rPr lang="ru-RU" sz="3200" dirty="0" smtClean="0"/>
              <a:t> </a:t>
            </a:r>
            <a:r>
              <a:rPr lang="ru-RU" sz="3200" dirty="0" err="1" smtClean="0"/>
              <a:t>Agreement</a:t>
            </a:r>
            <a:r>
              <a:rPr lang="ru-RU" sz="3200" dirty="0" smtClean="0"/>
              <a:t>, OLA)</a:t>
            </a:r>
            <a:endParaRPr lang="ru-RU" sz="3200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8397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 smtClean="0"/>
              <a:t>C</a:t>
            </a:r>
            <a:r>
              <a:rPr lang="ru-RU" dirty="0" smtClean="0"/>
              <a:t>оглашениями об уровне операционного обслуживания - это соглашение с внутренним </a:t>
            </a:r>
            <a:r>
              <a:rPr lang="ru-RU" dirty="0" err="1" smtClean="0"/>
              <a:t>ИТ-подразделением</a:t>
            </a:r>
            <a:r>
              <a:rPr lang="ru-RU" dirty="0" smtClean="0"/>
              <a:t>, в котором конкретизируются договоренности о предоставлении определенных элементов сервисов.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b="1" dirty="0" smtClean="0"/>
              <a:t>Функции соглашений об уровне операционного обслуживания (OLA):</a:t>
            </a:r>
            <a:endParaRPr lang="ru-RU" sz="2600" dirty="0" smtClean="0"/>
          </a:p>
          <a:p>
            <a:pPr algn="just"/>
            <a:r>
              <a:rPr lang="ru-RU" dirty="0" smtClean="0"/>
              <a:t>Разъяснение и документирование согласованных ожиданий в отношении зависимых </a:t>
            </a:r>
            <a:r>
              <a:rPr lang="ru-RU" dirty="0" err="1" smtClean="0"/>
              <a:t>ИТ-услуг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Соглашения заключаются между группами </a:t>
            </a:r>
            <a:r>
              <a:rPr lang="ru-RU" dirty="0" err="1" smtClean="0"/>
              <a:t>ИТ-специалистов</a:t>
            </a:r>
            <a:r>
              <a:rPr lang="ru-RU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 smtClean="0"/>
              <a:t>Функции договоров с внешними поставщиками услуг (UC):</a:t>
            </a:r>
            <a:endParaRPr lang="ru-RU" sz="2400" dirty="0" smtClean="0"/>
          </a:p>
          <a:p>
            <a:r>
              <a:rPr lang="ru-RU" sz="2000" dirty="0" smtClean="0"/>
              <a:t>Контракт между организацией и поставщиком или другой сторонней компанией.</a:t>
            </a:r>
          </a:p>
          <a:p>
            <a:r>
              <a:rPr lang="ru-RU" sz="2000" dirty="0" smtClean="0"/>
              <a:t>Разъяснение и документирование согласованных ожиданий в отношениях между организацией и ее поставщиками или другими сторонними компаниями.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Договоры с внешними поставщиками услуг (</a:t>
            </a:r>
            <a:r>
              <a:rPr lang="ru-RU" sz="3200" dirty="0" err="1" smtClean="0"/>
              <a:t>Underpinning</a:t>
            </a:r>
            <a:r>
              <a:rPr lang="ru-RU" sz="3200" dirty="0" smtClean="0"/>
              <a:t> </a:t>
            </a:r>
            <a:r>
              <a:rPr lang="ru-RU" sz="3200" dirty="0" err="1" smtClean="0"/>
              <a:t>Contracts</a:t>
            </a:r>
            <a:r>
              <a:rPr lang="ru-RU" sz="3200" dirty="0" smtClean="0"/>
              <a:t>, UC)</a:t>
            </a:r>
            <a:endParaRPr lang="ru-RU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80120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/>
              <a:t>Взаимосвязь между заказчиками и соглашениями SLA, OLA и UC</a:t>
            </a:r>
            <a:endParaRPr lang="ru-RU" sz="3200" dirty="0"/>
          </a:p>
        </p:txBody>
      </p:sp>
      <p:pic>
        <p:nvPicPr>
          <p:cNvPr id="41986" name="Picture 2" descr="Cc543312.image007(ru-ru,TechNet.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600200"/>
            <a:ext cx="3608090" cy="50581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52400" y="1676400"/>
            <a:ext cx="3672408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Соглашение SLA гарантирует, что конечные пользователи будут получать быструю и точную поддержку при работе за настольными ПК. Это соглашение обеспечивает общую пригодность настольных ПК к эксплуатации.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Вспомогательные услуги предоставляются на основе соглашений OLA для настольного оборудования, обмена сообщениями, службы каталогов, бизнес-приложений и сети.</a:t>
            </a:r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 smtClean="0"/>
              <a:t>Соглашения SLA, OLA и UC для среды настольных компьютеров</a:t>
            </a:r>
            <a:endParaRPr lang="ru-RU" sz="3200" dirty="0"/>
          </a:p>
        </p:txBody>
      </p:sp>
      <p:pic>
        <p:nvPicPr>
          <p:cNvPr id="43010" name="Picture 2" descr="Cc543312.image009(ru-ru,TechNet.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196752"/>
            <a:ext cx="4897637" cy="53370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 smtClean="0"/>
              <a:t>Заказчики</a:t>
            </a:r>
            <a:r>
              <a:rPr lang="ru-RU" dirty="0" smtClean="0"/>
              <a:t>. Упорядоченный список сотрудников и групп, которые используют услугу. </a:t>
            </a:r>
          </a:p>
          <a:p>
            <a:pPr algn="just"/>
            <a:r>
              <a:rPr lang="ru-RU" b="1" dirty="0" smtClean="0"/>
              <a:t>Оборудование</a:t>
            </a:r>
            <a:r>
              <a:rPr lang="ru-RU" dirty="0" smtClean="0"/>
              <a:t>. Аппаратные платформы для предоставления услуги. </a:t>
            </a:r>
          </a:p>
          <a:p>
            <a:pPr algn="just"/>
            <a:r>
              <a:rPr lang="ru-RU" b="1" dirty="0" smtClean="0"/>
              <a:t>Приложения</a:t>
            </a:r>
            <a:r>
              <a:rPr lang="ru-RU" dirty="0" smtClean="0"/>
              <a:t>. Операционные системы и другие приложения для </a:t>
            </a:r>
            <a:r>
              <a:rPr lang="ru-RU" dirty="0" err="1" smtClean="0"/>
              <a:t>предостав-ления</a:t>
            </a:r>
            <a:r>
              <a:rPr lang="ru-RU" dirty="0" smtClean="0"/>
              <a:t> услуги. </a:t>
            </a:r>
          </a:p>
          <a:p>
            <a:pPr algn="just"/>
            <a:r>
              <a:rPr lang="ru-RU" b="1" dirty="0" smtClean="0"/>
              <a:t>Настройки</a:t>
            </a:r>
            <a:r>
              <a:rPr lang="ru-RU" dirty="0" smtClean="0"/>
              <a:t>. Конфигурационные настройки необходимые для работы услуги. </a:t>
            </a:r>
          </a:p>
          <a:p>
            <a:pPr algn="just"/>
            <a:r>
              <a:rPr lang="ru-RU" b="1" dirty="0" smtClean="0"/>
              <a:t>Внутренние и внешние службы. </a:t>
            </a:r>
            <a:r>
              <a:rPr lang="ru-RU" dirty="0" smtClean="0"/>
              <a:t>Компоненты, помогающие обеспечить доступность услуги. 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Разделы карты обслуживания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карты обслуживания</a:t>
            </a:r>
            <a:endParaRPr lang="ru-RU" dirty="0"/>
          </a:p>
        </p:txBody>
      </p:sp>
      <p:pic>
        <p:nvPicPr>
          <p:cNvPr id="30722" name="Picture 2" descr="Cc543319.image005(ru-ru,TechNet.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836712"/>
            <a:ext cx="6385449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95455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После разработки стратегии предоставления </a:t>
            </a:r>
            <a:r>
              <a:rPr lang="ru-RU" dirty="0" err="1" smtClean="0"/>
              <a:t>ИТ-услуг</a:t>
            </a:r>
            <a:r>
              <a:rPr lang="ru-RU" dirty="0" smtClean="0"/>
              <a:t>, бизнес и </a:t>
            </a:r>
            <a:r>
              <a:rPr lang="ru-RU" dirty="0" err="1" smtClean="0"/>
              <a:t>ИТ-подразделение</a:t>
            </a:r>
            <a:r>
              <a:rPr lang="ru-RU" dirty="0" smtClean="0"/>
              <a:t> должны определить проекты и услуги, которые лучше всего поддерживают эту стратегию. Портфель </a:t>
            </a:r>
            <a:r>
              <a:rPr lang="ru-RU" dirty="0" err="1" smtClean="0"/>
              <a:t>ИТ-услуг</a:t>
            </a:r>
            <a:r>
              <a:rPr lang="ru-RU" dirty="0" smtClean="0"/>
              <a:t> содержит перечень этих проектов и услуг. Чтобы включить в портфель нужные проекты и услуги, необходимо соблюдение следующих условий:</a:t>
            </a:r>
          </a:p>
          <a:p>
            <a:pPr algn="just"/>
            <a:r>
              <a:rPr lang="ru-RU" dirty="0" smtClean="0"/>
              <a:t>Проекты должны быть согласованы со стратегическими </a:t>
            </a:r>
            <a:r>
              <a:rPr lang="ru-RU" dirty="0" err="1" smtClean="0"/>
              <a:t>ИТ-инициативами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Список проектов в очереди, внедренных услуг и услуг, запланированных к выводу из эксплуатации.</a:t>
            </a:r>
          </a:p>
          <a:p>
            <a:pPr algn="just"/>
            <a:r>
              <a:rPr lang="ru-RU" dirty="0" smtClean="0"/>
              <a:t>Четкое определение приоритетов и налаженный процесс утверждения новых проектов.</a:t>
            </a:r>
          </a:p>
          <a:p>
            <a:pPr algn="just"/>
            <a:r>
              <a:rPr lang="ru-RU" dirty="0" smtClean="0"/>
              <a:t>Система определения ценности услуг с точки зрения </a:t>
            </a:r>
            <a:r>
              <a:rPr lang="ru-RU" dirty="0" err="1" smtClean="0"/>
              <a:t>бизнес-целей</a:t>
            </a:r>
            <a:r>
              <a:rPr lang="ru-RU" dirty="0" smtClean="0"/>
              <a:t>.</a:t>
            </a:r>
          </a:p>
          <a:p>
            <a:pPr algn="just">
              <a:buNone/>
            </a:pPr>
            <a:endParaRPr lang="ru-RU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Портфель </a:t>
            </a:r>
            <a:r>
              <a:rPr lang="ru-RU" dirty="0" err="1" smtClean="0"/>
              <a:t>ИТ-услуг</a:t>
            </a:r>
            <a:r>
              <a:rPr lang="ru-RU" dirty="0" smtClean="0"/>
              <a:t> помогает согласовывать потребление </a:t>
            </a:r>
            <a:r>
              <a:rPr lang="ru-RU" dirty="0" err="1" smtClean="0"/>
              <a:t>ИТ-ресурсов</a:t>
            </a:r>
            <a:r>
              <a:rPr lang="ru-RU" dirty="0" smtClean="0"/>
              <a:t>, оперативный бюджет и стратегии инвестирования, поддерживающие предоставление </a:t>
            </a:r>
            <a:r>
              <a:rPr lang="ru-RU" dirty="0" err="1" smtClean="0"/>
              <a:t>ИТ-услуг</a:t>
            </a:r>
            <a:r>
              <a:rPr lang="ru-RU" dirty="0" smtClean="0"/>
              <a:t>. Основные пользователи портфеля — руководители </a:t>
            </a:r>
            <a:r>
              <a:rPr lang="ru-RU" dirty="0" err="1" smtClean="0"/>
              <a:t>бизнес-подразделений</a:t>
            </a:r>
            <a:r>
              <a:rPr lang="ru-RU" dirty="0" smtClean="0"/>
              <a:t> и ИТ, отвечающие за получение коммерческой ценности от инвестиций в ИТ.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Портфель услуг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MOF</a:t>
            </a:r>
            <a:endParaRPr lang="ru-RU" dirty="0"/>
          </a:p>
        </p:txBody>
      </p:sp>
      <p:pic>
        <p:nvPicPr>
          <p:cNvPr id="6" name="Рисунок 5" descr="жц-MO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602334"/>
            <a:ext cx="5255666" cy="5255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Процесс </a:t>
            </a:r>
            <a:r>
              <a:rPr lang="en-US" sz="3200" dirty="0" smtClean="0"/>
              <a:t>SMF-</a:t>
            </a:r>
            <a:r>
              <a:rPr lang="ru-RU" sz="3200" dirty="0" smtClean="0"/>
              <a:t>функции «надёжность»</a:t>
            </a:r>
            <a:endParaRPr lang="ru-RU" sz="3200" dirty="0"/>
          </a:p>
        </p:txBody>
      </p:sp>
      <p:pic>
        <p:nvPicPr>
          <p:cNvPr id="44034" name="Picture 2" descr="Cc506067.image2(ru-ru,TechNet.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600200"/>
            <a:ext cx="3888432" cy="50754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Цели </a:t>
            </a:r>
            <a:r>
              <a:rPr lang="en-US" dirty="0" smtClean="0"/>
              <a:t>SMF-</a:t>
            </a:r>
            <a:r>
              <a:rPr lang="ru-RU" dirty="0" smtClean="0"/>
              <a:t>функции «Надежность»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Разработка:</a:t>
            </a:r>
          </a:p>
          <a:p>
            <a:r>
              <a:rPr lang="ru-RU" dirty="0" smtClean="0"/>
              <a:t>плана доступности</a:t>
            </a:r>
          </a:p>
          <a:p>
            <a:r>
              <a:rPr lang="ru-RU" dirty="0" smtClean="0"/>
              <a:t>плана мощностей</a:t>
            </a:r>
          </a:p>
          <a:p>
            <a:r>
              <a:rPr lang="ru-RU" dirty="0" smtClean="0"/>
              <a:t>плана обеспечения безопасности данных  </a:t>
            </a:r>
          </a:p>
          <a:p>
            <a:r>
              <a:rPr lang="ru-RU" dirty="0" smtClean="0"/>
              <a:t>плана аварийного восстановления </a:t>
            </a:r>
          </a:p>
          <a:p>
            <a:r>
              <a:rPr lang="ru-RU" dirty="0" smtClean="0"/>
              <a:t>плана мониторинга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 доступности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1752600"/>
            <a:ext cx="8496944" cy="485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Обновления или рекомендации для проектного задания относительно доступности и возможностей восстановления.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Рекомендации по квалификации ресурсов и их предоставлению.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Обновленные соглашения об уровне операционного обслуживания и договоры с внешними поставщиками услуг.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Рекомендации по отказоустойчивости, резервному копированию и конфигурированию.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Рекомендации по профилактическому обслуживанию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 мощностей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057400"/>
            <a:ext cx="7632848" cy="262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Обновленный план мощностей.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Запрос на изменение для обновления инфраструктуры или компонентов услуги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Оповещения и пороговые значения для мониторинга услуги и компонентов. </a:t>
            </a:r>
          </a:p>
          <a:p>
            <a:pPr algn="just"/>
            <a:r>
              <a:rPr lang="ru-RU" dirty="0" smtClean="0"/>
              <a:t>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План безопасности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1676400"/>
            <a:ext cx="8424936" cy="3321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План управления информацией, включающий процессы для внутренних и внешних сотрудников.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Рекомендованные средства защиты информации.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Запрос на изменение по внедрению средств защиты и/или внесению изменений в проект.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Рекомендации по аудиту и мониторингу. 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ru-RU" sz="2700" dirty="0" smtClean="0"/>
              <a:t>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План аварийного восстановления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3400" y="1600200"/>
            <a:ext cx="8208912" cy="3775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Обновленный план аварийного восстановления.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План информирования.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Обновленные соглашения об уровне операционного обслуживания и договоры с внешними поставщиками услуг.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План аварийных мероприятий.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План тестирования аварийного восстановления </a:t>
            </a:r>
            <a:r>
              <a:rPr lang="ru-RU" sz="2600" dirty="0" err="1" smtClean="0"/>
              <a:t>ИТ-систем</a:t>
            </a:r>
            <a:r>
              <a:rPr lang="ru-RU" sz="2600" dirty="0" smtClean="0"/>
              <a:t>  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План мониторинга 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1713002"/>
            <a:ext cx="7920880" cy="432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Пороговые значения и оповещения, дающие представление о работе пользователей с услугой.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Модель мониторинга «здоровья» услуги.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Запрос на изменение, направленный на реализацию изменений в мониторинге.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Шаблоны отчетов.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600" dirty="0" smtClean="0"/>
              <a:t>Документация для службы поддержки с описанием ответных действий при возникновении проблем, выявленных в ходе мониторинга. </a:t>
            </a:r>
          </a:p>
          <a:p>
            <a:r>
              <a:rPr lang="ru-RU" dirty="0" smtClean="0"/>
              <a:t>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Предназначение </a:t>
            </a:r>
            <a:r>
              <a:rPr lang="en-US" sz="3200" dirty="0" smtClean="0"/>
              <a:t>SMF-</a:t>
            </a:r>
            <a:r>
              <a:rPr lang="ru-RU" sz="3200" dirty="0" smtClean="0"/>
              <a:t>функции «Политика»</a:t>
            </a:r>
            <a:endParaRPr lang="ru-RU" sz="3200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0265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Политика разъясняет, как следует поступать при тех или иных обстоятельствах, предоставляя необходимые правила и требования и устанавливая ожидаемые результаты поведения.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Процедуры делят политики на отдельные этапы, каждый из которых подробно описывает подлежащие выполнению задачи и распределяет ответственность.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Предназначение </a:t>
            </a:r>
            <a:r>
              <a:rPr lang="en-US" sz="3200" dirty="0" smtClean="0"/>
              <a:t>SMF-</a:t>
            </a:r>
            <a:r>
              <a:rPr lang="ru-RU" sz="3200" dirty="0" smtClean="0"/>
              <a:t>функции «Политика»</a:t>
            </a:r>
            <a:endParaRPr lang="ru-RU" sz="3200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0265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SMF-функция она </a:t>
            </a:r>
            <a:r>
              <a:rPr lang="ru-RU" dirty="0" smtClean="0"/>
              <a:t>используется для выполнения следующих задач:</a:t>
            </a:r>
          </a:p>
          <a:p>
            <a:r>
              <a:rPr lang="ru-RU" dirty="0" smtClean="0"/>
              <a:t>Управление политикой</a:t>
            </a:r>
          </a:p>
          <a:p>
            <a:r>
              <a:rPr lang="ru-RU" dirty="0" smtClean="0"/>
              <a:t>Обеспечение безопасности</a:t>
            </a:r>
          </a:p>
          <a:p>
            <a:r>
              <a:rPr lang="ru-RU" dirty="0" smtClean="0"/>
              <a:t>Обеспечение конфиденциальности</a:t>
            </a:r>
          </a:p>
          <a:p>
            <a:r>
              <a:rPr lang="ru-RU" dirty="0" smtClean="0"/>
              <a:t>Управление отношениями с партнерами и сторонними компаниями</a:t>
            </a:r>
          </a:p>
          <a:p>
            <a:r>
              <a:rPr lang="ru-RU" dirty="0" smtClean="0"/>
              <a:t>Управление знаниями</a:t>
            </a:r>
          </a:p>
          <a:p>
            <a:r>
              <a:rPr lang="ru-RU" dirty="0" smtClean="0"/>
              <a:t>Надлежащее использование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Предназначение </a:t>
            </a:r>
            <a:r>
              <a:rPr lang="en-US" sz="3200" dirty="0" smtClean="0"/>
              <a:t>SMF-</a:t>
            </a:r>
            <a:r>
              <a:rPr lang="ru-RU" sz="3200" dirty="0" smtClean="0"/>
              <a:t>функции «Политика»</a:t>
            </a:r>
            <a:endParaRPr lang="ru-RU" sz="3200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0265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SMF-функция </a:t>
            </a:r>
            <a:r>
              <a:rPr lang="ru-RU" dirty="0" smtClean="0"/>
              <a:t>«Политика» охватывает выполнение следующих задач:</a:t>
            </a:r>
          </a:p>
          <a:p>
            <a:r>
              <a:rPr lang="ru-RU" dirty="0" smtClean="0"/>
              <a:t>Определение участков, для которых необходима политика</a:t>
            </a:r>
          </a:p>
          <a:p>
            <a:r>
              <a:rPr lang="ru-RU" dirty="0" smtClean="0"/>
              <a:t>Создание политики</a:t>
            </a:r>
          </a:p>
          <a:p>
            <a:r>
              <a:rPr lang="ru-RU" dirty="0" smtClean="0"/>
              <a:t>Проверка политики</a:t>
            </a:r>
          </a:p>
          <a:p>
            <a:r>
              <a:rPr lang="ru-RU" dirty="0" smtClean="0"/>
              <a:t>Публикация политики</a:t>
            </a:r>
          </a:p>
          <a:p>
            <a:r>
              <a:rPr lang="ru-RU" dirty="0" smtClean="0"/>
              <a:t>Применение и оценка политики</a:t>
            </a:r>
          </a:p>
          <a:p>
            <a:r>
              <a:rPr lang="ru-RU" dirty="0" smtClean="0"/>
              <a:t>Анализ и сопровождение политики</a:t>
            </a:r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57200" y="-152400"/>
            <a:ext cx="11430000" cy="69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Цели </a:t>
            </a:r>
            <a:r>
              <a:rPr lang="en-US" sz="4400" dirty="0" smtClean="0"/>
              <a:t>SMF-</a:t>
            </a:r>
            <a:r>
              <a:rPr lang="ru-RU" sz="4400" dirty="0" smtClean="0"/>
              <a:t>функции «Политика»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3600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Разработка:</a:t>
            </a:r>
          </a:p>
          <a:p>
            <a:r>
              <a:rPr lang="ru-RU" dirty="0" smtClean="0"/>
              <a:t>политик управления политикой </a:t>
            </a:r>
          </a:p>
          <a:p>
            <a:r>
              <a:rPr lang="ru-RU" dirty="0" smtClean="0"/>
              <a:t>политик безопасности </a:t>
            </a:r>
          </a:p>
          <a:p>
            <a:r>
              <a:rPr lang="ru-RU" dirty="0" smtClean="0"/>
              <a:t>политик конфиденциальности </a:t>
            </a:r>
          </a:p>
          <a:p>
            <a:r>
              <a:rPr lang="ru-RU" dirty="0" smtClean="0"/>
              <a:t>политик взаимоотношений с партнерами </a:t>
            </a:r>
          </a:p>
          <a:p>
            <a:r>
              <a:rPr lang="ru-RU" dirty="0" smtClean="0"/>
              <a:t>политик управления знаниями </a:t>
            </a:r>
          </a:p>
          <a:p>
            <a:r>
              <a:rPr lang="ru-RU" dirty="0" smtClean="0"/>
              <a:t>политик надлежащего использования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Жизненный цикл политики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4464496" cy="503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SMF-функция «Управление финансами» предназначена для тех, кто несет ответственность за определение и оценку издержек и доходов, а в более общем случае — коммерческой ценности </a:t>
            </a:r>
            <a:r>
              <a:rPr lang="ru-RU" dirty="0" err="1" smtClean="0"/>
              <a:t>ИТ-услуг</a:t>
            </a:r>
            <a:r>
              <a:rPr lang="ru-RU" dirty="0" smtClean="0"/>
              <a:t>. Данная функция позволяет ознакомиться с основными процессами и действиями и описывает контекст управления финансами в терминах управления рисками и реализации ценности.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Она охватывает следующие задачи: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Формирование требований к услуге и планирование бюджета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Управление финансами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Учет и формирование отчетов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Назначение SMF-функции «Управление финансами»</a:t>
            </a:r>
            <a:endParaRPr lang="ru-RU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Успешное управление финансами помогает организации выполнять следующие задачи:</a:t>
            </a:r>
          </a:p>
          <a:p>
            <a:pPr algn="just">
              <a:spcBef>
                <a:spcPts val="0"/>
              </a:spcBef>
            </a:pPr>
            <a:r>
              <a:rPr lang="ru-RU" dirty="0" smtClean="0"/>
              <a:t>Вести учет всех затрат на </a:t>
            </a:r>
            <a:r>
              <a:rPr lang="ru-RU" dirty="0" err="1" smtClean="0"/>
              <a:t>ИТ-услуги</a:t>
            </a:r>
            <a:r>
              <a:rPr lang="ru-RU" dirty="0" smtClean="0"/>
              <a:t> и определять ожидаемый вклад в бизнес.</a:t>
            </a:r>
          </a:p>
          <a:p>
            <a:pPr algn="just">
              <a:spcBef>
                <a:spcPts val="0"/>
              </a:spcBef>
            </a:pPr>
            <a:r>
              <a:rPr lang="ru-RU" dirty="0" smtClean="0"/>
              <a:t>Гарантировать возмещение затрат на услуги клиентам.</a:t>
            </a:r>
          </a:p>
          <a:p>
            <a:pPr algn="just">
              <a:spcBef>
                <a:spcPts val="0"/>
              </a:spcBef>
            </a:pPr>
            <a:r>
              <a:rPr lang="ru-RU" dirty="0" smtClean="0"/>
              <a:t>Упрощать принятие решения, проясняя информацию о расходах, выгодах и рисках </a:t>
            </a:r>
            <a:r>
              <a:rPr lang="ru-RU" dirty="0" err="1" smtClean="0"/>
              <a:t>ИТ-услуг</a:t>
            </a:r>
            <a:r>
              <a:rPr lang="ru-RU" dirty="0" smtClean="0"/>
              <a:t>.</a:t>
            </a:r>
          </a:p>
          <a:p>
            <a:pPr algn="just">
              <a:spcBef>
                <a:spcPts val="0"/>
              </a:spcBef>
            </a:pPr>
            <a:r>
              <a:rPr lang="ru-RU" dirty="0" smtClean="0"/>
              <a:t>Разрабатывать более эффективные коммерческие обоснования изменений в </a:t>
            </a:r>
            <a:r>
              <a:rPr lang="ru-RU" dirty="0" err="1" smtClean="0"/>
              <a:t>ИТ-услугах</a:t>
            </a:r>
            <a:r>
              <a:rPr lang="ru-RU" dirty="0" smtClean="0"/>
              <a:t>, основываясь на понимании планируемых расходов и доходов.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Цели управления </a:t>
            </a:r>
            <a:r>
              <a:rPr lang="ru-RU" dirty="0" smtClean="0"/>
              <a:t>финансами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5008" y="188640"/>
            <a:ext cx="8928992" cy="79695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Процессы и области управления финансами</a:t>
            </a:r>
            <a:endParaRPr lang="ru-RU" sz="3200" dirty="0"/>
          </a:p>
        </p:txBody>
      </p:sp>
      <p:pic>
        <p:nvPicPr>
          <p:cNvPr id="45060" name="Picture 4" descr="Cc543318.image013(ru-ru,TechNet.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085996" cy="4463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Планирование</a:t>
            </a:r>
            <a:endParaRPr lang="ru-RU" dirty="0"/>
          </a:p>
        </p:txBody>
      </p:sp>
      <p:pic>
        <p:nvPicPr>
          <p:cNvPr id="39938" name="Picture 2" descr="Cc543274.image003(ru-ru,TechNet.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828800"/>
            <a:ext cx="5182003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Рабочий процесс </a:t>
            </a:r>
            <a:endParaRPr lang="ru-RU" dirty="0"/>
          </a:p>
        </p:txBody>
      </p:sp>
      <p:pic>
        <p:nvPicPr>
          <p:cNvPr id="38914" name="Picture 2" descr="Cc543275.image005(ru-ru,TechNet.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932238" cy="35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Согласование ИТ и бизнеса </a:t>
            </a:r>
            <a:r>
              <a:rPr lang="ru-RU" dirty="0" smtClean="0"/>
              <a:t>	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81000" y="1981200"/>
          <a:ext cx="8153400" cy="3810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81400"/>
                <a:gridCol w="4572000"/>
              </a:tblGrid>
              <a:tr h="81994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Конечный результат/цель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Следствие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  <a:tr h="2990056">
                <a:tc>
                  <a:txBody>
                    <a:bodyPr/>
                    <a:lstStyle/>
                    <a:p>
                      <a:pPr marL="889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56590" algn="l"/>
                        </a:tabLst>
                      </a:pPr>
                      <a:r>
                        <a:rPr lang="ru-RU" sz="2000" dirty="0" smtClean="0"/>
                        <a:t>Конечный результат:</a:t>
                      </a:r>
                      <a:r>
                        <a:rPr lang="ru-RU" sz="2000" dirty="0"/>
                        <a:t> стратегия предоставления </a:t>
                      </a:r>
                      <a:r>
                        <a:rPr lang="ru-RU" sz="2000" dirty="0" err="1"/>
                        <a:t>ИТ-услуг</a:t>
                      </a:r>
                      <a:endParaRPr lang="ru-RU" sz="2000" dirty="0"/>
                    </a:p>
                    <a:p>
                      <a:pPr marL="889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56590" algn="l"/>
                        </a:tabLst>
                      </a:pPr>
                      <a:r>
                        <a:rPr lang="ru-RU" sz="2000" dirty="0"/>
                        <a:t>Цель: Предоставление необходимого бизнесу набора полезных услуг</a:t>
                      </a:r>
                    </a:p>
                    <a:p>
                      <a:pPr marL="889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56590" algn="l"/>
                        </a:tabLst>
                      </a:pPr>
                      <a:r>
                        <a:rPr lang="ru-RU" sz="2000" dirty="0"/>
                        <a:t> 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000" lvl="0" indent="180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lang="ru-RU" sz="2000" dirty="0"/>
                        <a:t>Портфель </a:t>
                      </a:r>
                      <a:r>
                        <a:rPr lang="ru-RU" sz="2000" dirty="0" err="1"/>
                        <a:t>ИТ-услуг</a:t>
                      </a:r>
                      <a:r>
                        <a:rPr lang="ru-RU" sz="2000" dirty="0"/>
                        <a:t>, составленный с учетом бизнес-процессов, функций и возможностей</a:t>
                      </a:r>
                    </a:p>
                    <a:p>
                      <a:pPr marL="36000" lvl="0" indent="180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lang="ru-RU" sz="2000" dirty="0"/>
                        <a:t>Полезные услуги, поддерживающие потребности бизнеса</a:t>
                      </a:r>
                    </a:p>
                    <a:p>
                      <a:pPr marL="36000" lvl="0" indent="180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lang="ru-RU" sz="2000" dirty="0"/>
                        <a:t>Информация о спросе на услуги и их использовании</a:t>
                      </a:r>
                    </a:p>
                    <a:p>
                      <a:pPr marL="36000" lvl="0" indent="180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lang="ru-RU" sz="2000" dirty="0"/>
                        <a:t>Удовлетворенность заказчика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Надежность </a:t>
            </a:r>
            <a:r>
              <a:rPr lang="ru-RU" dirty="0" smtClean="0"/>
              <a:t>	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066800" y="2209800"/>
          <a:ext cx="7429417" cy="367698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114800"/>
                <a:gridCol w="3314617"/>
              </a:tblGrid>
              <a:tr h="692684">
                <a:tc>
                  <a:txBody>
                    <a:bodyPr/>
                    <a:lstStyle/>
                    <a:p>
                      <a:pPr marL="36000" lvl="0" indent="180000" algn="just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  <a:tab pos="656590" algn="l"/>
                        </a:tabLst>
                      </a:pPr>
                      <a:r>
                        <a:rPr kumimoji="0" lang="ru-RU" sz="2000" b="1" kern="1200" dirty="0"/>
                        <a:t>Конечный результат/цель</a:t>
                      </a:r>
                      <a:endParaRPr kumimoji="0" lang="ru-RU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000" lvl="0" indent="180000" algn="just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  <a:tab pos="656590" algn="l"/>
                        </a:tabLst>
                      </a:pPr>
                      <a:r>
                        <a:rPr kumimoji="0" lang="ru-RU" sz="2000" b="1" kern="1200" dirty="0"/>
                        <a:t>Следствие</a:t>
                      </a:r>
                      <a:endParaRPr kumimoji="0" lang="ru-RU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984304">
                <a:tc>
                  <a:txBody>
                    <a:bodyPr/>
                    <a:lstStyle/>
                    <a:p>
                      <a:pPr marL="36000" lvl="0" indent="180000" algn="l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kumimoji="0" lang="ru-RU" sz="2000" kern="1200" dirty="0"/>
                        <a:t>Конечный результат: </a:t>
                      </a:r>
                      <a:r>
                        <a:rPr kumimoji="0" lang="ru-RU" sz="2000" kern="1200" dirty="0" err="1" smtClean="0"/>
                        <a:t>ИТ-стандарты</a:t>
                      </a:r>
                      <a:endParaRPr kumimoji="0" lang="en-US" sz="2000" kern="1200" dirty="0" smtClean="0"/>
                    </a:p>
                    <a:p>
                      <a:pPr marL="36000" lvl="0" indent="180000" algn="l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endParaRPr kumimoji="0" lang="ru-RU" sz="2000" kern="1200" dirty="0"/>
                    </a:p>
                    <a:p>
                      <a:pPr marL="36000" lvl="0" indent="180000" algn="l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kumimoji="0" lang="ru-RU" sz="2000" kern="1200" dirty="0"/>
                        <a:t>Цель: Запасы мощности, доступность и непрерывность </a:t>
                      </a:r>
                      <a:r>
                        <a:rPr kumimoji="0" lang="ru-RU" sz="2000" kern="1200" dirty="0" err="1"/>
                        <a:t>ИТ-услуг</a:t>
                      </a:r>
                      <a:r>
                        <a:rPr kumimoji="0" lang="ru-RU" sz="2000" kern="1200" dirty="0"/>
                        <a:t>, а также целостность данных экономически эффективно согласуются с </a:t>
                      </a:r>
                      <a:r>
                        <a:rPr kumimoji="0" lang="ru-RU" sz="2000" kern="1200" dirty="0" err="1"/>
                        <a:t>бизнес-потребностями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000" lvl="0" indent="180000" algn="just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kumimoji="0" lang="ru-RU" sz="2000" kern="1200" dirty="0"/>
                        <a:t>Планы по надежности</a:t>
                      </a:r>
                    </a:p>
                    <a:p>
                      <a:pPr marL="36000" lvl="0" indent="180000" algn="just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kumimoji="0" lang="ru-RU" sz="2000" kern="1200" dirty="0"/>
                        <a:t>Отчеты о надежности</a:t>
                      </a:r>
                    </a:p>
                    <a:p>
                      <a:pPr marL="36000" lvl="0" indent="180000" algn="just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kumimoji="0" lang="ru-RU" sz="2000" kern="1200" dirty="0"/>
                        <a:t>Предсказуемые услуги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Политика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914400" y="2438400"/>
          <a:ext cx="7696200" cy="3429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100581"/>
                <a:gridCol w="4595619"/>
              </a:tblGrid>
              <a:tr h="43105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Конечный результат/цель</a:t>
                      </a:r>
                      <a:endParaRPr lang="ru-R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696" marR="20696" marT="46757" marB="46757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Следствие</a:t>
                      </a:r>
                      <a:endParaRPr lang="ru-RU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696" marR="20696" marT="46757" marB="46757" anchor="ctr"/>
                </a:tc>
              </a:tr>
              <a:tr h="2997949">
                <a:tc>
                  <a:txBody>
                    <a:bodyPr/>
                    <a:lstStyle/>
                    <a:p>
                      <a:pPr marL="889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56590" algn="l"/>
                        </a:tabLst>
                      </a:pPr>
                      <a:r>
                        <a:rPr lang="ru-RU" sz="1600" dirty="0"/>
                        <a:t>Конечный результат: </a:t>
                      </a:r>
                      <a:r>
                        <a:rPr lang="ru-RU" sz="1600" dirty="0" err="1" smtClean="0"/>
                        <a:t>ИТ-политики</a:t>
                      </a:r>
                      <a:endParaRPr lang="en-US" sz="1600" dirty="0" smtClean="0"/>
                    </a:p>
                    <a:p>
                      <a:pPr marL="889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56590" algn="l"/>
                        </a:tabLst>
                      </a:pPr>
                      <a:endParaRPr lang="ru-RU" sz="1600" dirty="0"/>
                    </a:p>
                    <a:p>
                      <a:pPr marL="889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56590" algn="l"/>
                        </a:tabLst>
                      </a:pPr>
                      <a:r>
                        <a:rPr lang="ru-RU" sz="1600" dirty="0"/>
                        <a:t>Цель: Эффективное определение </a:t>
                      </a:r>
                      <a:r>
                        <a:rPr lang="ru-RU" sz="1600" dirty="0" err="1"/>
                        <a:t>ИТ-политик</a:t>
                      </a:r>
                      <a:r>
                        <a:rPr lang="ru-RU" sz="1600" dirty="0"/>
                        <a:t>, которые необходимы для реализации бизнес-политик и обеспечения эффективности ИТ, и управление ими</a:t>
                      </a:r>
                    </a:p>
                    <a:p>
                      <a:pPr marL="889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56590" algn="l"/>
                        </a:tabLst>
                      </a:pPr>
                      <a:r>
                        <a:rPr lang="ru-RU" sz="1600" dirty="0"/>
                        <a:t> 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000" lvl="0" indent="1800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lang="ru-RU" sz="1600" dirty="0"/>
                        <a:t>Документированные </a:t>
                      </a:r>
                      <a:r>
                        <a:rPr lang="ru-RU" sz="1600" dirty="0" err="1"/>
                        <a:t>ИТ-политики</a:t>
                      </a:r>
                      <a:r>
                        <a:rPr lang="ru-RU" sz="1600" dirty="0"/>
                        <a:t>, согласованные с </a:t>
                      </a:r>
                      <a:r>
                        <a:rPr lang="ru-RU" sz="1600" dirty="0" err="1"/>
                        <a:t>бизнес-политиками</a:t>
                      </a:r>
                      <a:endParaRPr lang="ru-RU" sz="1600" dirty="0"/>
                    </a:p>
                    <a:p>
                      <a:pPr marL="36000" lvl="0" indent="1800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lang="ru-RU" sz="1600" dirty="0" err="1"/>
                        <a:t>ИТ-политики</a:t>
                      </a:r>
                      <a:r>
                        <a:rPr lang="ru-RU" sz="1600" dirty="0"/>
                        <a:t> для эффективного управления ИТ</a:t>
                      </a:r>
                    </a:p>
                    <a:p>
                      <a:pPr marL="36000" lvl="0" indent="1800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lang="ru-RU" sz="1600" dirty="0"/>
                        <a:t>Документированные политики для следующих областей:</a:t>
                      </a:r>
                    </a:p>
                    <a:p>
                      <a:pPr marL="180000" lvl="1" indent="1800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Courier New"/>
                        <a:buChar char="o"/>
                        <a:tabLst>
                          <a:tab pos="656590" algn="l"/>
                          <a:tab pos="914400" algn="l"/>
                        </a:tabLst>
                      </a:pPr>
                      <a:r>
                        <a:rPr lang="ru-RU" sz="1600" dirty="0"/>
                        <a:t>Безопасность</a:t>
                      </a:r>
                    </a:p>
                    <a:p>
                      <a:pPr marL="180000" lvl="1" indent="1800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Courier New"/>
                        <a:buChar char="o"/>
                        <a:tabLst>
                          <a:tab pos="656590" algn="l"/>
                          <a:tab pos="914400" algn="l"/>
                        </a:tabLst>
                      </a:pPr>
                      <a:r>
                        <a:rPr lang="ru-RU" sz="1600" dirty="0"/>
                        <a:t>Конфиденциальность</a:t>
                      </a:r>
                    </a:p>
                    <a:p>
                      <a:pPr marL="180000" lvl="1" indent="1800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Courier New"/>
                        <a:buChar char="o"/>
                        <a:tabLst>
                          <a:tab pos="656590" algn="l"/>
                          <a:tab pos="914400" algn="l"/>
                        </a:tabLst>
                      </a:pPr>
                      <a:r>
                        <a:rPr lang="ru-RU" sz="1600" dirty="0"/>
                        <a:t>Надлежащее использование</a:t>
                      </a:r>
                    </a:p>
                    <a:p>
                      <a:pPr marL="180000" lvl="1" indent="1800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Courier New"/>
                        <a:buChar char="o"/>
                        <a:tabLst>
                          <a:tab pos="656590" algn="l"/>
                          <a:tab pos="914400" algn="l"/>
                        </a:tabLst>
                      </a:pPr>
                      <a:r>
                        <a:rPr lang="ru-RU" sz="1600" dirty="0"/>
                        <a:t>Управление отношениями с партнерами и сторонними компаниями</a:t>
                      </a:r>
                    </a:p>
                    <a:p>
                      <a:pPr marL="180000" lvl="1" indent="1800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Courier New"/>
                        <a:buChar char="o"/>
                        <a:tabLst>
                          <a:tab pos="656590" algn="l"/>
                          <a:tab pos="914400" algn="l"/>
                        </a:tabLst>
                      </a:pPr>
                      <a:r>
                        <a:rPr lang="ru-RU" sz="1600" dirty="0"/>
                        <a:t>Защита активов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финансами </a:t>
            </a:r>
            <a:r>
              <a:rPr lang="ru-RU" dirty="0" smtClean="0"/>
              <a:t>	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914400" y="2133600"/>
          <a:ext cx="7658017" cy="36576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10000"/>
                <a:gridCol w="3848017"/>
              </a:tblGrid>
              <a:tr h="56700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/>
                        <a:t>Конечный результат/цель</a:t>
                      </a:r>
                      <a:endParaRPr lang="ru-RU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696" marR="20696" marT="46757" marB="46757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/>
                        <a:t>Следствие</a:t>
                      </a:r>
                      <a:endParaRPr lang="ru-RU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696" marR="20696" marT="46757" marB="46757" anchor="ctr"/>
                </a:tc>
              </a:tr>
              <a:tr h="3090596">
                <a:tc>
                  <a:txBody>
                    <a:bodyPr/>
                    <a:lstStyle/>
                    <a:p>
                      <a:pPr marL="889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56590" algn="l"/>
                        </a:tabLst>
                      </a:pPr>
                      <a:r>
                        <a:rPr lang="ru-RU" sz="1800" dirty="0"/>
                        <a:t>Конечный результат: планирование и оценка финансирования </a:t>
                      </a:r>
                      <a:r>
                        <a:rPr lang="ru-RU" sz="1800" dirty="0" smtClean="0"/>
                        <a:t>ИТ</a:t>
                      </a:r>
                      <a:endParaRPr lang="en-US" sz="1800" dirty="0" smtClean="0"/>
                    </a:p>
                    <a:p>
                      <a:pPr marL="889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56590" algn="l"/>
                        </a:tabLst>
                      </a:pPr>
                      <a:endParaRPr lang="ru-RU" sz="1800" dirty="0"/>
                    </a:p>
                    <a:p>
                      <a:pPr marL="889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56590" algn="l"/>
                        </a:tabLst>
                      </a:pPr>
                      <a:r>
                        <a:rPr lang="ru-RU" sz="1800" dirty="0"/>
                        <a:t>Цель: Точное прогнозирование, учет и оптимизация затрат на ресурсы для предоставления комплексных </a:t>
                      </a:r>
                      <a:r>
                        <a:rPr lang="ru-RU" sz="1800" dirty="0" err="1"/>
                        <a:t>ИТ-услуг</a:t>
                      </a:r>
                      <a:r>
                        <a:rPr lang="ru-RU" sz="1800" dirty="0"/>
                        <a:t> и эффективного вложения средств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696" marR="20696" marT="46757" marB="46757" anchor="ctr"/>
                </a:tc>
                <a:tc>
                  <a:txBody>
                    <a:bodyPr/>
                    <a:lstStyle/>
                    <a:p>
                      <a:pPr marL="36000" lvl="0" indent="1800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lang="ru-RU" sz="1800" dirty="0"/>
                        <a:t>Точный учет расходов на ИТ; затраты соотнесены с </a:t>
                      </a:r>
                      <a:r>
                        <a:rPr lang="ru-RU" sz="1800" dirty="0" err="1"/>
                        <a:t>ИТ-услугами</a:t>
                      </a:r>
                      <a:endParaRPr lang="ru-RU" sz="1800" dirty="0"/>
                    </a:p>
                    <a:p>
                      <a:pPr marL="36000" lvl="0" indent="1800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lang="ru-RU" sz="1800" dirty="0"/>
                        <a:t>Бюджет, в котором предусмотрены расходы на ИТ</a:t>
                      </a:r>
                    </a:p>
                    <a:p>
                      <a:pPr marL="36000" lvl="0" indent="1800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  <a:tab pos="656590" algn="l"/>
                        </a:tabLst>
                      </a:pPr>
                      <a:r>
                        <a:rPr lang="ru-RU" sz="1800" dirty="0"/>
                        <a:t>Модель для определения возможностей инвестирования в ИТ и прогнозирования затрат на жизненный цикл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696" marR="20696" marT="46757" marB="4675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852</TotalTime>
  <Words>1341</Words>
  <Application>Microsoft Office PowerPoint</Application>
  <PresentationFormat>Экран (4:3)</PresentationFormat>
  <Paragraphs>186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Median</vt:lpstr>
      <vt:lpstr>MOF. Планирование.</vt:lpstr>
      <vt:lpstr>MOF</vt:lpstr>
      <vt:lpstr>Слайд 3</vt:lpstr>
      <vt:lpstr>Планирование</vt:lpstr>
      <vt:lpstr>Рабочий процесс </vt:lpstr>
      <vt:lpstr>Согласование ИТ и бизнеса  </vt:lpstr>
      <vt:lpstr>Надежность  </vt:lpstr>
      <vt:lpstr>Политика</vt:lpstr>
      <vt:lpstr>Управление финансами  </vt:lpstr>
      <vt:lpstr>Предназначение SMF-функции «Согласование бизнеса и ИТ»</vt:lpstr>
      <vt:lpstr>Карта услуг</vt:lpstr>
      <vt:lpstr>Соглашение об уровне предоставления услуги (Service Level Agreement, SLA)</vt:lpstr>
      <vt:lpstr>Операционное Соглашение об Уровне Услуг (Operational Level Agreement, OLA)</vt:lpstr>
      <vt:lpstr>Договоры с внешними поставщиками услуг (Underpinning Contracts, UC)</vt:lpstr>
      <vt:lpstr>Взаимосвязь между заказчиками и соглашениями SLA, OLA и UC</vt:lpstr>
      <vt:lpstr>Соглашения SLA, OLA и UC для среды настольных компьютеров</vt:lpstr>
      <vt:lpstr>Разделы карты обслуживания</vt:lpstr>
      <vt:lpstr>Пример карты обслуживания</vt:lpstr>
      <vt:lpstr>Портфель услуг</vt:lpstr>
      <vt:lpstr>Процесс SMF-функции «надёжность»</vt:lpstr>
      <vt:lpstr>Цели SMF-функции «Надежность»</vt:lpstr>
      <vt:lpstr>План доступности</vt:lpstr>
      <vt:lpstr>План мощностей</vt:lpstr>
      <vt:lpstr>План безопасности</vt:lpstr>
      <vt:lpstr>План аварийного восстановления </vt:lpstr>
      <vt:lpstr>План мониторинга  </vt:lpstr>
      <vt:lpstr>Предназначение SMF-функции «Политика»</vt:lpstr>
      <vt:lpstr>Предназначение SMF-функции «Политика»</vt:lpstr>
      <vt:lpstr>Предназначение SMF-функции «Политика»</vt:lpstr>
      <vt:lpstr>Цели SMF-функции «Политика»</vt:lpstr>
      <vt:lpstr>Жизненный цикл политики</vt:lpstr>
      <vt:lpstr>Назначение SMF-функции «Управление финансами»</vt:lpstr>
      <vt:lpstr>Цели управления финансами</vt:lpstr>
      <vt:lpstr>Процессы и области управления финансами</vt:lpstr>
    </vt:vector>
  </TitlesOfParts>
  <Company>ITMO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beresnev</dc:creator>
  <cp:lastModifiedBy>Artem Beresnev</cp:lastModifiedBy>
  <cp:revision>112</cp:revision>
  <dcterms:created xsi:type="dcterms:W3CDTF">2013-09-10T08:38:56Z</dcterms:created>
  <dcterms:modified xsi:type="dcterms:W3CDTF">2014-12-11T11:03:21Z</dcterms:modified>
</cp:coreProperties>
</file>