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312" r:id="rId5"/>
    <p:sldId id="316" r:id="rId6"/>
    <p:sldId id="330" r:id="rId7"/>
    <p:sldId id="310" r:id="rId8"/>
    <p:sldId id="320" r:id="rId9"/>
    <p:sldId id="305" r:id="rId10"/>
    <p:sldId id="263" r:id="rId11"/>
    <p:sldId id="332" r:id="rId12"/>
    <p:sldId id="333" r:id="rId13"/>
    <p:sldId id="335" r:id="rId14"/>
    <p:sldId id="3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F7370-04B3-9EC5-1296-FA7B2BC00CE9}" v="563" dt="2024-04-14T18:29:20.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717" autoAdjust="0"/>
  </p:normalViewPr>
  <p:slideViewPr>
    <p:cSldViewPr snapToGrid="0">
      <p:cViewPr varScale="1">
        <p:scale>
          <a:sx n="107" d="100"/>
          <a:sy n="107" d="100"/>
        </p:scale>
        <p:origin x="138" y="114"/>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6/2/2024</a:t>
            </a:fld>
            <a:endParaRPr lang="en-US"/>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926890-3464-4466-B789-5BB6DD4ADC9C}" type="slidenum">
              <a:rPr lang="en-US" smtClean="0"/>
              <a:t>8</a:t>
            </a:fld>
            <a:endParaRPr lang="en-US"/>
          </a:p>
        </p:txBody>
      </p:sp>
    </p:spTree>
    <p:extLst>
      <p:ext uri="{BB962C8B-B14F-4D97-AF65-F5344CB8AC3E}">
        <p14:creationId xmlns:p14="http://schemas.microsoft.com/office/powerpoint/2010/main" val="210212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926890-3464-4466-B789-5BB6DD4ADC9C}" type="slidenum">
              <a:rPr lang="en-US" smtClean="0"/>
              <a:t>9</a:t>
            </a:fld>
            <a:endParaRPr lang="en-US"/>
          </a:p>
        </p:txBody>
      </p:sp>
    </p:spTree>
    <p:extLst>
      <p:ext uri="{BB962C8B-B14F-4D97-AF65-F5344CB8AC3E}">
        <p14:creationId xmlns:p14="http://schemas.microsoft.com/office/powerpoint/2010/main" val="425177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E4AFDD-7CB2-4D20-AC1F-52C2EB5197C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endParaRPr lang="en-US"/>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endParaRPr lang="en-US"/>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endParaRPr lang="en-US"/>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6A50D-34F2-44A7-8571-190078F734C3}"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endParaRPr lang="en-US"/>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fld id="{28DA586B-149A-4731-B894-F439E6635A2E}" type="datetime1">
              <a:rPr lang="en-US" smtClean="0"/>
              <a:t>6/2/2024</a:t>
            </a:fld>
            <a:endParaRPr lang="en-US"/>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a:p>
        </p:txBody>
      </p:sp>
    </p:spTree>
    <p:extLst>
      <p:ext uri="{BB962C8B-B14F-4D97-AF65-F5344CB8AC3E}">
        <p14:creationId xmlns:p14="http://schemas.microsoft.com/office/powerpoint/2010/main" val="403348804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fld id="{34DC9094-7AE2-4A0C-ADA1-0B6CF537F5E3}" type="datetime1">
              <a:rPr lang="en-US" smtClean="0"/>
              <a:t>6/2/2024</a:t>
            </a:fld>
            <a:endParaRPr lang="en-US"/>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endParaRPr lang="en-US" dirty="0"/>
          </a:p>
          <a:p>
            <a:endParaRPr lang="en-US" dirty="0"/>
          </a:p>
          <a:p>
            <a:endParaRPr lang="en-US" dirty="0"/>
          </a:p>
          <a:p>
            <a:r>
              <a:rPr lang="en-US" dirty="0"/>
              <a:t>CLICK TO ADD PHOTO</a:t>
            </a:r>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49BB63C-A8D4-4F32-819C-F6F6BA0476C2}"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089AFA-FF4D-4DFB-9A2D-57BFB79B8D6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8273EB-16C1-441E-9180-E8793C467B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44339"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5" name="Picture Placeholder 11">
            <a:extLst>
              <a:ext uri="{FF2B5EF4-FFF2-40B4-BE49-F238E27FC236}">
                <a16:creationId xmlns:a16="http://schemas.microsoft.com/office/drawing/2014/main" id="{D0363784-2970-4EEC-A27D-C144838C7934}"/>
              </a:ext>
            </a:extLst>
          </p:cNvPr>
          <p:cNvSpPr>
            <a:spLocks noGrp="1"/>
          </p:cNvSpPr>
          <p:nvPr>
            <p:ph type="pic" sz="quarter" idx="14"/>
          </p:nvPr>
        </p:nvSpPr>
        <p:spPr>
          <a:xfrm>
            <a:off x="745213" y="2021303"/>
            <a:ext cx="2286000" cy="2286000"/>
          </a:xfrm>
          <a:prstGeom prst="ellipse">
            <a:avLst/>
          </a:prstGeom>
        </p:spPr>
        <p:txBody>
          <a:bodyPr>
            <a:normAutofit/>
          </a:bodyPr>
          <a:lstStyle>
            <a:lvl1pPr>
              <a:defRPr sz="2000"/>
            </a:lvl1pPr>
          </a:lstStyle>
          <a:p>
            <a:endParaRPr lang="en-US"/>
          </a:p>
        </p:txBody>
      </p:sp>
      <p:sp>
        <p:nvSpPr>
          <p:cNvPr id="26" name="Picture Placeholder 11">
            <a:extLst>
              <a:ext uri="{FF2B5EF4-FFF2-40B4-BE49-F238E27FC236}">
                <a16:creationId xmlns:a16="http://schemas.microsoft.com/office/drawing/2014/main" id="{A5F161F4-CB8E-480F-8499-D1BD68C8BB59}"/>
              </a:ext>
            </a:extLst>
          </p:cNvPr>
          <p:cNvSpPr>
            <a:spLocks noGrp="1"/>
          </p:cNvSpPr>
          <p:nvPr>
            <p:ph type="pic" sz="quarter" idx="15"/>
          </p:nvPr>
        </p:nvSpPr>
        <p:spPr>
          <a:xfrm>
            <a:off x="3551776" y="2021303"/>
            <a:ext cx="2286000" cy="2286000"/>
          </a:xfrm>
          <a:prstGeom prst="ellipse">
            <a:avLst/>
          </a:prstGeom>
        </p:spPr>
        <p:txBody>
          <a:bodyPr>
            <a:normAutofit/>
          </a:bodyPr>
          <a:lstStyle>
            <a:lvl1pPr>
              <a:defRPr sz="2000"/>
            </a:lvl1pPr>
          </a:lstStyle>
          <a:p>
            <a:endParaRPr lang="en-US"/>
          </a:p>
        </p:txBody>
      </p:sp>
      <p:sp>
        <p:nvSpPr>
          <p:cNvPr id="27" name="Picture Placeholder 11">
            <a:extLst>
              <a:ext uri="{FF2B5EF4-FFF2-40B4-BE49-F238E27FC236}">
                <a16:creationId xmlns:a16="http://schemas.microsoft.com/office/drawing/2014/main" id="{FA25DBB0-929B-4EA3-AF0A-D34760BBAB8E}"/>
              </a:ext>
            </a:extLst>
          </p:cNvPr>
          <p:cNvSpPr>
            <a:spLocks noGrp="1"/>
          </p:cNvSpPr>
          <p:nvPr>
            <p:ph type="pic" sz="quarter" idx="16"/>
          </p:nvPr>
        </p:nvSpPr>
        <p:spPr>
          <a:xfrm>
            <a:off x="6358339" y="2021303"/>
            <a:ext cx="2286000" cy="2286000"/>
          </a:xfrm>
          <a:prstGeom prst="ellipse">
            <a:avLst/>
          </a:prstGeom>
        </p:spPr>
        <p:txBody>
          <a:bodyPr>
            <a:normAutofit/>
          </a:bodyPr>
          <a:lstStyle>
            <a:lvl1pPr>
              <a:defRPr sz="2000"/>
            </a:lvl1pPr>
          </a:lstStyle>
          <a:p>
            <a:endParaRPr lang="en-US"/>
          </a:p>
        </p:txBody>
      </p:sp>
      <p:sp>
        <p:nvSpPr>
          <p:cNvPr id="28" name="Picture Placeholder 11">
            <a:extLst>
              <a:ext uri="{FF2B5EF4-FFF2-40B4-BE49-F238E27FC236}">
                <a16:creationId xmlns:a16="http://schemas.microsoft.com/office/drawing/2014/main" id="{2166858A-D674-4111-9862-D87359001031}"/>
              </a:ext>
            </a:extLst>
          </p:cNvPr>
          <p:cNvSpPr>
            <a:spLocks noGrp="1"/>
          </p:cNvSpPr>
          <p:nvPr>
            <p:ph type="pic" sz="quarter" idx="17"/>
          </p:nvPr>
        </p:nvSpPr>
        <p:spPr>
          <a:xfrm>
            <a:off x="9164901" y="2021303"/>
            <a:ext cx="2286000" cy="2286000"/>
          </a:xfrm>
          <a:prstGeom prst="ellipse">
            <a:avLst/>
          </a:prstGeom>
        </p:spPr>
        <p:txBody>
          <a:bodyPr>
            <a:normAutofit/>
          </a:bodyPr>
          <a:lstStyle>
            <a:lvl1pPr>
              <a:defRPr sz="2000"/>
            </a:lvl1pPr>
          </a:lstStyle>
          <a:p>
            <a:endParaRPr lang="en-US"/>
          </a:p>
        </p:txBody>
      </p:sp>
      <p:sp>
        <p:nvSpPr>
          <p:cNvPr id="29" name="Text Placeholder 20">
            <a:extLst>
              <a:ext uri="{FF2B5EF4-FFF2-40B4-BE49-F238E27FC236}">
                <a16:creationId xmlns:a16="http://schemas.microsoft.com/office/drawing/2014/main" id="{0A21E468-9819-48EA-9CFE-D8A100CF2FBC}"/>
              </a:ext>
            </a:extLst>
          </p:cNvPr>
          <p:cNvSpPr>
            <a:spLocks noGrp="1"/>
          </p:cNvSpPr>
          <p:nvPr>
            <p:ph type="body" sz="quarter" idx="18" hasCustomPrompt="1"/>
          </p:nvPr>
        </p:nvSpPr>
        <p:spPr>
          <a:xfrm>
            <a:off x="762000" y="4417646"/>
            <a:ext cx="2286000" cy="365125"/>
          </a:xfrm>
        </p:spPr>
        <p:txBody>
          <a:bodyPr anchor="ctr">
            <a:noAutofit/>
          </a:bodyPr>
          <a:lstStyle>
            <a:lvl1pPr marL="0" indent="0" algn="ctr">
              <a:lnSpc>
                <a:spcPct val="100000"/>
              </a:lnSpc>
              <a:spcBef>
                <a:spcPts val="0"/>
              </a:spcBef>
              <a:spcAft>
                <a:spcPts val="0"/>
              </a:spcAft>
              <a:buNone/>
              <a:defRPr lang="en-US" sz="2800" b="0" kern="1200" dirty="0" smtClean="0">
                <a:solidFill>
                  <a:schemeClr val="tx1">
                    <a:hueOff val="0"/>
                    <a:satOff val="0"/>
                    <a:lumOff val="0"/>
                    <a:alphaOff val="0"/>
                  </a:schemeClr>
                </a:solidFill>
                <a:latin typeface="+mj-lt"/>
                <a:ea typeface="+mn-ea"/>
                <a:cs typeface="+mn-cs"/>
              </a:defRPr>
            </a:lvl1pPr>
          </a:lstStyle>
          <a:p>
            <a:pPr lvl="0"/>
            <a:r>
              <a:rPr lang="en-US" dirty="0"/>
              <a:t>Name</a:t>
            </a:r>
          </a:p>
        </p:txBody>
      </p:sp>
      <p:sp>
        <p:nvSpPr>
          <p:cNvPr id="30" name="Text Placeholder 22">
            <a:extLst>
              <a:ext uri="{FF2B5EF4-FFF2-40B4-BE49-F238E27FC236}">
                <a16:creationId xmlns:a16="http://schemas.microsoft.com/office/drawing/2014/main" id="{2AA605BC-184B-485A-B68D-27607D4AAB0C}"/>
              </a:ext>
            </a:extLst>
          </p:cNvPr>
          <p:cNvSpPr>
            <a:spLocks noGrp="1"/>
          </p:cNvSpPr>
          <p:nvPr>
            <p:ph type="body" sz="quarter" idx="19" hasCustomPrompt="1"/>
          </p:nvPr>
        </p:nvSpPr>
        <p:spPr>
          <a:xfrm>
            <a:off x="762000"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1" name="Text Placeholder 20">
            <a:extLst>
              <a:ext uri="{FF2B5EF4-FFF2-40B4-BE49-F238E27FC236}">
                <a16:creationId xmlns:a16="http://schemas.microsoft.com/office/drawing/2014/main" id="{5E1DA376-8DFF-42EB-AC05-624D4CC17008}"/>
              </a:ext>
            </a:extLst>
          </p:cNvPr>
          <p:cNvSpPr>
            <a:spLocks noGrp="1"/>
          </p:cNvSpPr>
          <p:nvPr>
            <p:ph type="body" sz="quarter" idx="20" hasCustomPrompt="1"/>
          </p:nvPr>
        </p:nvSpPr>
        <p:spPr>
          <a:xfrm>
            <a:off x="3562967"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2" name="Text Placeholder 22">
            <a:extLst>
              <a:ext uri="{FF2B5EF4-FFF2-40B4-BE49-F238E27FC236}">
                <a16:creationId xmlns:a16="http://schemas.microsoft.com/office/drawing/2014/main" id="{88EA8545-B741-4E15-8054-C79F08609384}"/>
              </a:ext>
            </a:extLst>
          </p:cNvPr>
          <p:cNvSpPr>
            <a:spLocks noGrp="1"/>
          </p:cNvSpPr>
          <p:nvPr>
            <p:ph type="body" sz="quarter" idx="21" hasCustomPrompt="1"/>
          </p:nvPr>
        </p:nvSpPr>
        <p:spPr>
          <a:xfrm>
            <a:off x="3562967"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3" name="Text Placeholder 20">
            <a:extLst>
              <a:ext uri="{FF2B5EF4-FFF2-40B4-BE49-F238E27FC236}">
                <a16:creationId xmlns:a16="http://schemas.microsoft.com/office/drawing/2014/main" id="{C5DDD12B-8AD2-4194-9011-B8AE495CE84A}"/>
              </a:ext>
            </a:extLst>
          </p:cNvPr>
          <p:cNvSpPr>
            <a:spLocks noGrp="1"/>
          </p:cNvSpPr>
          <p:nvPr>
            <p:ph type="body" sz="quarter" idx="22" hasCustomPrompt="1"/>
          </p:nvPr>
        </p:nvSpPr>
        <p:spPr>
          <a:xfrm>
            <a:off x="6363934"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4" name="Text Placeholder 22">
            <a:extLst>
              <a:ext uri="{FF2B5EF4-FFF2-40B4-BE49-F238E27FC236}">
                <a16:creationId xmlns:a16="http://schemas.microsoft.com/office/drawing/2014/main" id="{E1E9CE9A-B335-4B09-A6DC-9FDAE1A8541E}"/>
              </a:ext>
            </a:extLst>
          </p:cNvPr>
          <p:cNvSpPr>
            <a:spLocks noGrp="1"/>
          </p:cNvSpPr>
          <p:nvPr>
            <p:ph type="body" sz="quarter" idx="23" hasCustomPrompt="1"/>
          </p:nvPr>
        </p:nvSpPr>
        <p:spPr>
          <a:xfrm>
            <a:off x="6363934"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35" name="Text Placeholder 20">
            <a:extLst>
              <a:ext uri="{FF2B5EF4-FFF2-40B4-BE49-F238E27FC236}">
                <a16:creationId xmlns:a16="http://schemas.microsoft.com/office/drawing/2014/main" id="{05755812-FA39-400E-9830-518115B16F1A}"/>
              </a:ext>
            </a:extLst>
          </p:cNvPr>
          <p:cNvSpPr>
            <a:spLocks noGrp="1"/>
          </p:cNvSpPr>
          <p:nvPr>
            <p:ph type="body" sz="quarter" idx="24" hasCustomPrompt="1"/>
          </p:nvPr>
        </p:nvSpPr>
        <p:spPr>
          <a:xfrm>
            <a:off x="9164901"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36" name="Text Placeholder 22">
            <a:extLst>
              <a:ext uri="{FF2B5EF4-FFF2-40B4-BE49-F238E27FC236}">
                <a16:creationId xmlns:a16="http://schemas.microsoft.com/office/drawing/2014/main" id="{B0C99DAB-BC75-4032-B8DE-82896B438816}"/>
              </a:ext>
            </a:extLst>
          </p:cNvPr>
          <p:cNvSpPr>
            <a:spLocks noGrp="1"/>
          </p:cNvSpPr>
          <p:nvPr>
            <p:ph type="body" sz="quarter" idx="25" hasCustomPrompt="1"/>
          </p:nvPr>
        </p:nvSpPr>
        <p:spPr>
          <a:xfrm>
            <a:off x="9164901"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279247625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490EC5-6F65-45BF-89F3-AC4DE8AFDD8B}"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6/2/2024</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884E0F3D-4529-453A-AD51-82F68FA8ECED}" type="datetimeFigureOut">
              <a:rPr lang="en-US" smtClean="0"/>
              <a:t>6/2/2024</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endParaRPr lang="en-US"/>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5"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image" Target="../media/image4.jpeg"/><Relationship Id="rId4" Type="http://schemas.openxmlformats.org/officeDocument/2006/relationships/hyperlink" Target="https://www.flickr.com/photos/nestle/978259325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www.placesandfoods.com/2017/06/milo-cubes-is-available-at-bens-independent-grocer-now.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7" name="Freeform: Shape 86">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3" name="Oval 9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95" name="Rectangle 94">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98" name="Rectangle 97">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9" name="Rectangle 98">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1" name="Rectangle 100">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560881" y="939776"/>
            <a:ext cx="4752437" cy="3608907"/>
          </a:xfrm>
        </p:spPr>
        <p:txBody>
          <a:bodyPr vert="horz" lIns="91440" tIns="45720" rIns="91440" bIns="45720" rtlCol="0" anchor="ctr">
            <a:normAutofit/>
          </a:bodyPr>
          <a:lstStyle/>
          <a:p>
            <a:r>
              <a:rPr lang="en-US" sz="3200" cap="all" dirty="0">
                <a:solidFill>
                  <a:schemeClr val="bg2">
                    <a:lumMod val="25000"/>
                  </a:schemeClr>
                </a:solidFill>
                <a:ea typeface="Source Sans Pro SemiBold"/>
              </a:rPr>
              <a:t>Solving Sales Challenges</a:t>
            </a:r>
            <a:br>
              <a:rPr lang="en-US" sz="3200" cap="all" dirty="0">
                <a:solidFill>
                  <a:schemeClr val="bg2">
                    <a:lumMod val="25000"/>
                  </a:schemeClr>
                </a:solidFill>
                <a:ea typeface="Source Sans Pro SemiBold"/>
              </a:rPr>
            </a:br>
            <a:r>
              <a:rPr lang="en-US" sz="3200" cap="all" dirty="0">
                <a:solidFill>
                  <a:schemeClr val="bg2">
                    <a:lumMod val="25000"/>
                  </a:schemeClr>
                </a:solidFill>
                <a:ea typeface="Source Sans Pro SemiBold"/>
              </a:rPr>
              <a:t>for Nestle with Power BI</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677119" y="4547167"/>
            <a:ext cx="4429556" cy="1288482"/>
          </a:xfrm>
        </p:spPr>
        <p:txBody>
          <a:bodyPr vert="horz" lIns="91440" tIns="45720" rIns="91440" bIns="45720" rtlCol="0" anchor="t">
            <a:normAutofit/>
          </a:bodyPr>
          <a:lstStyle/>
          <a:p>
            <a:pPr marL="0" indent="0"/>
            <a:r>
              <a:rPr lang="en-US" cap="all" dirty="0">
                <a:solidFill>
                  <a:schemeClr val="bg2">
                    <a:lumMod val="25000"/>
                  </a:schemeClr>
                </a:solidFill>
              </a:rPr>
              <a:t>Frederick Ighodalo</a:t>
            </a:r>
          </a:p>
        </p:txBody>
      </p:sp>
      <p:pic>
        <p:nvPicPr>
          <p:cNvPr id="8" name="Picture Placeholder 7" descr="A logo on a glass door&#10;&#10;Description automatically generated">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rotWithShape="1">
          <a:blip r:embed="rId3"/>
          <a:srcRect l="37956" r="5399"/>
          <a:stretch/>
        </p:blipFill>
        <p:spPr>
          <a:xfrm>
            <a:off x="6359308" y="470930"/>
            <a:ext cx="4833901" cy="5696169"/>
          </a:xfrm>
          <a:prstGeom prst="rect">
            <a:avLst/>
          </a:prstGeom>
          <a:ln w="28575">
            <a:noFill/>
          </a:ln>
        </p:spPr>
      </p:pic>
      <p:sp>
        <p:nvSpPr>
          <p:cNvPr id="103"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5"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108" name="Freeform: Shape 10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4" name="Oval 11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Oval 115">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4532106" y="-4262"/>
            <a:ext cx="3863749" cy="816233"/>
          </a:xfrm>
        </p:spPr>
        <p:txBody>
          <a:bodyPr/>
          <a:lstStyle/>
          <a:p>
            <a:r>
              <a:rPr lang="en-US" b="1" dirty="0">
                <a:solidFill>
                  <a:schemeClr val="bg2">
                    <a:lumMod val="25000"/>
                  </a:schemeClr>
                </a:solidFill>
              </a:rPr>
              <a:t>Summary</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51052" y="864974"/>
            <a:ext cx="11940945" cy="6302754"/>
          </a:xfrm>
        </p:spPr>
        <p:txBody>
          <a:bodyPr vert="horz" lIns="91440" tIns="45720" rIns="91440" bIns="45720" rtlCol="0" anchor="t">
            <a:noAutofit/>
          </a:bodyPr>
          <a:lstStyle/>
          <a:p>
            <a:r>
              <a:rPr lang="en-US" dirty="0">
                <a:solidFill>
                  <a:schemeClr val="bg2">
                    <a:lumMod val="25000"/>
                  </a:schemeClr>
                </a:solidFill>
                <a:ea typeface="+mn-lt"/>
                <a:cs typeface="+mn-lt"/>
              </a:rPr>
              <a:t>Insights from sales mediums can provide valuable guidance for the Head of Growth at Nestle to make informed decisions. Here's a summary of key insights:</a:t>
            </a:r>
            <a:endParaRPr lang="en-US" dirty="0">
              <a:solidFill>
                <a:schemeClr val="bg2">
                  <a:lumMod val="25000"/>
                </a:schemeClr>
              </a:solidFill>
              <a:ea typeface="Source Sans Pro"/>
            </a:endParaRPr>
          </a:p>
          <a:p>
            <a:r>
              <a:rPr lang="en-US" b="1" dirty="0">
                <a:solidFill>
                  <a:schemeClr val="bg2">
                    <a:lumMod val="25000"/>
                  </a:schemeClr>
                </a:solidFill>
                <a:ea typeface="+mn-lt"/>
                <a:cs typeface="+mn-lt"/>
              </a:rPr>
              <a:t>Online Channels Dominance</a:t>
            </a:r>
            <a:r>
              <a:rPr lang="en-US" dirty="0">
                <a:solidFill>
                  <a:schemeClr val="bg2">
                    <a:lumMod val="25000"/>
                  </a:schemeClr>
                </a:solidFill>
                <a:ea typeface="+mn-lt"/>
                <a:cs typeface="+mn-lt"/>
              </a:rPr>
              <a:t>: Analysis reveals that online sales channels consistently contribute a significant portion of total revenue. This highlights the importance of investing in e-commerce platforms, digital marketing strategies, and improving the online shopping experience to capitalize on this growing trend.</a:t>
            </a:r>
            <a:endParaRPr lang="en-US" dirty="0">
              <a:solidFill>
                <a:schemeClr val="bg2">
                  <a:lumMod val="25000"/>
                </a:schemeClr>
              </a:solidFill>
              <a:ea typeface="Source Sans Pro"/>
            </a:endParaRPr>
          </a:p>
          <a:p>
            <a:r>
              <a:rPr lang="en-US" b="1" dirty="0">
                <a:solidFill>
                  <a:schemeClr val="bg2">
                    <a:lumMod val="25000"/>
                  </a:schemeClr>
                </a:solidFill>
                <a:ea typeface="+mn-lt"/>
                <a:cs typeface="+mn-lt"/>
              </a:rPr>
              <a:t>Offline Retail Performance</a:t>
            </a:r>
            <a:r>
              <a:rPr lang="en-US" dirty="0">
                <a:solidFill>
                  <a:schemeClr val="bg2">
                    <a:lumMod val="25000"/>
                  </a:schemeClr>
                </a:solidFill>
                <a:ea typeface="+mn-lt"/>
                <a:cs typeface="+mn-lt"/>
              </a:rPr>
              <a:t>: Despite the rise of online sales, traditional offline retail channels still maintain a substantial share of revenue. This indicates the continued importance of brick-and-mortar stores and the need to ensure strong partnerships with retailers, effective in-store marketing, and optimized distribution strategies.</a:t>
            </a:r>
            <a:endParaRPr lang="en-US" dirty="0">
              <a:solidFill>
                <a:schemeClr val="bg2">
                  <a:lumMod val="25000"/>
                </a:schemeClr>
              </a:solidFill>
              <a:ea typeface="Source Sans Pro"/>
            </a:endParaRPr>
          </a:p>
          <a:p>
            <a:r>
              <a:rPr lang="en-US" b="1" dirty="0">
                <a:solidFill>
                  <a:schemeClr val="bg2">
                    <a:lumMod val="25000"/>
                  </a:schemeClr>
                </a:solidFill>
                <a:ea typeface="+mn-lt"/>
                <a:cs typeface="+mn-lt"/>
              </a:rPr>
              <a:t>Direct Sales Efficiency</a:t>
            </a:r>
            <a:r>
              <a:rPr lang="en-US" dirty="0">
                <a:solidFill>
                  <a:schemeClr val="bg2">
                    <a:lumMod val="25000"/>
                  </a:schemeClr>
                </a:solidFill>
                <a:ea typeface="+mn-lt"/>
                <a:cs typeface="+mn-lt"/>
              </a:rPr>
              <a:t>: Direct sales channels, such as door-to-door or in-home sales, show promising results in terms of revenue generation and customer engagement. Leveraging direct sales teams and implementing targeted sales campaigns could further enhance their effectiveness and drive growth in specific market segments.</a:t>
            </a:r>
          </a:p>
          <a:p>
            <a:r>
              <a:rPr lang="en-US" b="1" dirty="0">
                <a:solidFill>
                  <a:schemeClr val="bg2">
                    <a:lumMod val="25000"/>
                  </a:schemeClr>
                </a:solidFill>
                <a:ea typeface="+mn-lt"/>
                <a:cs typeface="+mn-lt"/>
              </a:rPr>
              <a:t>Social Media Impact</a:t>
            </a:r>
            <a:r>
              <a:rPr lang="en-US" dirty="0">
                <a:solidFill>
                  <a:schemeClr val="bg2">
                    <a:lumMod val="25000"/>
                  </a:schemeClr>
                </a:solidFill>
                <a:ea typeface="+mn-lt"/>
                <a:cs typeface="+mn-lt"/>
              </a:rPr>
              <a:t>: Analysis indicates a positive correlation between active social media engagement and sales performance. Investing in social media advertising, influencer partnerships, and content marketing initiatives can amplify brand visibility, drive customer acquisition, and ultimately boost sales.</a:t>
            </a:r>
            <a:endParaRPr lang="en-US" dirty="0">
              <a:solidFill>
                <a:schemeClr val="bg2">
                  <a:lumMod val="25000"/>
                </a:schemeClr>
              </a:solidFill>
              <a:ea typeface="Source Sans Pro"/>
            </a:endParaRPr>
          </a:p>
          <a:p>
            <a:r>
              <a:rPr lang="en-US" dirty="0">
                <a:solidFill>
                  <a:schemeClr val="bg2">
                    <a:lumMod val="25000"/>
                  </a:schemeClr>
                </a:solidFill>
                <a:ea typeface="+mn-lt"/>
                <a:cs typeface="+mn-lt"/>
              </a:rPr>
              <a:t>By leveraging these insights, the Head of Growth can make strategic decisions to allocate resources effectively, prioritize initiatives that drive revenue growth, and optimize Nestle's sales strategy to stay competitive in the market.</a:t>
            </a:r>
          </a:p>
          <a:p>
            <a:endParaRPr lang="en-US" dirty="0">
              <a:solidFill>
                <a:schemeClr val="bg2">
                  <a:lumMod val="25000"/>
                </a:schemeClr>
              </a:solidFill>
              <a:ea typeface="Source Sans Pro"/>
            </a:endParaRPr>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86191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1" name="Rectangle 3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Placeholder 16" descr="A logo on a wall&#10;&#10;Description automatically generated">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rotWithShape="1">
          <a:blip r:embed="rId3"/>
          <a:srcRect l="13591" r="1480" b="2"/>
          <a:stretch/>
        </p:blipFill>
        <p:spPr>
          <a:xfrm>
            <a:off x="1291634" y="1148747"/>
            <a:ext cx="4793260" cy="4227387"/>
          </a:xfrm>
          <a:prstGeom prst="rect">
            <a:avLst/>
          </a:prstGeom>
          <a:ln w="28575">
            <a:noFill/>
          </a:ln>
        </p:spPr>
      </p:pic>
      <p:grpSp>
        <p:nvGrpSpPr>
          <p:cNvPr id="33" name="Group 32">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34" name="Rectangle 33">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7" name="Rectangle 36">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0"/>
            <a:ext cx="4203323" cy="3596201"/>
          </a:xfrm>
        </p:spPr>
        <p:txBody>
          <a:bodyPr vert="horz" lIns="91440" tIns="45720" rIns="91440" bIns="45720" rtlCol="0" anchor="b">
            <a:normAutofit/>
          </a:bodyPr>
          <a:lstStyle/>
          <a:p>
            <a:r>
              <a:rPr lang="en-US" cap="all">
                <a:ea typeface="Source Sans Pro SemiBold" panose="020B0603030403020204" pitchFamily="34" charset="0"/>
              </a:rPr>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475155"/>
            <a:ext cx="4203323" cy="1143291"/>
          </a:xfrm>
        </p:spPr>
        <p:txBody>
          <a:bodyPr vert="horz" lIns="91440" tIns="45720" rIns="91440" bIns="45720" rtlCol="0">
            <a:normAutofit/>
          </a:bodyPr>
          <a:lstStyle/>
          <a:p>
            <a:pPr indent="0"/>
            <a:r>
              <a:rPr lang="en-US" cap="all"/>
              <a:t>Frederick Ighodalo</a:t>
            </a:r>
          </a:p>
        </p:txBody>
      </p:sp>
      <p:sp>
        <p:nvSpPr>
          <p:cNvPr id="39"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4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5" name="Freeform: Shape 4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7" name="Oval 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9" name="Oval 48">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tx1"/>
          </a:solidFill>
        </p:grpSpPr>
        <p:sp>
          <p:nvSpPr>
            <p:cNvPr id="52" name="Freeform: Shape 5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181869" y="396117"/>
            <a:ext cx="5217172" cy="1158857"/>
          </a:xfrm>
        </p:spPr>
        <p:txBody>
          <a:bodyPr/>
          <a:lstStyle/>
          <a:p>
            <a:r>
              <a:rPr lang="en-US" b="1" dirty="0">
                <a:solidFill>
                  <a:schemeClr val="bg2">
                    <a:lumMod val="25000"/>
                  </a:schemeClr>
                </a:solidFill>
              </a:rPr>
              <a:t>Agenda</a:t>
            </a:r>
          </a:p>
        </p:txBody>
      </p:sp>
      <p:pic>
        <p:nvPicPr>
          <p:cNvPr id="37" name="Picture Placeholder 36" descr="A logo of a nest with birds&#10;&#10;Description automatically generated">
            <a:extLst>
              <a:ext uri="{FF2B5EF4-FFF2-40B4-BE49-F238E27FC236}">
                <a16:creationId xmlns:a16="http://schemas.microsoft.com/office/drawing/2014/main" id="{F8F9C9B6-2BEC-4699-B75F-9C7BE5B60744}"/>
              </a:ext>
            </a:extLst>
          </p:cNvPr>
          <p:cNvPicPr>
            <a:picLocks noGrp="1" noChangeAspect="1"/>
          </p:cNvPicPr>
          <p:nvPr>
            <p:ph type="pic" sz="quarter" idx="13"/>
          </p:nvPr>
        </p:nvPicPr>
        <p:blipFill rotWithShape="1">
          <a:blip r:embed="rId3"/>
          <a:srcRect/>
          <a:stretch/>
        </p:blipFill>
        <p:spPr>
          <a:xfrm>
            <a:off x="1332564" y="1641968"/>
            <a:ext cx="3555043" cy="2525951"/>
          </a:xfrm>
        </p:spPr>
      </p:pic>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001054" y="1592609"/>
            <a:ext cx="5217173" cy="4351338"/>
          </a:xfrm>
        </p:spPr>
        <p:txBody>
          <a:bodyPr vert="horz" lIns="91440" tIns="45720" rIns="91440" bIns="45720" rtlCol="0" anchor="t">
            <a:noAutofit/>
          </a:bodyPr>
          <a:lstStyle/>
          <a:p>
            <a:pPr marL="285750" indent="-285750">
              <a:buFont typeface="Arial"/>
              <a:buChar char="•"/>
            </a:pPr>
            <a:r>
              <a:rPr lang="en-US">
                <a:solidFill>
                  <a:schemeClr val="bg2">
                    <a:lumMod val="25000"/>
                  </a:schemeClr>
                </a:solidFill>
                <a:ea typeface="+mn-lt"/>
                <a:cs typeface="+mn-lt"/>
              </a:rPr>
              <a:t>Trend of total sales per product in the last 3 years</a:t>
            </a:r>
            <a:endParaRPr lang="en-US">
              <a:solidFill>
                <a:schemeClr val="bg2">
                  <a:lumMod val="25000"/>
                </a:schemeClr>
              </a:solidFill>
              <a:ea typeface="Source Sans Pro"/>
            </a:endParaRPr>
          </a:p>
          <a:p>
            <a:pPr marL="285750" indent="-285750">
              <a:buFont typeface="Arial"/>
              <a:buChar char="•"/>
            </a:pPr>
            <a:r>
              <a:rPr lang="en-US" dirty="0">
                <a:solidFill>
                  <a:schemeClr val="bg2">
                    <a:lumMod val="25000"/>
                  </a:schemeClr>
                </a:solidFill>
                <a:ea typeface="+mn-lt"/>
                <a:cs typeface="+mn-lt"/>
              </a:rPr>
              <a:t>Monthly sales trend analysis</a:t>
            </a:r>
            <a:endParaRPr lang="en-US">
              <a:solidFill>
                <a:schemeClr val="bg2">
                  <a:lumMod val="25000"/>
                </a:schemeClr>
              </a:solidFill>
              <a:ea typeface="Source Sans Pro"/>
            </a:endParaRPr>
          </a:p>
          <a:p>
            <a:pPr marL="285750" indent="-285750">
              <a:buFont typeface="Arial"/>
              <a:buChar char="•"/>
            </a:pPr>
            <a:r>
              <a:rPr lang="en-US" dirty="0">
                <a:solidFill>
                  <a:schemeClr val="bg2">
                    <a:lumMod val="25000"/>
                  </a:schemeClr>
                </a:solidFill>
                <a:ea typeface="+mn-lt"/>
                <a:cs typeface="+mn-lt"/>
              </a:rPr>
              <a:t>Comparison of different products based on revenue generated</a:t>
            </a:r>
            <a:endParaRPr lang="en-US" dirty="0">
              <a:solidFill>
                <a:schemeClr val="bg2">
                  <a:lumMod val="25000"/>
                </a:schemeClr>
              </a:solidFill>
              <a:ea typeface="Source Sans Pro"/>
            </a:endParaRPr>
          </a:p>
          <a:p>
            <a:pPr marL="285750" indent="-285750">
              <a:buFont typeface="Arial"/>
              <a:buChar char="•"/>
            </a:pPr>
            <a:r>
              <a:rPr lang="en-US" dirty="0">
                <a:solidFill>
                  <a:schemeClr val="bg2">
                    <a:lumMod val="25000"/>
                  </a:schemeClr>
                </a:solidFill>
                <a:ea typeface="+mn-lt"/>
                <a:cs typeface="+mn-lt"/>
              </a:rPr>
              <a:t>Identification of locations with the highest and lowest sales</a:t>
            </a:r>
            <a:endParaRPr lang="en-US" dirty="0">
              <a:solidFill>
                <a:schemeClr val="bg2">
                  <a:lumMod val="25000"/>
                </a:schemeClr>
              </a:solidFill>
              <a:ea typeface="Source Sans Pro"/>
            </a:endParaRPr>
          </a:p>
          <a:p>
            <a:pPr marL="285750" indent="-285750">
              <a:buFont typeface="Arial"/>
              <a:buChar char="•"/>
            </a:pPr>
            <a:r>
              <a:rPr lang="en-US" dirty="0">
                <a:solidFill>
                  <a:schemeClr val="bg2">
                    <a:lumMod val="25000"/>
                  </a:schemeClr>
                </a:solidFill>
                <a:ea typeface="+mn-lt"/>
                <a:cs typeface="+mn-lt"/>
              </a:rPr>
              <a:t>Insights from sales medium to aid decision-making for the Head of Growth.</a:t>
            </a:r>
            <a:endParaRPr lang="en-US" dirty="0">
              <a:solidFill>
                <a:schemeClr val="bg2">
                  <a:lumMod val="25000"/>
                </a:schemeClr>
              </a:solidFill>
              <a:ea typeface="Source Sans Pro"/>
            </a:endParaRPr>
          </a:p>
          <a:p>
            <a:endParaRPr lang="en-US" dirty="0">
              <a:ea typeface="Source Sans Pro"/>
            </a:endParaRPr>
          </a:p>
        </p:txBody>
      </p:sp>
      <p:sp>
        <p:nvSpPr>
          <p:cNvPr id="5" name="Footer Placeholder 4">
            <a:extLst>
              <a:ext uri="{FF2B5EF4-FFF2-40B4-BE49-F238E27FC236}">
                <a16:creationId xmlns:a16="http://schemas.microsoft.com/office/drawing/2014/main" id="{7F8C585A-B5B9-40F2-A604-181F9326DE6D}"/>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1" name="Freeform: Shape 37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77" name="Oval 37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79" name="Rectangle 37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Freeform: Shape 38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2020185" y="633046"/>
            <a:ext cx="4593817" cy="1314996"/>
          </a:xfrm>
        </p:spPr>
        <p:txBody>
          <a:bodyPr vert="horz" lIns="91440" tIns="45720" rIns="91440" bIns="45720" rtlCol="0" anchor="b">
            <a:normAutofit/>
          </a:bodyPr>
          <a:lstStyle/>
          <a:p>
            <a:r>
              <a:rPr lang="en-US" sz="5400" b="1" dirty="0">
                <a:solidFill>
                  <a:schemeClr val="bg2">
                    <a:lumMod val="25000"/>
                  </a:schemeClr>
                </a:solidFill>
              </a:rPr>
              <a:t>Introduction</a:t>
            </a:r>
          </a:p>
        </p:txBody>
      </p:sp>
      <p:sp>
        <p:nvSpPr>
          <p:cNvPr id="383" name="Freeform: Shape 38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85" name="Freeform: Shape 38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1116118" y="2125737"/>
            <a:ext cx="5497884" cy="4096124"/>
          </a:xfrm>
        </p:spPr>
        <p:txBody>
          <a:bodyPr vert="horz" lIns="91440" tIns="45720" rIns="91440" bIns="45720" rtlCol="0" anchor="t">
            <a:normAutofit/>
          </a:bodyPr>
          <a:lstStyle/>
          <a:p>
            <a:pPr>
              <a:lnSpc>
                <a:spcPct val="90000"/>
              </a:lnSpc>
            </a:pPr>
            <a:r>
              <a:rPr lang="en-US" sz="3200" dirty="0">
                <a:solidFill>
                  <a:schemeClr val="bg2">
                    <a:lumMod val="25000"/>
                  </a:schemeClr>
                </a:solidFill>
              </a:rPr>
              <a:t>purpose of this presentation: </a:t>
            </a:r>
            <a:endParaRPr lang="en-US" sz="3200" dirty="0">
              <a:solidFill>
                <a:schemeClr val="bg2">
                  <a:lumMod val="25000"/>
                </a:schemeClr>
              </a:solidFill>
              <a:ea typeface="Source Sans Pro"/>
            </a:endParaRPr>
          </a:p>
          <a:p>
            <a:pPr indent="-228600">
              <a:lnSpc>
                <a:spcPct val="90000"/>
              </a:lnSpc>
              <a:buFont typeface="Arial" panose="020B0604020202020204" pitchFamily="34" charset="0"/>
              <a:buChar char="•"/>
            </a:pPr>
            <a:r>
              <a:rPr lang="en-US" sz="3200" dirty="0">
                <a:solidFill>
                  <a:schemeClr val="bg2">
                    <a:lumMod val="25000"/>
                  </a:schemeClr>
                </a:solidFill>
              </a:rPr>
              <a:t>To analyze and solve key sales challenges faced by Nestle using Power BI.</a:t>
            </a:r>
            <a:endParaRPr lang="en-US" sz="3200" dirty="0">
              <a:solidFill>
                <a:schemeClr val="bg2">
                  <a:lumMod val="25000"/>
                </a:schemeClr>
              </a:solidFill>
              <a:ea typeface="Source Sans Pro"/>
            </a:endParaRPr>
          </a:p>
        </p:txBody>
      </p:sp>
      <p:sp>
        <p:nvSpPr>
          <p:cNvPr id="387" name="Freeform: Shape 386">
            <a:extLst>
              <a:ext uri="{FF2B5EF4-FFF2-40B4-BE49-F238E27FC236}">
                <a16:creationId xmlns:a16="http://schemas.microsoft.com/office/drawing/2014/main" id="{F8875E4C-CFFE-4552-ABC7-175C3CB75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9" name="Freeform: Shape 38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Freeform: Shape 390">
            <a:extLst>
              <a:ext uri="{FF2B5EF4-FFF2-40B4-BE49-F238E27FC236}">
                <a16:creationId xmlns:a16="http://schemas.microsoft.com/office/drawing/2014/main" id="{53812026-3FC6-44DA-94EF-3B8164049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1" name="Picture Placeholder 10" descr="A logo for a brand&#10;&#10;Description automatically generated">
            <a:extLst>
              <a:ext uri="{FF2B5EF4-FFF2-40B4-BE49-F238E27FC236}">
                <a16:creationId xmlns:a16="http://schemas.microsoft.com/office/drawing/2014/main" id="{D4A20C46-A075-4415-A172-F3722C0ADE8D}"/>
              </a:ext>
            </a:extLst>
          </p:cNvPr>
          <p:cNvPicPr>
            <a:picLocks noGrp="1" noChangeAspect="1"/>
          </p:cNvPicPr>
          <p:nvPr>
            <p:ph type="pic" sz="quarter" idx="14"/>
          </p:nvPr>
        </p:nvPicPr>
        <p:blipFill rotWithShape="1">
          <a:blip r:embed="rId3">
            <a:extLst>
              <a:ext uri="{837473B0-CC2E-450A-ABE3-18F120FF3D39}">
                <a1611:picAttrSrcUrl xmlns:a1611="http://schemas.microsoft.com/office/drawing/2016/11/main" r:id="rId4"/>
              </a:ext>
            </a:extLst>
          </a:blip>
          <a:srcRect t="80" r="1" b="23421"/>
          <a:stretch/>
        </p:blipFill>
        <p:spPr>
          <a:xfrm>
            <a:off x="6854073" y="2923953"/>
            <a:ext cx="3454390" cy="3454390"/>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pic>
        <p:nvPicPr>
          <p:cNvPr id="365" name="Picture Placeholder 364" descr="A red and white package of candy&#10;&#10;Description automatically generated">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rotWithShape="1">
          <a:blip r:embed="rId5"/>
          <a:srcRect l="16704" r="27296" b="1"/>
          <a:stretch/>
        </p:blipFill>
        <p:spPr>
          <a:xfrm>
            <a:off x="8444193" y="156675"/>
            <a:ext cx="2952748" cy="2952748"/>
          </a:xfrm>
          <a:custGeom>
            <a:avLst/>
            <a:gdLst/>
            <a:ahLst/>
            <a:cxnLst/>
            <a:rect l="l" t="t" r="r" b="b"/>
            <a:pathLst>
              <a:path w="2361890" h="2361890">
                <a:moveTo>
                  <a:pt x="1180945" y="0"/>
                </a:moveTo>
                <a:cubicBezTo>
                  <a:pt x="1833163" y="0"/>
                  <a:pt x="2361890" y="528727"/>
                  <a:pt x="2361890" y="1180945"/>
                </a:cubicBezTo>
                <a:cubicBezTo>
                  <a:pt x="2361890" y="1833163"/>
                  <a:pt x="1833163" y="2361890"/>
                  <a:pt x="1180945" y="2361890"/>
                </a:cubicBezTo>
                <a:cubicBezTo>
                  <a:pt x="528727" y="2361890"/>
                  <a:pt x="0" y="1833163"/>
                  <a:pt x="0" y="1180945"/>
                </a:cubicBezTo>
                <a:cubicBezTo>
                  <a:pt x="0" y="528727"/>
                  <a:pt x="528727" y="0"/>
                  <a:pt x="1180945" y="0"/>
                </a:cubicBezTo>
                <a:close/>
              </a:path>
            </a:pathLst>
          </a:custGeom>
        </p:spPr>
      </p:pic>
      <p:sp>
        <p:nvSpPr>
          <p:cNvPr id="19" name="Footer Placeholder 18">
            <a:extLst>
              <a:ext uri="{FF2B5EF4-FFF2-40B4-BE49-F238E27FC236}">
                <a16:creationId xmlns:a16="http://schemas.microsoft.com/office/drawing/2014/main" id="{A5CEF4C1-04B1-4BCC-8146-CC9871388878}"/>
              </a:ext>
            </a:extLst>
          </p:cNvPr>
          <p:cNvSpPr>
            <a:spLocks noGrp="1"/>
          </p:cNvSpPr>
          <p:nvPr>
            <p:ph type="ftr" sz="quarter" idx="16"/>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PRESENTATION TITLE</a:t>
            </a:r>
          </a:p>
        </p:txBody>
      </p:sp>
      <p:grpSp>
        <p:nvGrpSpPr>
          <p:cNvPr id="39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94" name="Freeform: Shape 39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a:solidFill>
                  <a:srgbClr val="898989"/>
                </a:solidFill>
              </a:rPr>
              <a:pPr>
                <a:spcAft>
                  <a:spcPts val="600"/>
                </a:spcAft>
              </a:pPr>
              <a:t>3</a:t>
            </a:fld>
            <a:endParaRPr lang="en-US">
              <a:solidFill>
                <a:srgbClr val="898989"/>
              </a:solidFill>
            </a:endParaRPr>
          </a:p>
        </p:txBody>
      </p:sp>
      <p:sp>
        <p:nvSpPr>
          <p:cNvPr id="2" name="TextBox 1">
            <a:extLst>
              <a:ext uri="{FF2B5EF4-FFF2-40B4-BE49-F238E27FC236}">
                <a16:creationId xmlns:a16="http://schemas.microsoft.com/office/drawing/2014/main" id="{49448532-92AB-6E04-A26C-0308B7ECFA13}"/>
              </a:ext>
            </a:extLst>
          </p:cNvPr>
          <p:cNvSpPr txBox="1"/>
          <p:nvPr/>
        </p:nvSpPr>
        <p:spPr>
          <a:xfrm>
            <a:off x="9686186" y="6657945"/>
            <a:ext cx="250581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708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1760765" y="324937"/>
            <a:ext cx="4424404" cy="3828528"/>
          </a:xfrm>
        </p:spPr>
        <p:txBody>
          <a:bodyPr vert="horz" lIns="91440" tIns="45720" rIns="91440" bIns="45720" rtlCol="0" anchor="ctr">
            <a:normAutofit/>
          </a:bodyPr>
          <a:lstStyle/>
          <a:p>
            <a:pPr algn="l">
              <a:spcBef>
                <a:spcPts val="1000"/>
              </a:spcBef>
            </a:pPr>
            <a:r>
              <a:rPr lang="en-US" sz="3200" b="0" dirty="0">
                <a:solidFill>
                  <a:schemeClr val="bg2">
                    <a:lumMod val="25000"/>
                  </a:schemeClr>
                </a:solidFill>
                <a:latin typeface="Arial"/>
                <a:cs typeface="Arial"/>
              </a:rPr>
              <a:t>Trend of total sales per product in the last 3 years</a:t>
            </a:r>
          </a:p>
          <a:p>
            <a:pPr algn="l"/>
            <a:endParaRPr lang="en-US" sz="3200" dirty="0"/>
          </a:p>
        </p:txBody>
      </p:sp>
      <p:pic>
        <p:nvPicPr>
          <p:cNvPr id="11" name="Picture Placeholder 10" descr="A bag of candy on a table&#10;&#10;Description automatically generated">
            <a:extLst>
              <a:ext uri="{FF2B5EF4-FFF2-40B4-BE49-F238E27FC236}">
                <a16:creationId xmlns:a16="http://schemas.microsoft.com/office/drawing/2014/main" id="{36024784-0D12-4D16-9964-11042AF42FDD}"/>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a:stretch/>
        </p:blipFill>
        <p:spPr>
          <a:xfrm>
            <a:off x="6601855" y="3197841"/>
            <a:ext cx="4773089" cy="2776083"/>
          </a:xfrm>
        </p:spPr>
      </p:pic>
    </p:spTree>
    <p:extLst>
      <p:ext uri="{BB962C8B-B14F-4D97-AF65-F5344CB8AC3E}">
        <p14:creationId xmlns:p14="http://schemas.microsoft.com/office/powerpoint/2010/main" val="53944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B8235-1304-4172-AC66-0D702AECD94D}"/>
              </a:ext>
            </a:extLst>
          </p:cNvPr>
          <p:cNvSpPr>
            <a:spLocks noGrp="1"/>
          </p:cNvSpPr>
          <p:nvPr>
            <p:ph type="title"/>
          </p:nvPr>
        </p:nvSpPr>
        <p:spPr>
          <a:xfrm>
            <a:off x="233617" y="1702898"/>
            <a:ext cx="6895982" cy="5099092"/>
          </a:xfrm>
        </p:spPr>
        <p:txBody>
          <a:bodyPr>
            <a:normAutofit/>
          </a:bodyPr>
          <a:lstStyle/>
          <a:p>
            <a:r>
              <a:rPr lang="en-US" sz="3200" b="1" dirty="0">
                <a:solidFill>
                  <a:schemeClr val="bg2">
                    <a:lumMod val="25000"/>
                  </a:schemeClr>
                </a:solidFill>
                <a:latin typeface="Arial"/>
                <a:ea typeface="+mj-lt"/>
                <a:cs typeface="Arial"/>
              </a:rPr>
              <a:t>Trend of total sales per product in the last 3 years</a:t>
            </a:r>
          </a:p>
          <a:p>
            <a:br>
              <a:rPr lang="en-US" sz="2000" b="1" dirty="0">
                <a:ea typeface="+mj-lt"/>
                <a:cs typeface="+mj-lt"/>
              </a:rPr>
            </a:br>
            <a:r>
              <a:rPr lang="en-US" sz="2000" b="1" dirty="0">
                <a:solidFill>
                  <a:schemeClr val="bg2">
                    <a:lumMod val="25000"/>
                  </a:schemeClr>
                </a:solidFill>
                <a:ea typeface="+mj-lt"/>
                <a:cs typeface="+mj-lt"/>
              </a:rPr>
              <a:t>The analysis of total sales per product over the last three years using an area chart provides valuable insights into the performance of each product within the Nestle portfolio. By identifying trends and patterns in sales data, decision-makers can formulate informed strategies to optimize sales performance and drive business growth.</a:t>
            </a:r>
            <a:endParaRPr lang="en-US" b="1">
              <a:solidFill>
                <a:schemeClr val="bg2">
                  <a:lumMod val="25000"/>
                </a:schemeClr>
              </a:solidFill>
            </a:endParaRP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5</a:t>
            </a:fld>
            <a:endParaRPr lang="en-US" noProof="0"/>
          </a:p>
        </p:txBody>
      </p:sp>
      <p:pic>
        <p:nvPicPr>
          <p:cNvPr id="8" name="Picture 7">
            <a:extLst>
              <a:ext uri="{FF2B5EF4-FFF2-40B4-BE49-F238E27FC236}">
                <a16:creationId xmlns:a16="http://schemas.microsoft.com/office/drawing/2014/main" id="{9ACD04F8-27B5-EB0E-22C2-B832BECDBDA7}"/>
              </a:ext>
            </a:extLst>
          </p:cNvPr>
          <p:cNvPicPr>
            <a:picLocks noChangeAspect="1"/>
          </p:cNvPicPr>
          <p:nvPr/>
        </p:nvPicPr>
        <p:blipFill>
          <a:blip r:embed="rId3"/>
          <a:stretch>
            <a:fillRect/>
          </a:stretch>
        </p:blipFill>
        <p:spPr>
          <a:xfrm>
            <a:off x="7127730" y="1778578"/>
            <a:ext cx="5057775" cy="1638300"/>
          </a:xfrm>
          <a:prstGeom prst="rect">
            <a:avLst/>
          </a:prstGeom>
        </p:spPr>
      </p:pic>
    </p:spTree>
    <p:extLst>
      <p:ext uri="{BB962C8B-B14F-4D97-AF65-F5344CB8AC3E}">
        <p14:creationId xmlns:p14="http://schemas.microsoft.com/office/powerpoint/2010/main" val="21447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 name="Freeform: Shape 3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4" name="Oval 53">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6" name="Rectangle 5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52" name="Oval 51">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55" name="Oval 5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5644751" y="568517"/>
            <a:ext cx="6161004" cy="886379"/>
          </a:xfrm>
        </p:spPr>
        <p:txBody>
          <a:bodyPr vert="horz" lIns="91440" tIns="45720" rIns="91440" bIns="45720" rtlCol="0" anchor="ctr">
            <a:normAutofit/>
          </a:bodyPr>
          <a:lstStyle/>
          <a:p>
            <a:r>
              <a:rPr lang="en-US" sz="3700" b="1" dirty="0">
                <a:solidFill>
                  <a:schemeClr val="bg2">
                    <a:lumMod val="25000"/>
                  </a:schemeClr>
                </a:solidFill>
              </a:rPr>
              <a:t>Monthly sales trend analysis</a:t>
            </a:r>
            <a:endParaRPr lang="en-US" sz="3700">
              <a:solidFill>
                <a:schemeClr val="bg2">
                  <a:lumMod val="25000"/>
                </a:schemeClr>
              </a:solidFill>
            </a:endParaRPr>
          </a:p>
          <a:p>
            <a:endParaRPr lang="en-US" sz="3700" b="1" dirty="0">
              <a:solidFill>
                <a:schemeClr val="bg2">
                  <a:lumMod val="25000"/>
                </a:schemeClr>
              </a:solidFill>
            </a:endParaRPr>
          </a:p>
        </p:txBody>
      </p:sp>
      <p:grpSp>
        <p:nvGrpSpPr>
          <p:cNvPr id="57" name="Group 56">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58" name="Freeform: Shape 5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35" name="Picture 34" descr="A graph with green lines and numbers&#10;&#10;Description automatically generated">
            <a:extLst>
              <a:ext uri="{FF2B5EF4-FFF2-40B4-BE49-F238E27FC236}">
                <a16:creationId xmlns:a16="http://schemas.microsoft.com/office/drawing/2014/main" id="{E1C26F80-4E4D-BA31-2EF2-4DEDD0CE4647}"/>
              </a:ext>
            </a:extLst>
          </p:cNvPr>
          <p:cNvPicPr>
            <a:picLocks noChangeAspect="1"/>
          </p:cNvPicPr>
          <p:nvPr/>
        </p:nvPicPr>
        <p:blipFill>
          <a:blip r:embed="rId3"/>
          <a:stretch>
            <a:fillRect/>
          </a:stretch>
        </p:blipFill>
        <p:spPr>
          <a:xfrm>
            <a:off x="1385840" y="2010499"/>
            <a:ext cx="3646825" cy="2841638"/>
          </a:xfrm>
          <a:prstGeom prst="rect">
            <a:avLst/>
          </a:prstGeom>
        </p:spPr>
      </p:pic>
      <p:grpSp>
        <p:nvGrpSpPr>
          <p:cNvPr id="6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62" name="Freeform: Shape 6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4" name="TextBox 33">
            <a:extLst>
              <a:ext uri="{FF2B5EF4-FFF2-40B4-BE49-F238E27FC236}">
                <a16:creationId xmlns:a16="http://schemas.microsoft.com/office/drawing/2014/main" id="{E1BC1077-606A-4A2E-2348-A1D36FCDC6DD}"/>
              </a:ext>
            </a:extLst>
          </p:cNvPr>
          <p:cNvSpPr txBox="1"/>
          <p:nvPr/>
        </p:nvSpPr>
        <p:spPr>
          <a:xfrm>
            <a:off x="6262577" y="1113787"/>
            <a:ext cx="5217173"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The area chart revealed a clear trend of monthly sales over the past three years.</a:t>
            </a:r>
            <a:endParaRPr lang="en-US" sz="2000" dirty="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Seasonality was evident in the sales data, with peaks and troughs occurring at certain times of the year.</a:t>
            </a:r>
            <a:endParaRPr lang="en-US" sz="2000" dirty="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Sales tended to spike during the holiday seasons, such as Christmas and Thanksgiving, indicating increased consumer spending during these periods.</a:t>
            </a:r>
            <a:endParaRPr lang="en-US" sz="2000" dirty="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There were also fluctuations in sales during specific months, which could be attributed to various factors such as marketing campaigns, promotions, or changes in consumer behavior.</a:t>
            </a:r>
            <a:endParaRPr lang="en-US" sz="2000" dirty="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Overall, the monthly sales trend exhibited a gradual increase over the three-year period, with occasional spikes and dips reflecting external influences.</a:t>
            </a:r>
            <a:endParaRPr lang="en-US" sz="2000" dirty="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endParaRPr lang="en-US" sz="2000" dirty="0">
              <a:solidFill>
                <a:schemeClr val="bg2">
                  <a:lumMod val="25000"/>
                </a:schemeClr>
              </a:solidFill>
              <a:ea typeface="Source Sans Pro"/>
            </a:endParaRPr>
          </a:p>
        </p:txBody>
      </p:sp>
    </p:spTree>
    <p:extLst>
      <p:ext uri="{BB962C8B-B14F-4D97-AF65-F5344CB8AC3E}">
        <p14:creationId xmlns:p14="http://schemas.microsoft.com/office/powerpoint/2010/main" val="166801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012434" y="648866"/>
            <a:ext cx="6351520" cy="1124949"/>
          </a:xfrm>
        </p:spPr>
        <p:txBody>
          <a:bodyPr vert="horz" lIns="91440" tIns="45720" rIns="91440" bIns="45720" rtlCol="0" anchor="ctr">
            <a:noAutofit/>
          </a:bodyPr>
          <a:lstStyle/>
          <a:p>
            <a:pPr algn="ctr">
              <a:spcBef>
                <a:spcPts val="1000"/>
              </a:spcBef>
            </a:pPr>
            <a:r>
              <a:rPr lang="en-US" sz="3600" b="1" dirty="0">
                <a:solidFill>
                  <a:schemeClr val="bg2">
                    <a:lumMod val="25000"/>
                  </a:schemeClr>
                </a:solidFill>
                <a:latin typeface="Arial"/>
                <a:cs typeface="Arial"/>
              </a:rPr>
              <a:t>Comparison of different products based on revenue generated</a:t>
            </a:r>
            <a:endParaRPr lang="en-US" sz="3600" b="1">
              <a:solidFill>
                <a:schemeClr val="bg2">
                  <a:lumMod val="25000"/>
                </a:schemeClr>
              </a:solidFill>
            </a:endParaRPr>
          </a:p>
          <a:p>
            <a:pPr algn="ctr"/>
            <a:endParaRPr lang="en-US" sz="3600" b="1" dirty="0"/>
          </a:p>
        </p:txBody>
      </p:sp>
      <p:pic>
        <p:nvPicPr>
          <p:cNvPr id="90" name="Picture 89" descr="A screenshot of a computer screen&#10;&#10;Description automatically generated">
            <a:extLst>
              <a:ext uri="{FF2B5EF4-FFF2-40B4-BE49-F238E27FC236}">
                <a16:creationId xmlns:a16="http://schemas.microsoft.com/office/drawing/2014/main" id="{D1335B7B-4D01-6D61-EC91-2568DD334191}"/>
              </a:ext>
            </a:extLst>
          </p:cNvPr>
          <p:cNvPicPr>
            <a:picLocks noChangeAspect="1"/>
          </p:cNvPicPr>
          <p:nvPr/>
        </p:nvPicPr>
        <p:blipFill>
          <a:blip r:embed="rId3"/>
          <a:stretch>
            <a:fillRect/>
          </a:stretch>
        </p:blipFill>
        <p:spPr>
          <a:xfrm>
            <a:off x="7371484" y="795337"/>
            <a:ext cx="5775614" cy="5807653"/>
          </a:xfrm>
          <a:prstGeom prst="rect">
            <a:avLst/>
          </a:prstGeom>
        </p:spPr>
      </p:pic>
      <p:sp>
        <p:nvSpPr>
          <p:cNvPr id="94" name="TextBox 93">
            <a:extLst>
              <a:ext uri="{FF2B5EF4-FFF2-40B4-BE49-F238E27FC236}">
                <a16:creationId xmlns:a16="http://schemas.microsoft.com/office/drawing/2014/main" id="{4A0C999E-144D-9DFF-5516-F240CF5551B5}"/>
              </a:ext>
            </a:extLst>
          </p:cNvPr>
          <p:cNvSpPr txBox="1"/>
          <p:nvPr/>
        </p:nvSpPr>
        <p:spPr>
          <a:xfrm>
            <a:off x="221673" y="1773381"/>
            <a:ext cx="601287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2">
                    <a:lumMod val="25000"/>
                  </a:schemeClr>
                </a:solidFill>
                <a:ea typeface="+mn-lt"/>
                <a:cs typeface="+mn-lt"/>
              </a:rPr>
              <a:t>The comparison of different products based on revenue generated provides valuable insights into the strengths and weaknesses of Nestle's product portfolio. By understanding the revenue dynamics of each product, Nestle can refine its strategies to capitalize on high-performing products, address challenges in underperforming ones, and drive overall growth and profitability.</a:t>
            </a:r>
            <a:endParaRPr lang="en-US" sz="2800">
              <a:solidFill>
                <a:schemeClr val="bg2">
                  <a:lumMod val="25000"/>
                </a:schemeClr>
              </a:solidFill>
              <a:ea typeface="Source Sans Pro"/>
            </a:endParaRPr>
          </a:p>
        </p:txBody>
      </p:sp>
    </p:spTree>
    <p:extLst>
      <p:ext uri="{BB962C8B-B14F-4D97-AF65-F5344CB8AC3E}">
        <p14:creationId xmlns:p14="http://schemas.microsoft.com/office/powerpoint/2010/main" val="130319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2" name="Freeform: Shape 8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88" name="Oval 8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90" name="Rectangle 8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93" name="Oval 92">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96" name="Oval 9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FBA6305-913D-44BD-B3AA-6395AECC850C}"/>
              </a:ext>
            </a:extLst>
          </p:cNvPr>
          <p:cNvSpPr>
            <a:spLocks noGrp="1"/>
          </p:cNvSpPr>
          <p:nvPr>
            <p:ph type="title"/>
          </p:nvPr>
        </p:nvSpPr>
        <p:spPr>
          <a:xfrm>
            <a:off x="5644751" y="568517"/>
            <a:ext cx="6161004" cy="886379"/>
          </a:xfrm>
        </p:spPr>
        <p:txBody>
          <a:bodyPr vert="horz" lIns="91440" tIns="45720" rIns="91440" bIns="45720" rtlCol="0" anchor="ctr">
            <a:normAutofit/>
          </a:bodyPr>
          <a:lstStyle/>
          <a:p>
            <a:r>
              <a:rPr lang="en-US" sz="2800" b="1" dirty="0">
                <a:solidFill>
                  <a:schemeClr val="bg2">
                    <a:lumMod val="25000"/>
                  </a:schemeClr>
                </a:solidFill>
              </a:rPr>
              <a:t>Identification of locations with the highest and lowest sales</a:t>
            </a:r>
            <a:endParaRPr lang="en-US" sz="2800" dirty="0">
              <a:solidFill>
                <a:schemeClr val="bg2">
                  <a:lumMod val="25000"/>
                </a:schemeClr>
              </a:solidFill>
            </a:endParaRPr>
          </a:p>
          <a:p>
            <a:endParaRPr lang="en-US" sz="2800" b="1"/>
          </a:p>
        </p:txBody>
      </p:sp>
      <p:grpSp>
        <p:nvGrpSpPr>
          <p:cNvPr id="98" name="Group 97">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99" name="Freeform: Shape 9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0" name="Freeform: Shape 9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18" name="Picture 17" descr="A graph with green bars&#10;&#10;Description automatically generated">
            <a:extLst>
              <a:ext uri="{FF2B5EF4-FFF2-40B4-BE49-F238E27FC236}">
                <a16:creationId xmlns:a16="http://schemas.microsoft.com/office/drawing/2014/main" id="{DEF6FCB3-A5A1-ACBE-83BA-F678E9E391D0}"/>
              </a:ext>
            </a:extLst>
          </p:cNvPr>
          <p:cNvPicPr>
            <a:picLocks noChangeAspect="1"/>
          </p:cNvPicPr>
          <p:nvPr/>
        </p:nvPicPr>
        <p:blipFill rotWithShape="1">
          <a:blip r:embed="rId3"/>
          <a:srcRect l="12946" r="15601" b="2"/>
          <a:stretch/>
        </p:blipFill>
        <p:spPr>
          <a:xfrm>
            <a:off x="1649077" y="2048922"/>
            <a:ext cx="3217333" cy="2847916"/>
          </a:xfrm>
          <a:prstGeom prst="rect">
            <a:avLst/>
          </a:prstGeom>
        </p:spPr>
      </p:pic>
      <p:grpSp>
        <p:nvGrpSpPr>
          <p:cNvPr id="10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03" name="Freeform: Shape 10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TextBox 16">
            <a:extLst>
              <a:ext uri="{FF2B5EF4-FFF2-40B4-BE49-F238E27FC236}">
                <a16:creationId xmlns:a16="http://schemas.microsoft.com/office/drawing/2014/main" id="{A87016E5-1A0A-337A-02E9-649AF75E15DD}"/>
              </a:ext>
            </a:extLst>
          </p:cNvPr>
          <p:cNvSpPr txBox="1"/>
          <p:nvPr/>
        </p:nvSpPr>
        <p:spPr>
          <a:xfrm>
            <a:off x="6262577" y="1363169"/>
            <a:ext cx="5217173"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dirty="0">
                <a:solidFill>
                  <a:schemeClr val="bg2">
                    <a:lumMod val="25000"/>
                  </a:schemeClr>
                </a:solidFill>
              </a:rPr>
              <a:t>The analysis reveals a significant disparity in sales performance among different locations.</a:t>
            </a:r>
            <a:endParaRPr lang="en-US" sz="200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Factors such as population density, economic conditions, and competition may contribute to variations in sales.</a:t>
            </a:r>
            <a:endParaRPr lang="en-US" sz="200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High-performing locations may indicate areas of strong demand or effective marketing strategies.</a:t>
            </a:r>
            <a:endParaRPr lang="en-US" sz="200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Low-performing locations may require further investigation to identify underlying issues and implement corrective measures.</a:t>
            </a:r>
            <a:endParaRPr lang="en-US" sz="2000">
              <a:solidFill>
                <a:schemeClr val="bg2">
                  <a:lumMod val="25000"/>
                </a:schemeClr>
              </a:solidFill>
              <a:ea typeface="Source Sans Pro"/>
            </a:endParaRPr>
          </a:p>
          <a:p>
            <a:pPr indent="-228600">
              <a:lnSpc>
                <a:spcPct val="90000"/>
              </a:lnSpc>
              <a:spcAft>
                <a:spcPts val="600"/>
              </a:spcAft>
              <a:buFont typeface="Arial" panose="020B0604020202020204" pitchFamily="34" charset="0"/>
              <a:buChar char="•"/>
            </a:pPr>
            <a:r>
              <a:rPr lang="en-US" sz="2000" dirty="0">
                <a:solidFill>
                  <a:schemeClr val="bg2">
                    <a:lumMod val="25000"/>
                  </a:schemeClr>
                </a:solidFill>
              </a:rPr>
              <a:t>Identifying locations with the highest and lowest sales is crucial for optimizing sales performance and driving overall business growth. By leveraging data-driven insights and taking proactive measures, businesses can capitalize on opportunities and address challenges effectively.</a:t>
            </a:r>
            <a:endParaRPr lang="en-US" sz="2000">
              <a:solidFill>
                <a:schemeClr val="bg2">
                  <a:lumMod val="25000"/>
                </a:schemeClr>
              </a:solidFill>
              <a:ea typeface="Source Sans Pro"/>
            </a:endParaRPr>
          </a:p>
        </p:txBody>
      </p:sp>
    </p:spTree>
    <p:extLst>
      <p:ext uri="{BB962C8B-B14F-4D97-AF65-F5344CB8AC3E}">
        <p14:creationId xmlns:p14="http://schemas.microsoft.com/office/powerpoint/2010/main" val="351463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C15D8B-94BE-4CFD-BA52-BE8D2A5691D4}"/>
              </a:ext>
            </a:extLst>
          </p:cNvPr>
          <p:cNvSpPr>
            <a:spLocks noGrp="1"/>
          </p:cNvSpPr>
          <p:nvPr>
            <p:ph type="title"/>
          </p:nvPr>
        </p:nvSpPr>
        <p:spPr>
          <a:xfrm>
            <a:off x="4395" y="123087"/>
            <a:ext cx="5993458" cy="1361728"/>
          </a:xfrm>
        </p:spPr>
        <p:txBody>
          <a:bodyPr vert="horz" lIns="91440" tIns="45720" rIns="91440" bIns="45720" rtlCol="0" anchor="t">
            <a:noAutofit/>
          </a:bodyPr>
          <a:lstStyle/>
          <a:p>
            <a:pPr>
              <a:spcBef>
                <a:spcPts val="1000"/>
              </a:spcBef>
            </a:pPr>
            <a:r>
              <a:rPr lang="en-US" sz="3200" b="1" dirty="0">
                <a:solidFill>
                  <a:schemeClr val="bg2">
                    <a:lumMod val="25000"/>
                  </a:schemeClr>
                </a:solidFill>
                <a:latin typeface="Arial"/>
                <a:cs typeface="Arial"/>
              </a:rPr>
              <a:t>Insights from sales medium to aid decision-making for the Head of Growth.</a:t>
            </a:r>
            <a:endParaRPr lang="en-US"/>
          </a:p>
          <a:p>
            <a:endParaRPr lang="en-US" sz="3200" b="1" dirty="0"/>
          </a:p>
        </p:txBody>
      </p:sp>
      <p:sp>
        <p:nvSpPr>
          <p:cNvPr id="23" name="TextBox 22">
            <a:extLst>
              <a:ext uri="{FF2B5EF4-FFF2-40B4-BE49-F238E27FC236}">
                <a16:creationId xmlns:a16="http://schemas.microsoft.com/office/drawing/2014/main" id="{0E574421-3102-3910-3B10-35CEC7217AAD}"/>
              </a:ext>
            </a:extLst>
          </p:cNvPr>
          <p:cNvSpPr txBox="1"/>
          <p:nvPr/>
        </p:nvSpPr>
        <p:spPr>
          <a:xfrm>
            <a:off x="-1" y="1385454"/>
            <a:ext cx="1219199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2">
                    <a:lumMod val="25000"/>
                  </a:schemeClr>
                </a:solidFill>
                <a:ea typeface="+mn-lt"/>
                <a:cs typeface="+mn-lt"/>
              </a:rPr>
              <a:t>Understanding the nuances of sales mediums is essential for driving sustainable growth and competitive advantage. By leveraging the insights presented in this report, the Head of Growth can make informed decisions to maximize revenue and optimize the sales mix for optimal performance.</a:t>
            </a:r>
          </a:p>
          <a:p>
            <a:r>
              <a:rPr lang="en-US" sz="2000" dirty="0">
                <a:solidFill>
                  <a:schemeClr val="bg2">
                    <a:lumMod val="25000"/>
                  </a:schemeClr>
                </a:solidFill>
                <a:ea typeface="+mn-lt"/>
                <a:cs typeface="+mn-lt"/>
              </a:rPr>
              <a:t>Online Sales: Online channels contributed the highest share of revenue, indicating the significance of e-commerce in driving sales.</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Offline Sales: While offline sales remain important, they accounted for a smaller portion of total revenue compared to online channels.</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Direct Sales: Direct sales through company representatives or agents made a notable contribution, particularly in specific regions or customer segments.</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Geographical Distribution:</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Regional Performance: Analysis revealed variations in sales performance across different regions. Certain regions demonstrated higher affinity towards specific sales mediums, highlighting the importance of localized strategies.</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Urban vs. Rural: Urban areas showed a preference for online and offline mediums, whereas direct sales were more prevalent in rural or remote areas.</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Return on Investment (ROI):</a:t>
            </a:r>
            <a:endParaRPr lang="en-US" sz="2000">
              <a:solidFill>
                <a:schemeClr val="bg2">
                  <a:lumMod val="25000"/>
                </a:schemeClr>
              </a:solidFill>
              <a:ea typeface="Source Sans Pro"/>
            </a:endParaRPr>
          </a:p>
          <a:p>
            <a:r>
              <a:rPr lang="en-US" sz="2000" dirty="0">
                <a:solidFill>
                  <a:schemeClr val="bg2">
                    <a:lumMod val="25000"/>
                  </a:schemeClr>
                </a:solidFill>
                <a:ea typeface="+mn-lt"/>
                <a:cs typeface="+mn-lt"/>
              </a:rPr>
              <a:t>Cost Analysis: While online sales may incur higher initial setup and maintenance costs, the ROI is often favorable due to scalability and global reach.</a:t>
            </a:r>
            <a:endParaRPr lang="en-US" sz="2000">
              <a:solidFill>
                <a:schemeClr val="bg2">
                  <a:lumMod val="25000"/>
                </a:schemeClr>
              </a:solidFill>
              <a:ea typeface="Source Sans Pro"/>
            </a:endParaRPr>
          </a:p>
          <a:p>
            <a:endParaRPr lang="en-US" sz="2000" dirty="0">
              <a:solidFill>
                <a:schemeClr val="bg2">
                  <a:lumMod val="25000"/>
                </a:schemeClr>
              </a:solidFill>
              <a:ea typeface="+mn-lt"/>
              <a:cs typeface="+mn-lt"/>
            </a:endParaRPr>
          </a:p>
        </p:txBody>
      </p:sp>
    </p:spTree>
    <p:extLst>
      <p:ext uri="{BB962C8B-B14F-4D97-AF65-F5344CB8AC3E}">
        <p14:creationId xmlns:p14="http://schemas.microsoft.com/office/powerpoint/2010/main" val="4269302984"/>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EA051F-84B4-4065-A650-AA89D1B04233}">
  <ds:schemaRefs>
    <ds:schemaRef ds:uri="http://schemas.microsoft.com/sharepoint/v3/contenttype/forms"/>
  </ds:schemaRefs>
</ds:datastoreItem>
</file>

<file path=customXml/itemProps2.xml><?xml version="1.0" encoding="utf-8"?>
<ds:datastoreItem xmlns:ds="http://schemas.openxmlformats.org/officeDocument/2006/customXml" ds:itemID="{874A60CD-0DE5-49D4-8EE4-931437A265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279500-64D1-4E99-9E84-D64A6313B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947</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Source Sans Pro</vt:lpstr>
      <vt:lpstr>Source Sans Pro </vt:lpstr>
      <vt:lpstr>1_FunkyShapesVTI</vt:lpstr>
      <vt:lpstr>Solving Sales Challenges for Nestle with Power BI</vt:lpstr>
      <vt:lpstr>Agenda</vt:lpstr>
      <vt:lpstr>Introduction</vt:lpstr>
      <vt:lpstr>Trend of total sales per product in the last 3 years </vt:lpstr>
      <vt:lpstr>Trend of total sales per product in the last 3 years  The analysis of total sales per product over the last three years using an area chart provides valuable insights into the performance of each product within the Nestle portfolio. By identifying trends and patterns in sales data, decision-makers can formulate informed strategies to optimize sales performance and drive business growth.</vt:lpstr>
      <vt:lpstr>Monthly sales trend analysis </vt:lpstr>
      <vt:lpstr>Comparison of different products based on revenue generated </vt:lpstr>
      <vt:lpstr>Identification of locations with the highest and lowest sales </vt:lpstr>
      <vt:lpstr>Insights from sales medium to aid decision-making for the Head of Growth.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frederick ighodalo</cp:lastModifiedBy>
  <cp:revision>349</cp:revision>
  <dcterms:created xsi:type="dcterms:W3CDTF">2024-04-14T16:41:19Z</dcterms:created>
  <dcterms:modified xsi:type="dcterms:W3CDTF">2024-06-02T10:44:33Z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