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5"/>
  </p:notesMasterIdLst>
  <p:sldIdLst>
    <p:sldId id="256" r:id="rId2"/>
    <p:sldId id="257" r:id="rId3"/>
    <p:sldId id="269" r:id="rId4"/>
    <p:sldId id="259" r:id="rId5"/>
    <p:sldId id="258" r:id="rId6"/>
    <p:sldId id="260" r:id="rId7"/>
    <p:sldId id="261" r:id="rId8"/>
    <p:sldId id="262" r:id="rId9"/>
    <p:sldId id="265" r:id="rId10"/>
    <p:sldId id="266" r:id="rId11"/>
    <p:sldId id="26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35"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4B2550-27E3-483C-8B2F-E05F8823E74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949D7BB-7B8B-46DA-ABBA-4CD0D62B0821}">
      <dgm:prSet/>
      <dgm:spPr/>
      <dgm:t>
        <a:bodyPr/>
        <a:lstStyle/>
        <a:p>
          <a:pPr>
            <a:lnSpc>
              <a:spcPct val="100000"/>
            </a:lnSpc>
          </a:pPr>
          <a:r>
            <a:rPr lang="en-US"/>
            <a:t>Understanding the Business</a:t>
          </a:r>
        </a:p>
      </dgm:t>
    </dgm:pt>
    <dgm:pt modelId="{2D9F3DB2-A6AA-4C1F-A864-A7A00627E90C}" type="parTrans" cxnId="{0F7C96A0-0446-492F-94AD-274020402374}">
      <dgm:prSet/>
      <dgm:spPr/>
      <dgm:t>
        <a:bodyPr/>
        <a:lstStyle/>
        <a:p>
          <a:endParaRPr lang="en-US"/>
        </a:p>
      </dgm:t>
    </dgm:pt>
    <dgm:pt modelId="{659184E8-361F-4590-8279-38503B52CF32}" type="sibTrans" cxnId="{0F7C96A0-0446-492F-94AD-274020402374}">
      <dgm:prSet/>
      <dgm:spPr/>
      <dgm:t>
        <a:bodyPr/>
        <a:lstStyle/>
        <a:p>
          <a:endParaRPr lang="en-US"/>
        </a:p>
      </dgm:t>
    </dgm:pt>
    <dgm:pt modelId="{AE43E7B7-E5C5-4F6B-B9C6-177EA1952496}">
      <dgm:prSet/>
      <dgm:spPr/>
      <dgm:t>
        <a:bodyPr/>
        <a:lstStyle/>
        <a:p>
          <a:pPr>
            <a:lnSpc>
              <a:spcPct val="100000"/>
            </a:lnSpc>
          </a:pPr>
          <a:r>
            <a:rPr lang="en-US"/>
            <a:t>Thorough Understanding of the Available Data</a:t>
          </a:r>
        </a:p>
      </dgm:t>
    </dgm:pt>
    <dgm:pt modelId="{1D073D7B-5C21-40C2-BFBD-FD11E32E66E6}" type="parTrans" cxnId="{85F6F190-97C7-4C8F-8056-D7496420513D}">
      <dgm:prSet/>
      <dgm:spPr/>
      <dgm:t>
        <a:bodyPr/>
        <a:lstStyle/>
        <a:p>
          <a:endParaRPr lang="en-US"/>
        </a:p>
      </dgm:t>
    </dgm:pt>
    <dgm:pt modelId="{96CCA003-B7A2-4C0C-9E0F-D8BB85A12474}" type="sibTrans" cxnId="{85F6F190-97C7-4C8F-8056-D7496420513D}">
      <dgm:prSet/>
      <dgm:spPr/>
      <dgm:t>
        <a:bodyPr/>
        <a:lstStyle/>
        <a:p>
          <a:endParaRPr lang="en-US"/>
        </a:p>
      </dgm:t>
    </dgm:pt>
    <dgm:pt modelId="{50776FD3-30D9-496D-8722-0A3A31F35F6C}">
      <dgm:prSet/>
      <dgm:spPr/>
      <dgm:t>
        <a:bodyPr/>
        <a:lstStyle/>
        <a:p>
          <a:pPr>
            <a:lnSpc>
              <a:spcPct val="100000"/>
            </a:lnSpc>
          </a:pPr>
          <a:r>
            <a:rPr lang="en-US"/>
            <a:t>Preparation of Data</a:t>
          </a:r>
        </a:p>
      </dgm:t>
    </dgm:pt>
    <dgm:pt modelId="{EA076FEF-9D6C-4820-8EAB-7F56F3847298}" type="parTrans" cxnId="{5995789D-3881-413C-9FF4-2EE37C94A1CC}">
      <dgm:prSet/>
      <dgm:spPr/>
      <dgm:t>
        <a:bodyPr/>
        <a:lstStyle/>
        <a:p>
          <a:endParaRPr lang="en-US"/>
        </a:p>
      </dgm:t>
    </dgm:pt>
    <dgm:pt modelId="{55665E9C-16CB-44C9-919C-5E93A1D74D8F}" type="sibTrans" cxnId="{5995789D-3881-413C-9FF4-2EE37C94A1CC}">
      <dgm:prSet/>
      <dgm:spPr/>
      <dgm:t>
        <a:bodyPr/>
        <a:lstStyle/>
        <a:p>
          <a:endParaRPr lang="en-US"/>
        </a:p>
      </dgm:t>
    </dgm:pt>
    <dgm:pt modelId="{654320F6-C4D7-4CC5-B8FB-82AA45977CB9}">
      <dgm:prSet/>
      <dgm:spPr/>
      <dgm:t>
        <a:bodyPr/>
        <a:lstStyle/>
        <a:p>
          <a:pPr>
            <a:lnSpc>
              <a:spcPct val="100000"/>
            </a:lnSpc>
          </a:pPr>
          <a:r>
            <a:rPr lang="en-US"/>
            <a:t>Data Analysis</a:t>
          </a:r>
        </a:p>
      </dgm:t>
    </dgm:pt>
    <dgm:pt modelId="{4C38E7BB-9227-4A9F-A9D0-82E5E4E68B74}" type="parTrans" cxnId="{A70A12DC-E79A-477E-B34B-8CF4B557B027}">
      <dgm:prSet/>
      <dgm:spPr/>
      <dgm:t>
        <a:bodyPr/>
        <a:lstStyle/>
        <a:p>
          <a:endParaRPr lang="en-US"/>
        </a:p>
      </dgm:t>
    </dgm:pt>
    <dgm:pt modelId="{68BFD820-881B-495E-868B-6FE41BE0991D}" type="sibTrans" cxnId="{A70A12DC-E79A-477E-B34B-8CF4B557B027}">
      <dgm:prSet/>
      <dgm:spPr/>
      <dgm:t>
        <a:bodyPr/>
        <a:lstStyle/>
        <a:p>
          <a:endParaRPr lang="en-US"/>
        </a:p>
      </dgm:t>
    </dgm:pt>
    <dgm:pt modelId="{F24A3B42-8A4A-4434-B649-C6F994650465}">
      <dgm:prSet/>
      <dgm:spPr/>
      <dgm:t>
        <a:bodyPr/>
        <a:lstStyle/>
        <a:p>
          <a:pPr>
            <a:lnSpc>
              <a:spcPct val="100000"/>
            </a:lnSpc>
          </a:pPr>
          <a:r>
            <a:rPr lang="en-US"/>
            <a:t>Validation</a:t>
          </a:r>
        </a:p>
      </dgm:t>
    </dgm:pt>
    <dgm:pt modelId="{F788E45E-6A1D-40DA-A813-D3646AAF51D8}" type="parTrans" cxnId="{B553E883-034B-41F0-BEEF-614D00527018}">
      <dgm:prSet/>
      <dgm:spPr/>
      <dgm:t>
        <a:bodyPr/>
        <a:lstStyle/>
        <a:p>
          <a:endParaRPr lang="en-US"/>
        </a:p>
      </dgm:t>
    </dgm:pt>
    <dgm:pt modelId="{B2C19BBB-95A7-47F5-8845-1559F85D8252}" type="sibTrans" cxnId="{B553E883-034B-41F0-BEEF-614D00527018}">
      <dgm:prSet/>
      <dgm:spPr/>
      <dgm:t>
        <a:bodyPr/>
        <a:lstStyle/>
        <a:p>
          <a:endParaRPr lang="en-US"/>
        </a:p>
      </dgm:t>
    </dgm:pt>
    <dgm:pt modelId="{213451DC-7D80-412E-875F-B87DBF1AE29C}" type="pres">
      <dgm:prSet presAssocID="{024B2550-27E3-483C-8B2F-E05F8823E740}" presName="root" presStyleCnt="0">
        <dgm:presLayoutVars>
          <dgm:dir/>
          <dgm:resizeHandles val="exact"/>
        </dgm:presLayoutVars>
      </dgm:prSet>
      <dgm:spPr/>
    </dgm:pt>
    <dgm:pt modelId="{689815BC-7300-41A5-B904-E54D25B87AAA}" type="pres">
      <dgm:prSet presAssocID="{7949D7BB-7B8B-46DA-ABBA-4CD0D62B0821}" presName="compNode" presStyleCnt="0"/>
      <dgm:spPr/>
    </dgm:pt>
    <dgm:pt modelId="{8D8DD174-DCA4-4FD7-9E9A-35E55343EBB4}" type="pres">
      <dgm:prSet presAssocID="{7949D7BB-7B8B-46DA-ABBA-4CD0D62B0821}" presName="bgRect" presStyleLbl="bgShp" presStyleIdx="0" presStyleCnt="5"/>
      <dgm:spPr/>
    </dgm:pt>
    <dgm:pt modelId="{D5759411-407A-4840-ACB8-4AD5B0DC8897}" type="pres">
      <dgm:prSet presAssocID="{7949D7BB-7B8B-46DA-ABBA-4CD0D62B082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2C13B4F3-64BF-402C-92CE-72A764D554D0}" type="pres">
      <dgm:prSet presAssocID="{7949D7BB-7B8B-46DA-ABBA-4CD0D62B0821}" presName="spaceRect" presStyleCnt="0"/>
      <dgm:spPr/>
    </dgm:pt>
    <dgm:pt modelId="{D9FF7B1C-946B-424F-946C-9E4FDF5F6CEB}" type="pres">
      <dgm:prSet presAssocID="{7949D7BB-7B8B-46DA-ABBA-4CD0D62B0821}" presName="parTx" presStyleLbl="revTx" presStyleIdx="0" presStyleCnt="5">
        <dgm:presLayoutVars>
          <dgm:chMax val="0"/>
          <dgm:chPref val="0"/>
        </dgm:presLayoutVars>
      </dgm:prSet>
      <dgm:spPr/>
    </dgm:pt>
    <dgm:pt modelId="{78E2590E-851C-4AD9-ACB0-C39C6C5C2D3B}" type="pres">
      <dgm:prSet presAssocID="{659184E8-361F-4590-8279-38503B52CF32}" presName="sibTrans" presStyleCnt="0"/>
      <dgm:spPr/>
    </dgm:pt>
    <dgm:pt modelId="{2E700FE0-7EDC-4DF6-9E6C-DD625F4C8A8A}" type="pres">
      <dgm:prSet presAssocID="{AE43E7B7-E5C5-4F6B-B9C6-177EA1952496}" presName="compNode" presStyleCnt="0"/>
      <dgm:spPr/>
    </dgm:pt>
    <dgm:pt modelId="{836CDFC1-86AA-419F-BCE1-B18319B7FE2F}" type="pres">
      <dgm:prSet presAssocID="{AE43E7B7-E5C5-4F6B-B9C6-177EA1952496}" presName="bgRect" presStyleLbl="bgShp" presStyleIdx="1" presStyleCnt="5"/>
      <dgm:spPr/>
    </dgm:pt>
    <dgm:pt modelId="{FC745C67-0C4E-468D-8AA2-4DC5A49AF6E3}" type="pres">
      <dgm:prSet presAssocID="{AE43E7B7-E5C5-4F6B-B9C6-177EA195249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79589430-220A-4B00-9F05-6D570555A77C}" type="pres">
      <dgm:prSet presAssocID="{AE43E7B7-E5C5-4F6B-B9C6-177EA1952496}" presName="spaceRect" presStyleCnt="0"/>
      <dgm:spPr/>
    </dgm:pt>
    <dgm:pt modelId="{1D708B53-BDD2-45D9-A154-110FF0646B05}" type="pres">
      <dgm:prSet presAssocID="{AE43E7B7-E5C5-4F6B-B9C6-177EA1952496}" presName="parTx" presStyleLbl="revTx" presStyleIdx="1" presStyleCnt="5">
        <dgm:presLayoutVars>
          <dgm:chMax val="0"/>
          <dgm:chPref val="0"/>
        </dgm:presLayoutVars>
      </dgm:prSet>
      <dgm:spPr/>
    </dgm:pt>
    <dgm:pt modelId="{31022D3E-AFFD-4897-9685-A61EEEC3116F}" type="pres">
      <dgm:prSet presAssocID="{96CCA003-B7A2-4C0C-9E0F-D8BB85A12474}" presName="sibTrans" presStyleCnt="0"/>
      <dgm:spPr/>
    </dgm:pt>
    <dgm:pt modelId="{C04E6EEE-A101-42C8-8C61-3655C340073A}" type="pres">
      <dgm:prSet presAssocID="{50776FD3-30D9-496D-8722-0A3A31F35F6C}" presName="compNode" presStyleCnt="0"/>
      <dgm:spPr/>
    </dgm:pt>
    <dgm:pt modelId="{EC5CCAD1-02D2-47D7-9DEB-24D03242D274}" type="pres">
      <dgm:prSet presAssocID="{50776FD3-30D9-496D-8722-0A3A31F35F6C}" presName="bgRect" presStyleLbl="bgShp" presStyleIdx="2" presStyleCnt="5"/>
      <dgm:spPr/>
    </dgm:pt>
    <dgm:pt modelId="{2138CAE4-F2DD-444B-A0CA-7A76FA6D70EA}" type="pres">
      <dgm:prSet presAssocID="{50776FD3-30D9-496D-8722-0A3A31F35F6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BE86FA00-0203-4D50-9BF4-F6BBDF10360C}" type="pres">
      <dgm:prSet presAssocID="{50776FD3-30D9-496D-8722-0A3A31F35F6C}" presName="spaceRect" presStyleCnt="0"/>
      <dgm:spPr/>
    </dgm:pt>
    <dgm:pt modelId="{C17AADC0-6394-468B-B0C8-5A3B640BB6FA}" type="pres">
      <dgm:prSet presAssocID="{50776FD3-30D9-496D-8722-0A3A31F35F6C}" presName="parTx" presStyleLbl="revTx" presStyleIdx="2" presStyleCnt="5">
        <dgm:presLayoutVars>
          <dgm:chMax val="0"/>
          <dgm:chPref val="0"/>
        </dgm:presLayoutVars>
      </dgm:prSet>
      <dgm:spPr/>
    </dgm:pt>
    <dgm:pt modelId="{13CD9109-826E-4C17-9372-9DA87581B425}" type="pres">
      <dgm:prSet presAssocID="{55665E9C-16CB-44C9-919C-5E93A1D74D8F}" presName="sibTrans" presStyleCnt="0"/>
      <dgm:spPr/>
    </dgm:pt>
    <dgm:pt modelId="{682CC22E-EE4E-4EE5-B9CA-35BD1EDE1022}" type="pres">
      <dgm:prSet presAssocID="{654320F6-C4D7-4CC5-B8FB-82AA45977CB9}" presName="compNode" presStyleCnt="0"/>
      <dgm:spPr/>
    </dgm:pt>
    <dgm:pt modelId="{F6CD2F37-13BD-429A-9321-A25865CE4B4E}" type="pres">
      <dgm:prSet presAssocID="{654320F6-C4D7-4CC5-B8FB-82AA45977CB9}" presName="bgRect" presStyleLbl="bgShp" presStyleIdx="3" presStyleCnt="5"/>
      <dgm:spPr/>
    </dgm:pt>
    <dgm:pt modelId="{1AB30601-4E75-40A7-93E5-41E6AC67D4F6}" type="pres">
      <dgm:prSet presAssocID="{654320F6-C4D7-4CC5-B8FB-82AA45977CB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754816E2-7988-4C5E-B953-091B28D86BDD}" type="pres">
      <dgm:prSet presAssocID="{654320F6-C4D7-4CC5-B8FB-82AA45977CB9}" presName="spaceRect" presStyleCnt="0"/>
      <dgm:spPr/>
    </dgm:pt>
    <dgm:pt modelId="{EA23D836-7B05-4275-BC23-9F22FE611216}" type="pres">
      <dgm:prSet presAssocID="{654320F6-C4D7-4CC5-B8FB-82AA45977CB9}" presName="parTx" presStyleLbl="revTx" presStyleIdx="3" presStyleCnt="5">
        <dgm:presLayoutVars>
          <dgm:chMax val="0"/>
          <dgm:chPref val="0"/>
        </dgm:presLayoutVars>
      </dgm:prSet>
      <dgm:spPr/>
    </dgm:pt>
    <dgm:pt modelId="{CDABEA30-0E42-43E7-B7EF-48D454217A41}" type="pres">
      <dgm:prSet presAssocID="{68BFD820-881B-495E-868B-6FE41BE0991D}" presName="sibTrans" presStyleCnt="0"/>
      <dgm:spPr/>
    </dgm:pt>
    <dgm:pt modelId="{A2C2D458-7DCE-496F-945F-0FF21C011836}" type="pres">
      <dgm:prSet presAssocID="{F24A3B42-8A4A-4434-B649-C6F994650465}" presName="compNode" presStyleCnt="0"/>
      <dgm:spPr/>
    </dgm:pt>
    <dgm:pt modelId="{3CA63B8C-7290-4430-92D3-D03DEE5DD858}" type="pres">
      <dgm:prSet presAssocID="{F24A3B42-8A4A-4434-B649-C6F994650465}" presName="bgRect" presStyleLbl="bgShp" presStyleIdx="4" presStyleCnt="5"/>
      <dgm:spPr/>
    </dgm:pt>
    <dgm:pt modelId="{4BAEB99B-945D-4783-A784-ECA5D1E33E7B}" type="pres">
      <dgm:prSet presAssocID="{F24A3B42-8A4A-4434-B649-C6F99465046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9225B3DE-D170-4F30-911E-EDEFA413D489}" type="pres">
      <dgm:prSet presAssocID="{F24A3B42-8A4A-4434-B649-C6F994650465}" presName="spaceRect" presStyleCnt="0"/>
      <dgm:spPr/>
    </dgm:pt>
    <dgm:pt modelId="{0731381B-0A6C-41A1-9206-B11989709CAE}" type="pres">
      <dgm:prSet presAssocID="{F24A3B42-8A4A-4434-B649-C6F994650465}" presName="parTx" presStyleLbl="revTx" presStyleIdx="4" presStyleCnt="5">
        <dgm:presLayoutVars>
          <dgm:chMax val="0"/>
          <dgm:chPref val="0"/>
        </dgm:presLayoutVars>
      </dgm:prSet>
      <dgm:spPr/>
    </dgm:pt>
  </dgm:ptLst>
  <dgm:cxnLst>
    <dgm:cxn modelId="{6295B300-48CB-4C94-8928-5062BE6E6CAE}" type="presOf" srcId="{50776FD3-30D9-496D-8722-0A3A31F35F6C}" destId="{C17AADC0-6394-468B-B0C8-5A3B640BB6FA}" srcOrd="0" destOrd="0" presId="urn:microsoft.com/office/officeart/2018/2/layout/IconVerticalSolidList"/>
    <dgm:cxn modelId="{48435A3D-CBFE-458F-BC6B-3E8ED5563CF1}" type="presOf" srcId="{F24A3B42-8A4A-4434-B649-C6F994650465}" destId="{0731381B-0A6C-41A1-9206-B11989709CAE}" srcOrd="0" destOrd="0" presId="urn:microsoft.com/office/officeart/2018/2/layout/IconVerticalSolidList"/>
    <dgm:cxn modelId="{8D90057F-85B3-453A-B8B5-1B331F668DDE}" type="presOf" srcId="{654320F6-C4D7-4CC5-B8FB-82AA45977CB9}" destId="{EA23D836-7B05-4275-BC23-9F22FE611216}" srcOrd="0" destOrd="0" presId="urn:microsoft.com/office/officeart/2018/2/layout/IconVerticalSolidList"/>
    <dgm:cxn modelId="{89E72B7F-98BD-4FDE-853D-94E0BAA64051}" type="presOf" srcId="{024B2550-27E3-483C-8B2F-E05F8823E740}" destId="{213451DC-7D80-412E-875F-B87DBF1AE29C}" srcOrd="0" destOrd="0" presId="urn:microsoft.com/office/officeart/2018/2/layout/IconVerticalSolidList"/>
    <dgm:cxn modelId="{B553E883-034B-41F0-BEEF-614D00527018}" srcId="{024B2550-27E3-483C-8B2F-E05F8823E740}" destId="{F24A3B42-8A4A-4434-B649-C6F994650465}" srcOrd="4" destOrd="0" parTransId="{F788E45E-6A1D-40DA-A813-D3646AAF51D8}" sibTransId="{B2C19BBB-95A7-47F5-8845-1559F85D8252}"/>
    <dgm:cxn modelId="{85F6F190-97C7-4C8F-8056-D7496420513D}" srcId="{024B2550-27E3-483C-8B2F-E05F8823E740}" destId="{AE43E7B7-E5C5-4F6B-B9C6-177EA1952496}" srcOrd="1" destOrd="0" parTransId="{1D073D7B-5C21-40C2-BFBD-FD11E32E66E6}" sibTransId="{96CCA003-B7A2-4C0C-9E0F-D8BB85A12474}"/>
    <dgm:cxn modelId="{5995789D-3881-413C-9FF4-2EE37C94A1CC}" srcId="{024B2550-27E3-483C-8B2F-E05F8823E740}" destId="{50776FD3-30D9-496D-8722-0A3A31F35F6C}" srcOrd="2" destOrd="0" parTransId="{EA076FEF-9D6C-4820-8EAB-7F56F3847298}" sibTransId="{55665E9C-16CB-44C9-919C-5E93A1D74D8F}"/>
    <dgm:cxn modelId="{0F7C96A0-0446-492F-94AD-274020402374}" srcId="{024B2550-27E3-483C-8B2F-E05F8823E740}" destId="{7949D7BB-7B8B-46DA-ABBA-4CD0D62B0821}" srcOrd="0" destOrd="0" parTransId="{2D9F3DB2-A6AA-4C1F-A864-A7A00627E90C}" sibTransId="{659184E8-361F-4590-8279-38503B52CF32}"/>
    <dgm:cxn modelId="{66FEEAC2-4723-4BA6-89B5-0B44E3453270}" type="presOf" srcId="{AE43E7B7-E5C5-4F6B-B9C6-177EA1952496}" destId="{1D708B53-BDD2-45D9-A154-110FF0646B05}" srcOrd="0" destOrd="0" presId="urn:microsoft.com/office/officeart/2018/2/layout/IconVerticalSolidList"/>
    <dgm:cxn modelId="{EAE640CE-4B65-4358-A57F-EE05B393716E}" type="presOf" srcId="{7949D7BB-7B8B-46DA-ABBA-4CD0D62B0821}" destId="{D9FF7B1C-946B-424F-946C-9E4FDF5F6CEB}" srcOrd="0" destOrd="0" presId="urn:microsoft.com/office/officeart/2018/2/layout/IconVerticalSolidList"/>
    <dgm:cxn modelId="{A70A12DC-E79A-477E-B34B-8CF4B557B027}" srcId="{024B2550-27E3-483C-8B2F-E05F8823E740}" destId="{654320F6-C4D7-4CC5-B8FB-82AA45977CB9}" srcOrd="3" destOrd="0" parTransId="{4C38E7BB-9227-4A9F-A9D0-82E5E4E68B74}" sibTransId="{68BFD820-881B-495E-868B-6FE41BE0991D}"/>
    <dgm:cxn modelId="{500ABC36-2619-4C64-B468-1E3452DF3C60}" type="presParOf" srcId="{213451DC-7D80-412E-875F-B87DBF1AE29C}" destId="{689815BC-7300-41A5-B904-E54D25B87AAA}" srcOrd="0" destOrd="0" presId="urn:microsoft.com/office/officeart/2018/2/layout/IconVerticalSolidList"/>
    <dgm:cxn modelId="{1ABC3047-59C4-4C3C-9ECD-1EA43A11901E}" type="presParOf" srcId="{689815BC-7300-41A5-B904-E54D25B87AAA}" destId="{8D8DD174-DCA4-4FD7-9E9A-35E55343EBB4}" srcOrd="0" destOrd="0" presId="urn:microsoft.com/office/officeart/2018/2/layout/IconVerticalSolidList"/>
    <dgm:cxn modelId="{8D18AD22-EB82-4F8A-B45F-1A10E6D25B6B}" type="presParOf" srcId="{689815BC-7300-41A5-B904-E54D25B87AAA}" destId="{D5759411-407A-4840-ACB8-4AD5B0DC8897}" srcOrd="1" destOrd="0" presId="urn:microsoft.com/office/officeart/2018/2/layout/IconVerticalSolidList"/>
    <dgm:cxn modelId="{95E49EB0-F842-43F8-A0DF-016FEF0787CD}" type="presParOf" srcId="{689815BC-7300-41A5-B904-E54D25B87AAA}" destId="{2C13B4F3-64BF-402C-92CE-72A764D554D0}" srcOrd="2" destOrd="0" presId="urn:microsoft.com/office/officeart/2018/2/layout/IconVerticalSolidList"/>
    <dgm:cxn modelId="{26BA6275-5D0B-4132-8EDF-0C350749D47E}" type="presParOf" srcId="{689815BC-7300-41A5-B904-E54D25B87AAA}" destId="{D9FF7B1C-946B-424F-946C-9E4FDF5F6CEB}" srcOrd="3" destOrd="0" presId="urn:microsoft.com/office/officeart/2018/2/layout/IconVerticalSolidList"/>
    <dgm:cxn modelId="{8D35EC52-ED3B-41B3-A231-FFF065245C6A}" type="presParOf" srcId="{213451DC-7D80-412E-875F-B87DBF1AE29C}" destId="{78E2590E-851C-4AD9-ACB0-C39C6C5C2D3B}" srcOrd="1" destOrd="0" presId="urn:microsoft.com/office/officeart/2018/2/layout/IconVerticalSolidList"/>
    <dgm:cxn modelId="{5BD36E04-E901-491D-B3D1-1F369399FCC6}" type="presParOf" srcId="{213451DC-7D80-412E-875F-B87DBF1AE29C}" destId="{2E700FE0-7EDC-4DF6-9E6C-DD625F4C8A8A}" srcOrd="2" destOrd="0" presId="urn:microsoft.com/office/officeart/2018/2/layout/IconVerticalSolidList"/>
    <dgm:cxn modelId="{0C24720A-6A39-49C4-875A-68B1CD21F8A0}" type="presParOf" srcId="{2E700FE0-7EDC-4DF6-9E6C-DD625F4C8A8A}" destId="{836CDFC1-86AA-419F-BCE1-B18319B7FE2F}" srcOrd="0" destOrd="0" presId="urn:microsoft.com/office/officeart/2018/2/layout/IconVerticalSolidList"/>
    <dgm:cxn modelId="{076B6BA5-E728-4DB7-A08E-70717F76DE3B}" type="presParOf" srcId="{2E700FE0-7EDC-4DF6-9E6C-DD625F4C8A8A}" destId="{FC745C67-0C4E-468D-8AA2-4DC5A49AF6E3}" srcOrd="1" destOrd="0" presId="urn:microsoft.com/office/officeart/2018/2/layout/IconVerticalSolidList"/>
    <dgm:cxn modelId="{612427E2-034D-437E-B025-D7BE75699E6B}" type="presParOf" srcId="{2E700FE0-7EDC-4DF6-9E6C-DD625F4C8A8A}" destId="{79589430-220A-4B00-9F05-6D570555A77C}" srcOrd="2" destOrd="0" presId="urn:microsoft.com/office/officeart/2018/2/layout/IconVerticalSolidList"/>
    <dgm:cxn modelId="{9A075EE7-6E63-422D-AD30-07C28B8FB2B6}" type="presParOf" srcId="{2E700FE0-7EDC-4DF6-9E6C-DD625F4C8A8A}" destId="{1D708B53-BDD2-45D9-A154-110FF0646B05}" srcOrd="3" destOrd="0" presId="urn:microsoft.com/office/officeart/2018/2/layout/IconVerticalSolidList"/>
    <dgm:cxn modelId="{4C05D0DF-3011-428E-9583-5EB2B63C12AD}" type="presParOf" srcId="{213451DC-7D80-412E-875F-B87DBF1AE29C}" destId="{31022D3E-AFFD-4897-9685-A61EEEC3116F}" srcOrd="3" destOrd="0" presId="urn:microsoft.com/office/officeart/2018/2/layout/IconVerticalSolidList"/>
    <dgm:cxn modelId="{BC9419FD-898E-4200-90A9-394E77318116}" type="presParOf" srcId="{213451DC-7D80-412E-875F-B87DBF1AE29C}" destId="{C04E6EEE-A101-42C8-8C61-3655C340073A}" srcOrd="4" destOrd="0" presId="urn:microsoft.com/office/officeart/2018/2/layout/IconVerticalSolidList"/>
    <dgm:cxn modelId="{51A7E450-D025-468E-9C17-D557951AA579}" type="presParOf" srcId="{C04E6EEE-A101-42C8-8C61-3655C340073A}" destId="{EC5CCAD1-02D2-47D7-9DEB-24D03242D274}" srcOrd="0" destOrd="0" presId="urn:microsoft.com/office/officeart/2018/2/layout/IconVerticalSolidList"/>
    <dgm:cxn modelId="{1361EFA0-2B2A-478B-A05A-1DBFADE4D50B}" type="presParOf" srcId="{C04E6EEE-A101-42C8-8C61-3655C340073A}" destId="{2138CAE4-F2DD-444B-A0CA-7A76FA6D70EA}" srcOrd="1" destOrd="0" presId="urn:microsoft.com/office/officeart/2018/2/layout/IconVerticalSolidList"/>
    <dgm:cxn modelId="{91696EB3-B4A9-47E7-A59C-2FF64463B54B}" type="presParOf" srcId="{C04E6EEE-A101-42C8-8C61-3655C340073A}" destId="{BE86FA00-0203-4D50-9BF4-F6BBDF10360C}" srcOrd="2" destOrd="0" presId="urn:microsoft.com/office/officeart/2018/2/layout/IconVerticalSolidList"/>
    <dgm:cxn modelId="{5320DF88-CD73-42AA-8F1A-4147A53ED874}" type="presParOf" srcId="{C04E6EEE-A101-42C8-8C61-3655C340073A}" destId="{C17AADC0-6394-468B-B0C8-5A3B640BB6FA}" srcOrd="3" destOrd="0" presId="urn:microsoft.com/office/officeart/2018/2/layout/IconVerticalSolidList"/>
    <dgm:cxn modelId="{AF040A5B-CA0D-4E7C-8CC4-7094B29ED358}" type="presParOf" srcId="{213451DC-7D80-412E-875F-B87DBF1AE29C}" destId="{13CD9109-826E-4C17-9372-9DA87581B425}" srcOrd="5" destOrd="0" presId="urn:microsoft.com/office/officeart/2018/2/layout/IconVerticalSolidList"/>
    <dgm:cxn modelId="{D5BA8860-954B-4DE1-BD31-DBBDFB1AE7DB}" type="presParOf" srcId="{213451DC-7D80-412E-875F-B87DBF1AE29C}" destId="{682CC22E-EE4E-4EE5-B9CA-35BD1EDE1022}" srcOrd="6" destOrd="0" presId="urn:microsoft.com/office/officeart/2018/2/layout/IconVerticalSolidList"/>
    <dgm:cxn modelId="{655D2DF8-69D0-46DD-ACC4-218EEE310204}" type="presParOf" srcId="{682CC22E-EE4E-4EE5-B9CA-35BD1EDE1022}" destId="{F6CD2F37-13BD-429A-9321-A25865CE4B4E}" srcOrd="0" destOrd="0" presId="urn:microsoft.com/office/officeart/2018/2/layout/IconVerticalSolidList"/>
    <dgm:cxn modelId="{F45366B9-3EDC-46B8-A41F-044595C560B7}" type="presParOf" srcId="{682CC22E-EE4E-4EE5-B9CA-35BD1EDE1022}" destId="{1AB30601-4E75-40A7-93E5-41E6AC67D4F6}" srcOrd="1" destOrd="0" presId="urn:microsoft.com/office/officeart/2018/2/layout/IconVerticalSolidList"/>
    <dgm:cxn modelId="{692C1AF7-E097-49F2-88C0-1B480C71FC21}" type="presParOf" srcId="{682CC22E-EE4E-4EE5-B9CA-35BD1EDE1022}" destId="{754816E2-7988-4C5E-B953-091B28D86BDD}" srcOrd="2" destOrd="0" presId="urn:microsoft.com/office/officeart/2018/2/layout/IconVerticalSolidList"/>
    <dgm:cxn modelId="{45954A4C-9691-4EF4-82CD-D554E6D10058}" type="presParOf" srcId="{682CC22E-EE4E-4EE5-B9CA-35BD1EDE1022}" destId="{EA23D836-7B05-4275-BC23-9F22FE611216}" srcOrd="3" destOrd="0" presId="urn:microsoft.com/office/officeart/2018/2/layout/IconVerticalSolidList"/>
    <dgm:cxn modelId="{1AA54750-CBBB-4F9F-BF1A-FB54A7F07791}" type="presParOf" srcId="{213451DC-7D80-412E-875F-B87DBF1AE29C}" destId="{CDABEA30-0E42-43E7-B7EF-48D454217A41}" srcOrd="7" destOrd="0" presId="urn:microsoft.com/office/officeart/2018/2/layout/IconVerticalSolidList"/>
    <dgm:cxn modelId="{0CD9F7CB-5BF0-491A-8099-4B04C41448B6}" type="presParOf" srcId="{213451DC-7D80-412E-875F-B87DBF1AE29C}" destId="{A2C2D458-7DCE-496F-945F-0FF21C011836}" srcOrd="8" destOrd="0" presId="urn:microsoft.com/office/officeart/2018/2/layout/IconVerticalSolidList"/>
    <dgm:cxn modelId="{D4AB1035-9C06-4D2F-AA90-E0DEB7F1C254}" type="presParOf" srcId="{A2C2D458-7DCE-496F-945F-0FF21C011836}" destId="{3CA63B8C-7290-4430-92D3-D03DEE5DD858}" srcOrd="0" destOrd="0" presId="urn:microsoft.com/office/officeart/2018/2/layout/IconVerticalSolidList"/>
    <dgm:cxn modelId="{5352A52F-077B-4C61-9438-D42E5A0C137A}" type="presParOf" srcId="{A2C2D458-7DCE-496F-945F-0FF21C011836}" destId="{4BAEB99B-945D-4783-A784-ECA5D1E33E7B}" srcOrd="1" destOrd="0" presId="urn:microsoft.com/office/officeart/2018/2/layout/IconVerticalSolidList"/>
    <dgm:cxn modelId="{A01C97BD-B0BB-4D37-BFF9-EC81879E1C00}" type="presParOf" srcId="{A2C2D458-7DCE-496F-945F-0FF21C011836}" destId="{9225B3DE-D170-4F30-911E-EDEFA413D489}" srcOrd="2" destOrd="0" presId="urn:microsoft.com/office/officeart/2018/2/layout/IconVerticalSolidList"/>
    <dgm:cxn modelId="{DE5FB7CA-DE50-4AE3-BB4B-A980A3EE24EE}" type="presParOf" srcId="{A2C2D458-7DCE-496F-945F-0FF21C011836}" destId="{0731381B-0A6C-41A1-9206-B11989709CA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D714B5-2104-45BD-9372-E3A0118C6C5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73F3FA3-4B34-4C42-9E87-75CFB4ECDEDC}">
      <dgm:prSet custT="1"/>
      <dgm:spPr>
        <a:solidFill>
          <a:schemeClr val="bg1"/>
        </a:solidFill>
      </dgm:spPr>
      <dgm:t>
        <a:bodyPr/>
        <a:lstStyle/>
        <a:p>
          <a:pPr marL="0" lvl="0" indent="0" algn="l" defTabSz="622300">
            <a:lnSpc>
              <a:spcPct val="100000"/>
            </a:lnSpc>
            <a:spcBef>
              <a:spcPct val="0"/>
            </a:spcBef>
            <a:spcAft>
              <a:spcPct val="35000"/>
            </a:spcAft>
            <a:buNone/>
          </a:pPr>
          <a:r>
            <a:rPr lang="en-US" sz="1800" b="0" i="0" kern="1200" dirty="0">
              <a:solidFill>
                <a:prstClr val="white">
                  <a:hueOff val="0"/>
                  <a:satOff val="0"/>
                  <a:lumOff val="0"/>
                  <a:alphaOff val="0"/>
                </a:prstClr>
              </a:solidFill>
              <a:latin typeface="Times New Roman" panose="02020603050405020304" pitchFamily="18" charset="0"/>
              <a:ea typeface="+mn-ea"/>
              <a:cs typeface="Times New Roman" panose="02020603050405020304" pitchFamily="18" charset="0"/>
            </a:rPr>
            <a:t>Financial Risk Score: The forecast indicates a slight improvement in financial risk scores and average financials by 2026 despite a downward trend observed in the past few years. External factors, industry data, and economic indicators play significant roles in these trends.</a:t>
          </a:r>
        </a:p>
      </dgm:t>
    </dgm:pt>
    <dgm:pt modelId="{3AC84B7E-59E5-45E4-AA91-4651EC94DE1B}" type="parTrans" cxnId="{7CA3A86D-DA6E-4AC8-91ED-F2292ED3E46E}">
      <dgm:prSet/>
      <dgm:spPr/>
      <dgm:t>
        <a:bodyPr/>
        <a:lstStyle/>
        <a:p>
          <a:endParaRPr lang="en-US"/>
        </a:p>
      </dgm:t>
    </dgm:pt>
    <dgm:pt modelId="{633147A0-A503-45EA-BC08-25F7A9DF1696}" type="sibTrans" cxnId="{7CA3A86D-DA6E-4AC8-91ED-F2292ED3E46E}">
      <dgm:prSet/>
      <dgm:spPr/>
      <dgm:t>
        <a:bodyPr/>
        <a:lstStyle/>
        <a:p>
          <a:endParaRPr lang="en-US"/>
        </a:p>
      </dgm:t>
    </dgm:pt>
    <dgm:pt modelId="{717A4898-B9C3-44D9-90FD-5BC1B5A1807C}">
      <dgm:prSet custT="1"/>
      <dgm:spPr/>
      <dgm:t>
        <a:bodyPr/>
        <a:lstStyle/>
        <a:p>
          <a:pPr marL="0" lvl="0" indent="0" algn="l" defTabSz="889000">
            <a:lnSpc>
              <a:spcPct val="100000"/>
            </a:lnSpc>
            <a:spcBef>
              <a:spcPct val="0"/>
            </a:spcBef>
            <a:spcAft>
              <a:spcPct val="35000"/>
            </a:spcAft>
            <a:buNone/>
          </a:pPr>
          <a:r>
            <a:rPr lang="en-US" sz="2000" b="0" i="0" kern="1200" dirty="0">
              <a:solidFill>
                <a:prstClr val="white">
                  <a:hueOff val="0"/>
                  <a:satOff val="0"/>
                  <a:lumOff val="0"/>
                  <a:alphaOff val="0"/>
                </a:prstClr>
              </a:solidFill>
              <a:latin typeface="Times New Roman" panose="02020603050405020304" pitchFamily="18" charset="0"/>
              <a:ea typeface="+mn-ea"/>
              <a:cs typeface="Times New Roman" panose="02020603050405020304" pitchFamily="18" charset="0"/>
            </a:rPr>
            <a:t>Operational Risk score: The forecast indicates a stable trend in operational risk scores, with minor fluctuations anticipated over the next few years.</a:t>
          </a:r>
        </a:p>
      </dgm:t>
    </dgm:pt>
    <dgm:pt modelId="{51CE94B4-5DCD-4ACC-9114-1396E3323C9E}" type="parTrans" cxnId="{A6936833-B946-405A-A28D-CB46377047B9}">
      <dgm:prSet/>
      <dgm:spPr/>
      <dgm:t>
        <a:bodyPr/>
        <a:lstStyle/>
        <a:p>
          <a:endParaRPr lang="en-US"/>
        </a:p>
      </dgm:t>
    </dgm:pt>
    <dgm:pt modelId="{2E09D87B-73B3-44A7-83A6-368A9A77CBE4}" type="sibTrans" cxnId="{A6936833-B946-405A-A28D-CB46377047B9}">
      <dgm:prSet/>
      <dgm:spPr/>
      <dgm:t>
        <a:bodyPr/>
        <a:lstStyle/>
        <a:p>
          <a:endParaRPr lang="en-US"/>
        </a:p>
      </dgm:t>
    </dgm:pt>
    <dgm:pt modelId="{C4CD63D5-6DC8-4337-8C15-9394EC052682}">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Market Risk score: The forecast indicates a slight increase in market risk scores by 2026, with stable influences from external factors, industry data, and economic indicators.</a:t>
          </a:r>
          <a:endParaRPr lang="en-US" dirty="0">
            <a:latin typeface="Times New Roman" panose="02020603050405020304" pitchFamily="18" charset="0"/>
            <a:cs typeface="Times New Roman" panose="02020603050405020304" pitchFamily="18" charset="0"/>
          </a:endParaRPr>
        </a:p>
      </dgm:t>
    </dgm:pt>
    <dgm:pt modelId="{3999D06D-0A26-416B-A7C8-D298526193A3}" type="parTrans" cxnId="{F962E6EC-3DD0-442D-9112-08924A2A45ED}">
      <dgm:prSet/>
      <dgm:spPr/>
      <dgm:t>
        <a:bodyPr/>
        <a:lstStyle/>
        <a:p>
          <a:endParaRPr lang="en-US"/>
        </a:p>
      </dgm:t>
    </dgm:pt>
    <dgm:pt modelId="{76B28D67-9170-4C31-9CB3-6F7061566D3F}" type="sibTrans" cxnId="{F962E6EC-3DD0-442D-9112-08924A2A45ED}">
      <dgm:prSet/>
      <dgm:spPr/>
      <dgm:t>
        <a:bodyPr/>
        <a:lstStyle/>
        <a:p>
          <a:endParaRPr lang="en-US"/>
        </a:p>
      </dgm:t>
    </dgm:pt>
    <dgm:pt modelId="{161329F4-FB1C-4D89-B382-C1F082BC7DC8}" type="pres">
      <dgm:prSet presAssocID="{CFD714B5-2104-45BD-9372-E3A0118C6C54}" presName="root" presStyleCnt="0">
        <dgm:presLayoutVars>
          <dgm:dir/>
          <dgm:resizeHandles val="exact"/>
        </dgm:presLayoutVars>
      </dgm:prSet>
      <dgm:spPr/>
    </dgm:pt>
    <dgm:pt modelId="{7C6B5CF7-EDD2-4D3A-808C-9C3C4DB7AA24}" type="pres">
      <dgm:prSet presAssocID="{D73F3FA3-4B34-4C42-9E87-75CFB4ECDEDC}" presName="compNode" presStyleCnt="0"/>
      <dgm:spPr/>
    </dgm:pt>
    <dgm:pt modelId="{D65329B3-0C62-49A8-A6B0-B41B8C61F5CB}" type="pres">
      <dgm:prSet presAssocID="{D73F3FA3-4B34-4C42-9E87-75CFB4ECDEDC}" presName="bgRect" presStyleLbl="bgShp" presStyleIdx="0" presStyleCnt="3"/>
      <dgm:spPr>
        <a:solidFill>
          <a:schemeClr val="bg1"/>
        </a:solidFill>
      </dgm:spPr>
    </dgm:pt>
    <dgm:pt modelId="{8193D054-3713-4BB7-9093-524F7C08D06F}" type="pres">
      <dgm:prSet presAssocID="{D73F3FA3-4B34-4C42-9E87-75CFB4ECDE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Graph with Downward Trend"/>
        </a:ext>
      </dgm:extLst>
    </dgm:pt>
    <dgm:pt modelId="{E6EBD1DF-AEBF-4CCC-A0A1-55CF1C06B122}" type="pres">
      <dgm:prSet presAssocID="{D73F3FA3-4B34-4C42-9E87-75CFB4ECDEDC}" presName="spaceRect" presStyleCnt="0"/>
      <dgm:spPr/>
    </dgm:pt>
    <dgm:pt modelId="{A712C5CE-CC1F-4FDD-BB1C-B03F88A03EAC}" type="pres">
      <dgm:prSet presAssocID="{D73F3FA3-4B34-4C42-9E87-75CFB4ECDEDC}" presName="parTx" presStyleLbl="revTx" presStyleIdx="0" presStyleCnt="3" custScaleX="100000">
        <dgm:presLayoutVars>
          <dgm:chMax val="0"/>
          <dgm:chPref val="0"/>
        </dgm:presLayoutVars>
      </dgm:prSet>
      <dgm:spPr/>
    </dgm:pt>
    <dgm:pt modelId="{5B4B45FD-C360-447A-A7C4-F154FA8A5456}" type="pres">
      <dgm:prSet presAssocID="{633147A0-A503-45EA-BC08-25F7A9DF1696}" presName="sibTrans" presStyleCnt="0"/>
      <dgm:spPr/>
    </dgm:pt>
    <dgm:pt modelId="{C25E5EAA-5864-4D44-9780-0ED7258B01AA}" type="pres">
      <dgm:prSet presAssocID="{717A4898-B9C3-44D9-90FD-5BC1B5A1807C}" presName="compNode" presStyleCnt="0"/>
      <dgm:spPr/>
    </dgm:pt>
    <dgm:pt modelId="{D0058C32-41FE-4940-960D-BBC2C721EDD0}" type="pres">
      <dgm:prSet presAssocID="{717A4898-B9C3-44D9-90FD-5BC1B5A1807C}" presName="bgRect" presStyleLbl="bgShp" presStyleIdx="1" presStyleCnt="3"/>
      <dgm:spPr>
        <a:solidFill>
          <a:schemeClr val="bg1"/>
        </a:solidFill>
      </dgm:spPr>
    </dgm:pt>
    <dgm:pt modelId="{1854E893-74E1-45D3-81B0-A79FFD4703ED}" type="pres">
      <dgm:prSet presAssocID="{717A4898-B9C3-44D9-90FD-5BC1B5A1807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Upward Trend"/>
        </a:ext>
      </dgm:extLst>
    </dgm:pt>
    <dgm:pt modelId="{6D6ED327-9602-4D50-B786-9AB34014F238}" type="pres">
      <dgm:prSet presAssocID="{717A4898-B9C3-44D9-90FD-5BC1B5A1807C}" presName="spaceRect" presStyleCnt="0"/>
      <dgm:spPr/>
    </dgm:pt>
    <dgm:pt modelId="{FA8BF507-AFAB-4BDA-8905-BFE8B6AAACC5}" type="pres">
      <dgm:prSet presAssocID="{717A4898-B9C3-44D9-90FD-5BC1B5A1807C}" presName="parTx" presStyleLbl="revTx" presStyleIdx="1" presStyleCnt="3">
        <dgm:presLayoutVars>
          <dgm:chMax val="0"/>
          <dgm:chPref val="0"/>
        </dgm:presLayoutVars>
      </dgm:prSet>
      <dgm:spPr/>
    </dgm:pt>
    <dgm:pt modelId="{1B9C624B-A482-440E-8D2D-97EDB85DE9EE}" type="pres">
      <dgm:prSet presAssocID="{2E09D87B-73B3-44A7-83A6-368A9A77CBE4}" presName="sibTrans" presStyleCnt="0"/>
      <dgm:spPr/>
    </dgm:pt>
    <dgm:pt modelId="{6D8D9F60-3587-4482-A442-A9347D343A28}" type="pres">
      <dgm:prSet presAssocID="{C4CD63D5-6DC8-4337-8C15-9394EC052682}" presName="compNode" presStyleCnt="0"/>
      <dgm:spPr/>
    </dgm:pt>
    <dgm:pt modelId="{19BD643D-91C7-4C0D-B9C4-819E396F6D2F}" type="pres">
      <dgm:prSet presAssocID="{C4CD63D5-6DC8-4337-8C15-9394EC052682}" presName="bgRect" presStyleLbl="bgShp" presStyleIdx="2" presStyleCnt="3" custLinFactNeighborX="964" custLinFactNeighborY="6230"/>
      <dgm:spPr>
        <a:solidFill>
          <a:schemeClr val="bg1"/>
        </a:solidFill>
      </dgm:spPr>
    </dgm:pt>
    <dgm:pt modelId="{BC12A95B-BA15-4872-A4EA-B0BA45AAD40E}" type="pres">
      <dgm:prSet presAssocID="{C4CD63D5-6DC8-4337-8C15-9394EC0526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pward trend"/>
        </a:ext>
      </dgm:extLst>
    </dgm:pt>
    <dgm:pt modelId="{ACFEC248-2803-4831-9C33-C1CE19194265}" type="pres">
      <dgm:prSet presAssocID="{C4CD63D5-6DC8-4337-8C15-9394EC052682}" presName="spaceRect" presStyleCnt="0"/>
      <dgm:spPr/>
    </dgm:pt>
    <dgm:pt modelId="{79FFCD11-3C80-417D-886A-4F22AA2DCC41}" type="pres">
      <dgm:prSet presAssocID="{C4CD63D5-6DC8-4337-8C15-9394EC052682}" presName="parTx" presStyleLbl="revTx" presStyleIdx="2" presStyleCnt="3">
        <dgm:presLayoutVars>
          <dgm:chMax val="0"/>
          <dgm:chPref val="0"/>
        </dgm:presLayoutVars>
      </dgm:prSet>
      <dgm:spPr/>
    </dgm:pt>
  </dgm:ptLst>
  <dgm:cxnLst>
    <dgm:cxn modelId="{AFF88E00-BE7B-4187-91DB-5A077CBD9B46}" type="presOf" srcId="{D73F3FA3-4B34-4C42-9E87-75CFB4ECDEDC}" destId="{A712C5CE-CC1F-4FDD-BB1C-B03F88A03EAC}" srcOrd="0" destOrd="0" presId="urn:microsoft.com/office/officeart/2018/2/layout/IconVerticalSolidList"/>
    <dgm:cxn modelId="{A6936833-B946-405A-A28D-CB46377047B9}" srcId="{CFD714B5-2104-45BD-9372-E3A0118C6C54}" destId="{717A4898-B9C3-44D9-90FD-5BC1B5A1807C}" srcOrd="1" destOrd="0" parTransId="{51CE94B4-5DCD-4ACC-9114-1396E3323C9E}" sibTransId="{2E09D87B-73B3-44A7-83A6-368A9A77CBE4}"/>
    <dgm:cxn modelId="{4FF12042-2D2B-45E7-A03A-C0B87A0987E3}" type="presOf" srcId="{CFD714B5-2104-45BD-9372-E3A0118C6C54}" destId="{161329F4-FB1C-4D89-B382-C1F082BC7DC8}" srcOrd="0" destOrd="0" presId="urn:microsoft.com/office/officeart/2018/2/layout/IconVerticalSolidList"/>
    <dgm:cxn modelId="{7CA3A86D-DA6E-4AC8-91ED-F2292ED3E46E}" srcId="{CFD714B5-2104-45BD-9372-E3A0118C6C54}" destId="{D73F3FA3-4B34-4C42-9E87-75CFB4ECDEDC}" srcOrd="0" destOrd="0" parTransId="{3AC84B7E-59E5-45E4-AA91-4651EC94DE1B}" sibTransId="{633147A0-A503-45EA-BC08-25F7A9DF1696}"/>
    <dgm:cxn modelId="{C60533B0-34CD-4A84-8F7E-81008D3298BC}" type="presOf" srcId="{C4CD63D5-6DC8-4337-8C15-9394EC052682}" destId="{79FFCD11-3C80-417D-886A-4F22AA2DCC41}" srcOrd="0" destOrd="0" presId="urn:microsoft.com/office/officeart/2018/2/layout/IconVerticalSolidList"/>
    <dgm:cxn modelId="{4795D6E8-804E-404E-942F-2FDE83ECF151}" type="presOf" srcId="{717A4898-B9C3-44D9-90FD-5BC1B5A1807C}" destId="{FA8BF507-AFAB-4BDA-8905-BFE8B6AAACC5}" srcOrd="0" destOrd="0" presId="urn:microsoft.com/office/officeart/2018/2/layout/IconVerticalSolidList"/>
    <dgm:cxn modelId="{F962E6EC-3DD0-442D-9112-08924A2A45ED}" srcId="{CFD714B5-2104-45BD-9372-E3A0118C6C54}" destId="{C4CD63D5-6DC8-4337-8C15-9394EC052682}" srcOrd="2" destOrd="0" parTransId="{3999D06D-0A26-416B-A7C8-D298526193A3}" sibTransId="{76B28D67-9170-4C31-9CB3-6F7061566D3F}"/>
    <dgm:cxn modelId="{7660E0D2-665B-4367-A546-0A6DB2481DEA}" type="presParOf" srcId="{161329F4-FB1C-4D89-B382-C1F082BC7DC8}" destId="{7C6B5CF7-EDD2-4D3A-808C-9C3C4DB7AA24}" srcOrd="0" destOrd="0" presId="urn:microsoft.com/office/officeart/2018/2/layout/IconVerticalSolidList"/>
    <dgm:cxn modelId="{5352C759-0573-473E-9B89-5A4B479E2A22}" type="presParOf" srcId="{7C6B5CF7-EDD2-4D3A-808C-9C3C4DB7AA24}" destId="{D65329B3-0C62-49A8-A6B0-B41B8C61F5CB}" srcOrd="0" destOrd="0" presId="urn:microsoft.com/office/officeart/2018/2/layout/IconVerticalSolidList"/>
    <dgm:cxn modelId="{C18941A4-C11F-430D-9716-ED080C3BCC04}" type="presParOf" srcId="{7C6B5CF7-EDD2-4D3A-808C-9C3C4DB7AA24}" destId="{8193D054-3713-4BB7-9093-524F7C08D06F}" srcOrd="1" destOrd="0" presId="urn:microsoft.com/office/officeart/2018/2/layout/IconVerticalSolidList"/>
    <dgm:cxn modelId="{4CD46150-75D9-4498-9C72-D44CF7B414E5}" type="presParOf" srcId="{7C6B5CF7-EDD2-4D3A-808C-9C3C4DB7AA24}" destId="{E6EBD1DF-AEBF-4CCC-A0A1-55CF1C06B122}" srcOrd="2" destOrd="0" presId="urn:microsoft.com/office/officeart/2018/2/layout/IconVerticalSolidList"/>
    <dgm:cxn modelId="{B42486A2-7303-411A-BF8B-C7387FCE03A2}" type="presParOf" srcId="{7C6B5CF7-EDD2-4D3A-808C-9C3C4DB7AA24}" destId="{A712C5CE-CC1F-4FDD-BB1C-B03F88A03EAC}" srcOrd="3" destOrd="0" presId="urn:microsoft.com/office/officeart/2018/2/layout/IconVerticalSolidList"/>
    <dgm:cxn modelId="{BE1911CD-C5BD-4F81-8E11-7BEFD1AA2E92}" type="presParOf" srcId="{161329F4-FB1C-4D89-B382-C1F082BC7DC8}" destId="{5B4B45FD-C360-447A-A7C4-F154FA8A5456}" srcOrd="1" destOrd="0" presId="urn:microsoft.com/office/officeart/2018/2/layout/IconVerticalSolidList"/>
    <dgm:cxn modelId="{0DB8B823-3CA2-4744-AD32-1208561C7A79}" type="presParOf" srcId="{161329F4-FB1C-4D89-B382-C1F082BC7DC8}" destId="{C25E5EAA-5864-4D44-9780-0ED7258B01AA}" srcOrd="2" destOrd="0" presId="urn:microsoft.com/office/officeart/2018/2/layout/IconVerticalSolidList"/>
    <dgm:cxn modelId="{3572F857-04FA-47DE-AF25-34A8786ED318}" type="presParOf" srcId="{C25E5EAA-5864-4D44-9780-0ED7258B01AA}" destId="{D0058C32-41FE-4940-960D-BBC2C721EDD0}" srcOrd="0" destOrd="0" presId="urn:microsoft.com/office/officeart/2018/2/layout/IconVerticalSolidList"/>
    <dgm:cxn modelId="{5BC163E9-4E9D-46E9-9FD5-0DCE3F42D31A}" type="presParOf" srcId="{C25E5EAA-5864-4D44-9780-0ED7258B01AA}" destId="{1854E893-74E1-45D3-81B0-A79FFD4703ED}" srcOrd="1" destOrd="0" presId="urn:microsoft.com/office/officeart/2018/2/layout/IconVerticalSolidList"/>
    <dgm:cxn modelId="{3703E1F7-0713-494C-BC2F-CD27A55BD2E8}" type="presParOf" srcId="{C25E5EAA-5864-4D44-9780-0ED7258B01AA}" destId="{6D6ED327-9602-4D50-B786-9AB34014F238}" srcOrd="2" destOrd="0" presId="urn:microsoft.com/office/officeart/2018/2/layout/IconVerticalSolidList"/>
    <dgm:cxn modelId="{0496BC74-D012-4C9B-9424-7ED2EADFDAAB}" type="presParOf" srcId="{C25E5EAA-5864-4D44-9780-0ED7258B01AA}" destId="{FA8BF507-AFAB-4BDA-8905-BFE8B6AAACC5}" srcOrd="3" destOrd="0" presId="urn:microsoft.com/office/officeart/2018/2/layout/IconVerticalSolidList"/>
    <dgm:cxn modelId="{23C369FE-15CA-498D-BA00-4A0EA6FA09E3}" type="presParOf" srcId="{161329F4-FB1C-4D89-B382-C1F082BC7DC8}" destId="{1B9C624B-A482-440E-8D2D-97EDB85DE9EE}" srcOrd="3" destOrd="0" presId="urn:microsoft.com/office/officeart/2018/2/layout/IconVerticalSolidList"/>
    <dgm:cxn modelId="{1B571329-C02B-458E-9074-1D1AB43708AA}" type="presParOf" srcId="{161329F4-FB1C-4D89-B382-C1F082BC7DC8}" destId="{6D8D9F60-3587-4482-A442-A9347D343A28}" srcOrd="4" destOrd="0" presId="urn:microsoft.com/office/officeart/2018/2/layout/IconVerticalSolidList"/>
    <dgm:cxn modelId="{6A63713C-EE92-4460-AA91-55091D877DC5}" type="presParOf" srcId="{6D8D9F60-3587-4482-A442-A9347D343A28}" destId="{19BD643D-91C7-4C0D-B9C4-819E396F6D2F}" srcOrd="0" destOrd="0" presId="urn:microsoft.com/office/officeart/2018/2/layout/IconVerticalSolidList"/>
    <dgm:cxn modelId="{3986A9DF-A82E-45D1-BC96-56DFA2CB7244}" type="presParOf" srcId="{6D8D9F60-3587-4482-A442-A9347D343A28}" destId="{BC12A95B-BA15-4872-A4EA-B0BA45AAD40E}" srcOrd="1" destOrd="0" presId="urn:microsoft.com/office/officeart/2018/2/layout/IconVerticalSolidList"/>
    <dgm:cxn modelId="{8B8611DE-D10B-4747-8A1E-E673C84CE9E2}" type="presParOf" srcId="{6D8D9F60-3587-4482-A442-A9347D343A28}" destId="{ACFEC248-2803-4831-9C33-C1CE19194265}" srcOrd="2" destOrd="0" presId="urn:microsoft.com/office/officeart/2018/2/layout/IconVerticalSolidList"/>
    <dgm:cxn modelId="{3314B4C8-78B9-4247-A697-C5048DE8C77D}" type="presParOf" srcId="{6D8D9F60-3587-4482-A442-A9347D343A28}" destId="{79FFCD11-3C80-417D-886A-4F22AA2DCC4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7073F1-DD5C-4713-8FB0-E35AF22F4F62}"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4D99BCB5-0417-4745-9C01-375DC6080CC1}">
      <dgm:prSet custT="1"/>
      <dgm:spPr>
        <a:solidFill>
          <a:schemeClr val="tx1"/>
        </a:solidFill>
      </dgm:spPr>
      <dgm:t>
        <a:bodyPr/>
        <a:lstStyle/>
        <a:p>
          <a:r>
            <a:rPr lang="en-US" sz="2000" b="1" dirty="0"/>
            <a:t>Enhanced Monitoring of External Factors</a:t>
          </a:r>
          <a:endParaRPr lang="en-US" sz="1400" b="1" dirty="0"/>
        </a:p>
        <a:p>
          <a:r>
            <a:rPr lang="en-US" sz="1400" dirty="0"/>
            <a:t> Develop a comprehensive monitoring system for external factors that can impact financial risk, including regulatory changes, geopolitical events, and macroeconomic trends. For example, track the Consumer Price Index (CPI), Gross Domestic Product (GDP) growth rate, and interest rate changes monthly.</a:t>
          </a:r>
        </a:p>
      </dgm:t>
    </dgm:pt>
    <dgm:pt modelId="{7B805D52-0E9F-4AF3-BC5A-B6A72E958E8A}" type="parTrans" cxnId="{E8056FB4-4D3E-47E1-A2F8-D3366B1779FB}">
      <dgm:prSet/>
      <dgm:spPr/>
      <dgm:t>
        <a:bodyPr/>
        <a:lstStyle/>
        <a:p>
          <a:endParaRPr lang="en-US"/>
        </a:p>
      </dgm:t>
    </dgm:pt>
    <dgm:pt modelId="{D2EDC7BE-7C9A-4C79-A839-2C7FA1B1FB00}" type="sibTrans" cxnId="{E8056FB4-4D3E-47E1-A2F8-D3366B1779FB}">
      <dgm:prSet/>
      <dgm:spPr/>
      <dgm:t>
        <a:bodyPr/>
        <a:lstStyle/>
        <a:p>
          <a:endParaRPr lang="en-US"/>
        </a:p>
      </dgm:t>
    </dgm:pt>
    <dgm:pt modelId="{7718AC83-A3CA-4CB7-B902-38B2F600D7B0}">
      <dgm:prSet custT="1"/>
      <dgm:spPr>
        <a:solidFill>
          <a:schemeClr val="accent1">
            <a:lumMod val="50000"/>
          </a:schemeClr>
        </a:solidFill>
      </dgm:spPr>
      <dgm:t>
        <a:bodyPr/>
        <a:lstStyle/>
        <a:p>
          <a:r>
            <a:rPr lang="en-US" sz="2000" b="1" dirty="0"/>
            <a:t>Dynamic Adjustments Based on Industry Data</a:t>
          </a:r>
        </a:p>
        <a:p>
          <a:r>
            <a:rPr lang="en-US" sz="1500" dirty="0"/>
            <a:t> Regularly assess industry-specific data to understand its impact on financial risk. Use this data to make dynamic adjustments to investment strategies and risk management practices. For instance, review quarterly industry growth rates and adjust investment allocations by up to 5% based on performance metrics.</a:t>
          </a:r>
        </a:p>
      </dgm:t>
    </dgm:pt>
    <dgm:pt modelId="{7E55CB95-1F3F-46C2-B8EA-5D554B57EC43}" type="parTrans" cxnId="{3C22FFBA-58D5-4EA9-B6AE-6405928EFB82}">
      <dgm:prSet/>
      <dgm:spPr/>
      <dgm:t>
        <a:bodyPr/>
        <a:lstStyle/>
        <a:p>
          <a:endParaRPr lang="en-US"/>
        </a:p>
      </dgm:t>
    </dgm:pt>
    <dgm:pt modelId="{F5395A00-5FEB-4492-AE20-0E103BE2883A}" type="sibTrans" cxnId="{3C22FFBA-58D5-4EA9-B6AE-6405928EFB82}">
      <dgm:prSet/>
      <dgm:spPr/>
      <dgm:t>
        <a:bodyPr/>
        <a:lstStyle/>
        <a:p>
          <a:endParaRPr lang="en-US"/>
        </a:p>
      </dgm:t>
    </dgm:pt>
    <dgm:pt modelId="{15F58B4C-C9E3-4600-B605-D9E631095D79}">
      <dgm:prSet custT="1"/>
      <dgm:spPr>
        <a:solidFill>
          <a:schemeClr val="tx1"/>
        </a:solidFill>
      </dgm:spPr>
      <dgm:t>
        <a:bodyPr/>
        <a:lstStyle/>
        <a:p>
          <a:r>
            <a:rPr lang="en-US" sz="2000" b="1" dirty="0"/>
            <a:t>Proactive Economic Analysis</a:t>
          </a:r>
        </a:p>
        <a:p>
          <a:r>
            <a:rPr lang="en-US" sz="1600" b="1" dirty="0"/>
            <a:t> </a:t>
          </a:r>
          <a:r>
            <a:rPr lang="en-US" sz="1400" dirty="0"/>
            <a:t>Incorporate economic indicator forecasts into risk management models to anticipate changes in financial risk. Align risk management strategies with expected economic conditions to mitigate potential adverse impacts. For example, if inflation is forecasted to rise by 2% over the next year, adjust interest rate-sensitive investments accordingly.</a:t>
          </a:r>
        </a:p>
      </dgm:t>
    </dgm:pt>
    <dgm:pt modelId="{2347454E-05CA-444D-B81A-00301D7747B3}" type="parTrans" cxnId="{881500E3-0E44-4864-9B0F-B7118EF0DDE3}">
      <dgm:prSet/>
      <dgm:spPr/>
      <dgm:t>
        <a:bodyPr/>
        <a:lstStyle/>
        <a:p>
          <a:endParaRPr lang="en-US"/>
        </a:p>
      </dgm:t>
    </dgm:pt>
    <dgm:pt modelId="{52F5189B-B35D-414F-9D4A-FCB943EFBB8E}" type="sibTrans" cxnId="{881500E3-0E44-4864-9B0F-B7118EF0DDE3}">
      <dgm:prSet/>
      <dgm:spPr/>
      <dgm:t>
        <a:bodyPr/>
        <a:lstStyle/>
        <a:p>
          <a:endParaRPr lang="en-US"/>
        </a:p>
      </dgm:t>
    </dgm:pt>
    <dgm:pt modelId="{4357FB19-1B7F-4A12-B5EB-B6C8A9324506}">
      <dgm:prSet custT="1"/>
      <dgm:spPr>
        <a:solidFill>
          <a:schemeClr val="accent1">
            <a:lumMod val="50000"/>
          </a:schemeClr>
        </a:solidFill>
      </dgm:spPr>
      <dgm:t>
        <a:bodyPr/>
        <a:lstStyle/>
        <a:p>
          <a:r>
            <a:rPr lang="en-US" sz="2000" b="1" dirty="0"/>
            <a:t>Scenario Analysis and Stress Testing</a:t>
          </a:r>
          <a:endParaRPr lang="en-US" sz="2000" dirty="0"/>
        </a:p>
        <a:p>
          <a:r>
            <a:rPr lang="en-US" sz="1500" dirty="0"/>
            <a:t>Conduct scenario analysis and stress testing based on different economic and external factor conditions. Prepare contingency plans for high-risk scenarios to ensure resilience against financial volatility. For instance, simulate a scenario where the GDP declines by 3%, unemployment rises by 1%, and inflation increases by 2%. Develop strategies to mitigate risks under these conditions.</a:t>
          </a:r>
        </a:p>
      </dgm:t>
    </dgm:pt>
    <dgm:pt modelId="{256053F1-E1A4-4CEC-A32D-F5AFBCE7946D}" type="parTrans" cxnId="{95A3E287-5E41-4CB1-8EA0-4017C7EE2F4A}">
      <dgm:prSet/>
      <dgm:spPr/>
      <dgm:t>
        <a:bodyPr/>
        <a:lstStyle/>
        <a:p>
          <a:endParaRPr lang="en-US"/>
        </a:p>
      </dgm:t>
    </dgm:pt>
    <dgm:pt modelId="{547347FC-2D19-4687-8AD6-51F9E281AC10}" type="sibTrans" cxnId="{95A3E287-5E41-4CB1-8EA0-4017C7EE2F4A}">
      <dgm:prSet/>
      <dgm:spPr/>
      <dgm:t>
        <a:bodyPr/>
        <a:lstStyle/>
        <a:p>
          <a:endParaRPr lang="en-US"/>
        </a:p>
      </dgm:t>
    </dgm:pt>
    <dgm:pt modelId="{EF565352-E09D-4307-A7EC-180730A391C1}">
      <dgm:prSet custT="1"/>
      <dgm:spPr>
        <a:solidFill>
          <a:schemeClr val="tx1"/>
        </a:solidFill>
      </dgm:spPr>
      <dgm:t>
        <a:bodyPr/>
        <a:lstStyle/>
        <a:p>
          <a:r>
            <a:rPr lang="en-US" sz="2000" b="1" dirty="0"/>
            <a:t>Investment Diversification</a:t>
          </a:r>
        </a:p>
        <a:p>
          <a:r>
            <a:rPr lang="en-US" sz="1500" dirty="0"/>
            <a:t> Diversify investments across different sectors and asset classes to spread risk and reduce the impact of financial volatility. For example, allocate investments with a mix of 40% equities, 30% bonds, 15% real estate, and 15% commodities. Further diversify within each asset class by sector, such as 10% in technology, 10% in healthcare, and 10% in manufacturing.</a:t>
          </a:r>
        </a:p>
      </dgm:t>
    </dgm:pt>
    <dgm:pt modelId="{20DBA3FE-168D-4377-9B05-B174553836CB}" type="parTrans" cxnId="{7A748905-0698-49FA-B8C6-5B819C0320BF}">
      <dgm:prSet/>
      <dgm:spPr/>
      <dgm:t>
        <a:bodyPr/>
        <a:lstStyle/>
        <a:p>
          <a:endParaRPr lang="en-US"/>
        </a:p>
      </dgm:t>
    </dgm:pt>
    <dgm:pt modelId="{71EB3C73-AF51-4296-9A7B-122EC3E1231E}" type="sibTrans" cxnId="{7A748905-0698-49FA-B8C6-5B819C0320BF}">
      <dgm:prSet/>
      <dgm:spPr/>
      <dgm:t>
        <a:bodyPr/>
        <a:lstStyle/>
        <a:p>
          <a:endParaRPr lang="en-US"/>
        </a:p>
      </dgm:t>
    </dgm:pt>
    <dgm:pt modelId="{77777486-163A-4C35-94EB-29763A037055}">
      <dgm:prSet custT="1"/>
      <dgm:spPr>
        <a:solidFill>
          <a:schemeClr val="accent1">
            <a:lumMod val="50000"/>
          </a:schemeClr>
        </a:solidFill>
      </dgm:spPr>
      <dgm:t>
        <a:bodyPr/>
        <a:lstStyle/>
        <a:p>
          <a:r>
            <a:rPr lang="en-US" sz="2000" b="1" dirty="0"/>
            <a:t>Regular Review and Adaptation</a:t>
          </a:r>
          <a:r>
            <a:rPr lang="en-US" sz="2000" dirty="0"/>
            <a:t> </a:t>
          </a:r>
        </a:p>
        <a:p>
          <a:r>
            <a:rPr lang="en-US" sz="1500" dirty="0"/>
            <a:t>Review and adapt risk management strategies to align with changing financial conditions and emerging risks. For instance, conduct a semi-annual review of the portfolio performance and economic indicators, making necessary adjustments such as reallocating up to 10% of assets based on new data and risk assessments.</a:t>
          </a:r>
        </a:p>
      </dgm:t>
    </dgm:pt>
    <dgm:pt modelId="{CCAA3383-659B-4BB7-A4DF-4269C52C15A4}" type="parTrans" cxnId="{B7652F55-5C84-4629-B2AE-B8D30150BA1D}">
      <dgm:prSet/>
      <dgm:spPr/>
      <dgm:t>
        <a:bodyPr/>
        <a:lstStyle/>
        <a:p>
          <a:endParaRPr lang="en-US"/>
        </a:p>
      </dgm:t>
    </dgm:pt>
    <dgm:pt modelId="{122C2BED-A7EF-4C7A-ABE1-10415F84011A}" type="sibTrans" cxnId="{B7652F55-5C84-4629-B2AE-B8D30150BA1D}">
      <dgm:prSet/>
      <dgm:spPr/>
      <dgm:t>
        <a:bodyPr/>
        <a:lstStyle/>
        <a:p>
          <a:endParaRPr lang="en-US"/>
        </a:p>
      </dgm:t>
    </dgm:pt>
    <dgm:pt modelId="{7C572342-22A7-4542-A43C-CE4153D5A946}" type="pres">
      <dgm:prSet presAssocID="{5D7073F1-DD5C-4713-8FB0-E35AF22F4F62}" presName="diagram" presStyleCnt="0">
        <dgm:presLayoutVars>
          <dgm:dir/>
          <dgm:resizeHandles val="exact"/>
        </dgm:presLayoutVars>
      </dgm:prSet>
      <dgm:spPr/>
    </dgm:pt>
    <dgm:pt modelId="{9514667F-0393-4744-8B3B-20969C0B9939}" type="pres">
      <dgm:prSet presAssocID="{4D99BCB5-0417-4745-9C01-375DC6080CC1}" presName="node" presStyleLbl="node1" presStyleIdx="0" presStyleCnt="6" custScaleX="114073" custScaleY="141618" custLinFactNeighborX="3020" custLinFactNeighborY="3454">
        <dgm:presLayoutVars>
          <dgm:bulletEnabled val="1"/>
        </dgm:presLayoutVars>
      </dgm:prSet>
      <dgm:spPr/>
    </dgm:pt>
    <dgm:pt modelId="{BF856C20-6DAF-4CFD-B953-F3F4BF9959A1}" type="pres">
      <dgm:prSet presAssocID="{D2EDC7BE-7C9A-4C79-A839-2C7FA1B1FB00}" presName="sibTrans" presStyleCnt="0"/>
      <dgm:spPr/>
    </dgm:pt>
    <dgm:pt modelId="{4069E417-E33A-4CCA-B179-CDFDC39485F4}" type="pres">
      <dgm:prSet presAssocID="{7718AC83-A3CA-4CB7-B902-38B2F600D7B0}" presName="node" presStyleLbl="node1" presStyleIdx="1" presStyleCnt="6" custScaleX="115814" custScaleY="147610" custLinFactNeighborX="6781" custLinFactNeighborY="2781">
        <dgm:presLayoutVars>
          <dgm:bulletEnabled val="1"/>
        </dgm:presLayoutVars>
      </dgm:prSet>
      <dgm:spPr/>
    </dgm:pt>
    <dgm:pt modelId="{3DE7E209-89A7-411B-A750-0395476E0DE1}" type="pres">
      <dgm:prSet presAssocID="{F5395A00-5FEB-4492-AE20-0E103BE2883A}" presName="sibTrans" presStyleCnt="0"/>
      <dgm:spPr/>
    </dgm:pt>
    <dgm:pt modelId="{54B7D159-9D4F-4B09-9EF9-37471C5257FC}" type="pres">
      <dgm:prSet presAssocID="{15F58B4C-C9E3-4600-B605-D9E631095D79}" presName="node" presStyleLbl="node1" presStyleIdx="2" presStyleCnt="6" custScaleX="116989" custScaleY="138913" custLinFactNeighborX="16838" custLinFactNeighborY="2948">
        <dgm:presLayoutVars>
          <dgm:bulletEnabled val="1"/>
        </dgm:presLayoutVars>
      </dgm:prSet>
      <dgm:spPr/>
    </dgm:pt>
    <dgm:pt modelId="{1A803AE1-92B5-4D22-8F64-6EEE77449C92}" type="pres">
      <dgm:prSet presAssocID="{52F5189B-B35D-414F-9D4A-FCB943EFBB8E}" presName="sibTrans" presStyleCnt="0"/>
      <dgm:spPr/>
    </dgm:pt>
    <dgm:pt modelId="{CFD91C2F-D36E-40C1-8278-FD97312F08D3}" type="pres">
      <dgm:prSet presAssocID="{4357FB19-1B7F-4A12-B5EB-B6C8A9324506}" presName="node" presStyleLbl="node1" presStyleIdx="3" presStyleCnt="6" custScaleX="135645" custScaleY="155347" custLinFactNeighborX="1200" custLinFactNeighborY="-8037">
        <dgm:presLayoutVars>
          <dgm:bulletEnabled val="1"/>
        </dgm:presLayoutVars>
      </dgm:prSet>
      <dgm:spPr/>
    </dgm:pt>
    <dgm:pt modelId="{9FDFD55D-6C2C-4348-B029-0AEE530E96A0}" type="pres">
      <dgm:prSet presAssocID="{547347FC-2D19-4687-8AD6-51F9E281AC10}" presName="sibTrans" presStyleCnt="0"/>
      <dgm:spPr/>
    </dgm:pt>
    <dgm:pt modelId="{DDF10C15-410D-4FB6-8F82-37760572CAE4}" type="pres">
      <dgm:prSet presAssocID="{EF565352-E09D-4307-A7EC-180730A391C1}" presName="node" presStyleLbl="node1" presStyleIdx="4" presStyleCnt="6" custScaleX="124626" custScaleY="154353" custLinFactNeighborX="2894" custLinFactNeighborY="-4476">
        <dgm:presLayoutVars>
          <dgm:bulletEnabled val="1"/>
        </dgm:presLayoutVars>
      </dgm:prSet>
      <dgm:spPr/>
    </dgm:pt>
    <dgm:pt modelId="{E1BD2F91-2015-4371-B117-20277C7A99D2}" type="pres">
      <dgm:prSet presAssocID="{71EB3C73-AF51-4296-9A7B-122EC3E1231E}" presName="sibTrans" presStyleCnt="0"/>
      <dgm:spPr/>
    </dgm:pt>
    <dgm:pt modelId="{A2E8B3DA-9CA6-44DD-AAC8-7FEA10E018A5}" type="pres">
      <dgm:prSet presAssocID="{77777486-163A-4C35-94EB-29763A037055}" presName="node" presStyleLbl="node1" presStyleIdx="5" presStyleCnt="6" custScaleX="118325" custScaleY="153302" custLinFactNeighborX="1572" custLinFactNeighborY="-5911">
        <dgm:presLayoutVars>
          <dgm:bulletEnabled val="1"/>
        </dgm:presLayoutVars>
      </dgm:prSet>
      <dgm:spPr/>
    </dgm:pt>
  </dgm:ptLst>
  <dgm:cxnLst>
    <dgm:cxn modelId="{7A748905-0698-49FA-B8C6-5B819C0320BF}" srcId="{5D7073F1-DD5C-4713-8FB0-E35AF22F4F62}" destId="{EF565352-E09D-4307-A7EC-180730A391C1}" srcOrd="4" destOrd="0" parTransId="{20DBA3FE-168D-4377-9B05-B174553836CB}" sibTransId="{71EB3C73-AF51-4296-9A7B-122EC3E1231E}"/>
    <dgm:cxn modelId="{43A9E833-BB3A-41C9-8B9D-737C8D0078CC}" type="presOf" srcId="{77777486-163A-4C35-94EB-29763A037055}" destId="{A2E8B3DA-9CA6-44DD-AAC8-7FEA10E018A5}" srcOrd="0" destOrd="0" presId="urn:microsoft.com/office/officeart/2005/8/layout/default"/>
    <dgm:cxn modelId="{325A7F5F-0EC3-4553-84EC-687A596B13AF}" type="presOf" srcId="{4D99BCB5-0417-4745-9C01-375DC6080CC1}" destId="{9514667F-0393-4744-8B3B-20969C0B9939}" srcOrd="0" destOrd="0" presId="urn:microsoft.com/office/officeart/2005/8/layout/default"/>
    <dgm:cxn modelId="{23200E45-151E-4798-B4F1-52DC2B5FB390}" type="presOf" srcId="{5D7073F1-DD5C-4713-8FB0-E35AF22F4F62}" destId="{7C572342-22A7-4542-A43C-CE4153D5A946}" srcOrd="0" destOrd="0" presId="urn:microsoft.com/office/officeart/2005/8/layout/default"/>
    <dgm:cxn modelId="{2579656B-5C45-4233-8A8C-7CFF778384F2}" type="presOf" srcId="{15F58B4C-C9E3-4600-B605-D9E631095D79}" destId="{54B7D159-9D4F-4B09-9EF9-37471C5257FC}" srcOrd="0" destOrd="0" presId="urn:microsoft.com/office/officeart/2005/8/layout/default"/>
    <dgm:cxn modelId="{B7652F55-5C84-4629-B2AE-B8D30150BA1D}" srcId="{5D7073F1-DD5C-4713-8FB0-E35AF22F4F62}" destId="{77777486-163A-4C35-94EB-29763A037055}" srcOrd="5" destOrd="0" parTransId="{CCAA3383-659B-4BB7-A4DF-4269C52C15A4}" sibTransId="{122C2BED-A7EF-4C7A-ABE1-10415F84011A}"/>
    <dgm:cxn modelId="{95A3E287-5E41-4CB1-8EA0-4017C7EE2F4A}" srcId="{5D7073F1-DD5C-4713-8FB0-E35AF22F4F62}" destId="{4357FB19-1B7F-4A12-B5EB-B6C8A9324506}" srcOrd="3" destOrd="0" parTransId="{256053F1-E1A4-4CEC-A32D-F5AFBCE7946D}" sibTransId="{547347FC-2D19-4687-8AD6-51F9E281AC10}"/>
    <dgm:cxn modelId="{E8056FB4-4D3E-47E1-A2F8-D3366B1779FB}" srcId="{5D7073F1-DD5C-4713-8FB0-E35AF22F4F62}" destId="{4D99BCB5-0417-4745-9C01-375DC6080CC1}" srcOrd="0" destOrd="0" parTransId="{7B805D52-0E9F-4AF3-BC5A-B6A72E958E8A}" sibTransId="{D2EDC7BE-7C9A-4C79-A839-2C7FA1B1FB00}"/>
    <dgm:cxn modelId="{0CECCDB4-1BFD-4C98-B414-8A56309BF3B9}" type="presOf" srcId="{7718AC83-A3CA-4CB7-B902-38B2F600D7B0}" destId="{4069E417-E33A-4CCA-B179-CDFDC39485F4}" srcOrd="0" destOrd="0" presId="urn:microsoft.com/office/officeart/2005/8/layout/default"/>
    <dgm:cxn modelId="{3C22FFBA-58D5-4EA9-B6AE-6405928EFB82}" srcId="{5D7073F1-DD5C-4713-8FB0-E35AF22F4F62}" destId="{7718AC83-A3CA-4CB7-B902-38B2F600D7B0}" srcOrd="1" destOrd="0" parTransId="{7E55CB95-1F3F-46C2-B8EA-5D554B57EC43}" sibTransId="{F5395A00-5FEB-4492-AE20-0E103BE2883A}"/>
    <dgm:cxn modelId="{881500E3-0E44-4864-9B0F-B7118EF0DDE3}" srcId="{5D7073F1-DD5C-4713-8FB0-E35AF22F4F62}" destId="{15F58B4C-C9E3-4600-B605-D9E631095D79}" srcOrd="2" destOrd="0" parTransId="{2347454E-05CA-444D-B81A-00301D7747B3}" sibTransId="{52F5189B-B35D-414F-9D4A-FCB943EFBB8E}"/>
    <dgm:cxn modelId="{4EE53EE9-2600-413A-BC82-3333E039CEDD}" type="presOf" srcId="{4357FB19-1B7F-4A12-B5EB-B6C8A9324506}" destId="{CFD91C2F-D36E-40C1-8278-FD97312F08D3}" srcOrd="0" destOrd="0" presId="urn:microsoft.com/office/officeart/2005/8/layout/default"/>
    <dgm:cxn modelId="{E45AD8EB-4547-4E27-8458-616D1D08D445}" type="presOf" srcId="{EF565352-E09D-4307-A7EC-180730A391C1}" destId="{DDF10C15-410D-4FB6-8F82-37760572CAE4}" srcOrd="0" destOrd="0" presId="urn:microsoft.com/office/officeart/2005/8/layout/default"/>
    <dgm:cxn modelId="{22CE65F0-00B6-41E8-A7CA-AAEBEE60C2B0}" type="presParOf" srcId="{7C572342-22A7-4542-A43C-CE4153D5A946}" destId="{9514667F-0393-4744-8B3B-20969C0B9939}" srcOrd="0" destOrd="0" presId="urn:microsoft.com/office/officeart/2005/8/layout/default"/>
    <dgm:cxn modelId="{C2EAE927-756D-4054-8F69-CB56BA14BB81}" type="presParOf" srcId="{7C572342-22A7-4542-A43C-CE4153D5A946}" destId="{BF856C20-6DAF-4CFD-B953-F3F4BF9959A1}" srcOrd="1" destOrd="0" presId="urn:microsoft.com/office/officeart/2005/8/layout/default"/>
    <dgm:cxn modelId="{876F12B1-7BCC-49FD-ADC7-0D01A94055CC}" type="presParOf" srcId="{7C572342-22A7-4542-A43C-CE4153D5A946}" destId="{4069E417-E33A-4CCA-B179-CDFDC39485F4}" srcOrd="2" destOrd="0" presId="urn:microsoft.com/office/officeart/2005/8/layout/default"/>
    <dgm:cxn modelId="{54EFDCF4-40DF-48F3-A08A-8B1BF6BF3FFD}" type="presParOf" srcId="{7C572342-22A7-4542-A43C-CE4153D5A946}" destId="{3DE7E209-89A7-411B-A750-0395476E0DE1}" srcOrd="3" destOrd="0" presId="urn:microsoft.com/office/officeart/2005/8/layout/default"/>
    <dgm:cxn modelId="{AA97CF7E-76B8-43B7-9BDD-71EA51B7AF13}" type="presParOf" srcId="{7C572342-22A7-4542-A43C-CE4153D5A946}" destId="{54B7D159-9D4F-4B09-9EF9-37471C5257FC}" srcOrd="4" destOrd="0" presId="urn:microsoft.com/office/officeart/2005/8/layout/default"/>
    <dgm:cxn modelId="{AE53CD35-324B-4457-A316-64405E6F5FE1}" type="presParOf" srcId="{7C572342-22A7-4542-A43C-CE4153D5A946}" destId="{1A803AE1-92B5-4D22-8F64-6EEE77449C92}" srcOrd="5" destOrd="0" presId="urn:microsoft.com/office/officeart/2005/8/layout/default"/>
    <dgm:cxn modelId="{548BC405-7EE4-4740-B2AA-BC4DCE22A00C}" type="presParOf" srcId="{7C572342-22A7-4542-A43C-CE4153D5A946}" destId="{CFD91C2F-D36E-40C1-8278-FD97312F08D3}" srcOrd="6" destOrd="0" presId="urn:microsoft.com/office/officeart/2005/8/layout/default"/>
    <dgm:cxn modelId="{EA85B8F4-C70D-4DDF-BEDE-22AFFE689A89}" type="presParOf" srcId="{7C572342-22A7-4542-A43C-CE4153D5A946}" destId="{9FDFD55D-6C2C-4348-B029-0AEE530E96A0}" srcOrd="7" destOrd="0" presId="urn:microsoft.com/office/officeart/2005/8/layout/default"/>
    <dgm:cxn modelId="{E0428DE3-1005-4780-9E5A-770F49DC9503}" type="presParOf" srcId="{7C572342-22A7-4542-A43C-CE4153D5A946}" destId="{DDF10C15-410D-4FB6-8F82-37760572CAE4}" srcOrd="8" destOrd="0" presId="urn:microsoft.com/office/officeart/2005/8/layout/default"/>
    <dgm:cxn modelId="{23BAF6FD-21A2-4329-8D4D-7AB0E24BCD58}" type="presParOf" srcId="{7C572342-22A7-4542-A43C-CE4153D5A946}" destId="{E1BD2F91-2015-4371-B117-20277C7A99D2}" srcOrd="9" destOrd="0" presId="urn:microsoft.com/office/officeart/2005/8/layout/default"/>
    <dgm:cxn modelId="{7979BF2D-253F-4609-93B4-91F5BDCC4BCF}" type="presParOf" srcId="{7C572342-22A7-4542-A43C-CE4153D5A946}" destId="{A2E8B3DA-9CA6-44DD-AAC8-7FEA10E018A5}" srcOrd="10" destOrd="0" presId="urn:microsoft.com/office/officeart/2005/8/layout/default"/>
  </dgm:cxnLst>
  <dgm:bg>
    <a:solidFill>
      <a:schemeClr val="tx1">
        <a:lumMod val="85000"/>
        <a:lumOff val="15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DD174-DCA4-4FD7-9E9A-35E55343EBB4}">
      <dsp:nvSpPr>
        <dsp:cNvPr id="0" name=""/>
        <dsp:cNvSpPr/>
      </dsp:nvSpPr>
      <dsp:spPr>
        <a:xfrm>
          <a:off x="0" y="3679"/>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759411-407A-4840-ACB8-4AD5B0DC8897}">
      <dsp:nvSpPr>
        <dsp:cNvPr id="0" name=""/>
        <dsp:cNvSpPr/>
      </dsp:nvSpPr>
      <dsp:spPr>
        <a:xfrm>
          <a:off x="237047" y="179995"/>
          <a:ext cx="430995" cy="4309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FF7B1C-946B-424F-946C-9E4FDF5F6CEB}">
      <dsp:nvSpPr>
        <dsp:cNvPr id="0" name=""/>
        <dsp:cNvSpPr/>
      </dsp:nvSpPr>
      <dsp:spPr>
        <a:xfrm>
          <a:off x="905091" y="3679"/>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844550">
            <a:lnSpc>
              <a:spcPct val="100000"/>
            </a:lnSpc>
            <a:spcBef>
              <a:spcPct val="0"/>
            </a:spcBef>
            <a:spcAft>
              <a:spcPct val="35000"/>
            </a:spcAft>
            <a:buNone/>
          </a:pPr>
          <a:r>
            <a:rPr lang="en-US" sz="1900" kern="1200"/>
            <a:t>Understanding the Business</a:t>
          </a:r>
        </a:p>
      </dsp:txBody>
      <dsp:txXfrm>
        <a:off x="905091" y="3679"/>
        <a:ext cx="6107278" cy="783628"/>
      </dsp:txXfrm>
    </dsp:sp>
    <dsp:sp modelId="{836CDFC1-86AA-419F-BCE1-B18319B7FE2F}">
      <dsp:nvSpPr>
        <dsp:cNvPr id="0" name=""/>
        <dsp:cNvSpPr/>
      </dsp:nvSpPr>
      <dsp:spPr>
        <a:xfrm>
          <a:off x="0" y="983215"/>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745C67-0C4E-468D-8AA2-4DC5A49AF6E3}">
      <dsp:nvSpPr>
        <dsp:cNvPr id="0" name=""/>
        <dsp:cNvSpPr/>
      </dsp:nvSpPr>
      <dsp:spPr>
        <a:xfrm>
          <a:off x="237047" y="1159531"/>
          <a:ext cx="430995" cy="430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708B53-BDD2-45D9-A154-110FF0646B05}">
      <dsp:nvSpPr>
        <dsp:cNvPr id="0" name=""/>
        <dsp:cNvSpPr/>
      </dsp:nvSpPr>
      <dsp:spPr>
        <a:xfrm>
          <a:off x="905091" y="983215"/>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844550">
            <a:lnSpc>
              <a:spcPct val="100000"/>
            </a:lnSpc>
            <a:spcBef>
              <a:spcPct val="0"/>
            </a:spcBef>
            <a:spcAft>
              <a:spcPct val="35000"/>
            </a:spcAft>
            <a:buNone/>
          </a:pPr>
          <a:r>
            <a:rPr lang="en-US" sz="1900" kern="1200"/>
            <a:t>Thorough Understanding of the Available Data</a:t>
          </a:r>
        </a:p>
      </dsp:txBody>
      <dsp:txXfrm>
        <a:off x="905091" y="983215"/>
        <a:ext cx="6107278" cy="783628"/>
      </dsp:txXfrm>
    </dsp:sp>
    <dsp:sp modelId="{EC5CCAD1-02D2-47D7-9DEB-24D03242D274}">
      <dsp:nvSpPr>
        <dsp:cNvPr id="0" name=""/>
        <dsp:cNvSpPr/>
      </dsp:nvSpPr>
      <dsp:spPr>
        <a:xfrm>
          <a:off x="0" y="1962751"/>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38CAE4-F2DD-444B-A0CA-7A76FA6D70EA}">
      <dsp:nvSpPr>
        <dsp:cNvPr id="0" name=""/>
        <dsp:cNvSpPr/>
      </dsp:nvSpPr>
      <dsp:spPr>
        <a:xfrm>
          <a:off x="237047" y="2139067"/>
          <a:ext cx="430995" cy="430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7AADC0-6394-468B-B0C8-5A3B640BB6FA}">
      <dsp:nvSpPr>
        <dsp:cNvPr id="0" name=""/>
        <dsp:cNvSpPr/>
      </dsp:nvSpPr>
      <dsp:spPr>
        <a:xfrm>
          <a:off x="905091" y="1962751"/>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844550">
            <a:lnSpc>
              <a:spcPct val="100000"/>
            </a:lnSpc>
            <a:spcBef>
              <a:spcPct val="0"/>
            </a:spcBef>
            <a:spcAft>
              <a:spcPct val="35000"/>
            </a:spcAft>
            <a:buNone/>
          </a:pPr>
          <a:r>
            <a:rPr lang="en-US" sz="1900" kern="1200"/>
            <a:t>Preparation of Data</a:t>
          </a:r>
        </a:p>
      </dsp:txBody>
      <dsp:txXfrm>
        <a:off x="905091" y="1962751"/>
        <a:ext cx="6107278" cy="783628"/>
      </dsp:txXfrm>
    </dsp:sp>
    <dsp:sp modelId="{F6CD2F37-13BD-429A-9321-A25865CE4B4E}">
      <dsp:nvSpPr>
        <dsp:cNvPr id="0" name=""/>
        <dsp:cNvSpPr/>
      </dsp:nvSpPr>
      <dsp:spPr>
        <a:xfrm>
          <a:off x="0" y="2942287"/>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B30601-4E75-40A7-93E5-41E6AC67D4F6}">
      <dsp:nvSpPr>
        <dsp:cNvPr id="0" name=""/>
        <dsp:cNvSpPr/>
      </dsp:nvSpPr>
      <dsp:spPr>
        <a:xfrm>
          <a:off x="237047" y="3118603"/>
          <a:ext cx="430995" cy="4309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23D836-7B05-4275-BC23-9F22FE611216}">
      <dsp:nvSpPr>
        <dsp:cNvPr id="0" name=""/>
        <dsp:cNvSpPr/>
      </dsp:nvSpPr>
      <dsp:spPr>
        <a:xfrm>
          <a:off x="905091" y="2942287"/>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844550">
            <a:lnSpc>
              <a:spcPct val="100000"/>
            </a:lnSpc>
            <a:spcBef>
              <a:spcPct val="0"/>
            </a:spcBef>
            <a:spcAft>
              <a:spcPct val="35000"/>
            </a:spcAft>
            <a:buNone/>
          </a:pPr>
          <a:r>
            <a:rPr lang="en-US" sz="1900" kern="1200"/>
            <a:t>Data Analysis</a:t>
          </a:r>
        </a:p>
      </dsp:txBody>
      <dsp:txXfrm>
        <a:off x="905091" y="2942287"/>
        <a:ext cx="6107278" cy="783628"/>
      </dsp:txXfrm>
    </dsp:sp>
    <dsp:sp modelId="{3CA63B8C-7290-4430-92D3-D03DEE5DD858}">
      <dsp:nvSpPr>
        <dsp:cNvPr id="0" name=""/>
        <dsp:cNvSpPr/>
      </dsp:nvSpPr>
      <dsp:spPr>
        <a:xfrm>
          <a:off x="0" y="3921823"/>
          <a:ext cx="7012370" cy="7836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AEB99B-945D-4783-A784-ECA5D1E33E7B}">
      <dsp:nvSpPr>
        <dsp:cNvPr id="0" name=""/>
        <dsp:cNvSpPr/>
      </dsp:nvSpPr>
      <dsp:spPr>
        <a:xfrm>
          <a:off x="237047" y="4098139"/>
          <a:ext cx="430995" cy="4309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31381B-0A6C-41A1-9206-B11989709CAE}">
      <dsp:nvSpPr>
        <dsp:cNvPr id="0" name=""/>
        <dsp:cNvSpPr/>
      </dsp:nvSpPr>
      <dsp:spPr>
        <a:xfrm>
          <a:off x="905091" y="3921823"/>
          <a:ext cx="6107278" cy="7836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34" tIns="82934" rIns="82934" bIns="82934" numCol="1" spcCol="1270" anchor="ctr" anchorCtr="0">
          <a:noAutofit/>
        </a:bodyPr>
        <a:lstStyle/>
        <a:p>
          <a:pPr marL="0" lvl="0" indent="0" algn="l" defTabSz="844550">
            <a:lnSpc>
              <a:spcPct val="100000"/>
            </a:lnSpc>
            <a:spcBef>
              <a:spcPct val="0"/>
            </a:spcBef>
            <a:spcAft>
              <a:spcPct val="35000"/>
            </a:spcAft>
            <a:buNone/>
          </a:pPr>
          <a:r>
            <a:rPr lang="en-US" sz="1900" kern="1200"/>
            <a:t>Validation</a:t>
          </a:r>
        </a:p>
      </dsp:txBody>
      <dsp:txXfrm>
        <a:off x="905091" y="3921823"/>
        <a:ext cx="6107278" cy="783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329B3-0C62-49A8-A6B0-B41B8C61F5CB}">
      <dsp:nvSpPr>
        <dsp:cNvPr id="0" name=""/>
        <dsp:cNvSpPr/>
      </dsp:nvSpPr>
      <dsp:spPr>
        <a:xfrm>
          <a:off x="0" y="3221"/>
          <a:ext cx="7023545" cy="1534903"/>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8193D054-3713-4BB7-9093-524F7C08D06F}">
      <dsp:nvSpPr>
        <dsp:cNvPr id="0" name=""/>
        <dsp:cNvSpPr/>
      </dsp:nvSpPr>
      <dsp:spPr>
        <a:xfrm>
          <a:off x="464308" y="348574"/>
          <a:ext cx="845022" cy="844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12C5CE-CC1F-4FDD-BB1C-B03F88A03EAC}">
      <dsp:nvSpPr>
        <dsp:cNvPr id="0" name=""/>
        <dsp:cNvSpPr/>
      </dsp:nvSpPr>
      <dsp:spPr>
        <a:xfrm>
          <a:off x="1773639" y="3221"/>
          <a:ext cx="4966780" cy="1536404"/>
        </a:xfrm>
        <a:prstGeom prst="rect">
          <a:avLst/>
        </a:prstGeom>
        <a:solidFill>
          <a:schemeClr val="bg1"/>
        </a:solidFill>
        <a:ln>
          <a:noFill/>
        </a:ln>
        <a:effectLst/>
      </dsp:spPr>
      <dsp:style>
        <a:lnRef idx="0">
          <a:scrgbClr r="0" g="0" b="0"/>
        </a:lnRef>
        <a:fillRef idx="0">
          <a:scrgbClr r="0" g="0" b="0"/>
        </a:fillRef>
        <a:effectRef idx="0">
          <a:scrgbClr r="0" g="0" b="0"/>
        </a:effectRef>
        <a:fontRef idx="minor"/>
      </dsp:style>
      <dsp:txBody>
        <a:bodyPr spcFirstLastPara="0" vert="horz" wrap="square" lIns="162603" tIns="162603" rIns="162603" bIns="162603" numCol="1" spcCol="1270" anchor="ctr" anchorCtr="0">
          <a:noAutofit/>
        </a:bodyPr>
        <a:lstStyle/>
        <a:p>
          <a:pPr marL="0" lvl="0" indent="0" algn="l" defTabSz="622300">
            <a:lnSpc>
              <a:spcPct val="100000"/>
            </a:lnSpc>
            <a:spcBef>
              <a:spcPct val="0"/>
            </a:spcBef>
            <a:spcAft>
              <a:spcPct val="35000"/>
            </a:spcAft>
            <a:buNone/>
          </a:pPr>
          <a:r>
            <a:rPr lang="en-US" sz="1800" b="0" i="0" kern="1200" dirty="0">
              <a:solidFill>
                <a:prstClr val="white">
                  <a:hueOff val="0"/>
                  <a:satOff val="0"/>
                  <a:lumOff val="0"/>
                  <a:alphaOff val="0"/>
                </a:prstClr>
              </a:solidFill>
              <a:latin typeface="Times New Roman" panose="02020603050405020304" pitchFamily="18" charset="0"/>
              <a:ea typeface="+mn-ea"/>
              <a:cs typeface="Times New Roman" panose="02020603050405020304" pitchFamily="18" charset="0"/>
            </a:rPr>
            <a:t>Financial Risk Score: The forecast indicates a slight improvement in financial risk scores and average financials by 2026 despite a downward trend observed in the past few years. External factors, industry data, and economic indicators play significant roles in these trends.</a:t>
          </a:r>
        </a:p>
      </dsp:txBody>
      <dsp:txXfrm>
        <a:off x="1773639" y="3221"/>
        <a:ext cx="4966780" cy="1536404"/>
      </dsp:txXfrm>
    </dsp:sp>
    <dsp:sp modelId="{D0058C32-41FE-4940-960D-BBC2C721EDD0}">
      <dsp:nvSpPr>
        <dsp:cNvPr id="0" name=""/>
        <dsp:cNvSpPr/>
      </dsp:nvSpPr>
      <dsp:spPr>
        <a:xfrm>
          <a:off x="0" y="1832273"/>
          <a:ext cx="7023545" cy="1534903"/>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1854E893-74E1-45D3-81B0-A79FFD4703ED}">
      <dsp:nvSpPr>
        <dsp:cNvPr id="0" name=""/>
        <dsp:cNvSpPr/>
      </dsp:nvSpPr>
      <dsp:spPr>
        <a:xfrm>
          <a:off x="464308" y="2177627"/>
          <a:ext cx="845022" cy="844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8BF507-AFAB-4BDA-8905-BFE8B6AAACC5}">
      <dsp:nvSpPr>
        <dsp:cNvPr id="0" name=""/>
        <dsp:cNvSpPr/>
      </dsp:nvSpPr>
      <dsp:spPr>
        <a:xfrm>
          <a:off x="1773639" y="1832273"/>
          <a:ext cx="4966780" cy="1536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03" tIns="162603" rIns="162603" bIns="162603" numCol="1" spcCol="1270" anchor="ctr" anchorCtr="0">
          <a:noAutofit/>
        </a:bodyPr>
        <a:lstStyle/>
        <a:p>
          <a:pPr marL="0" lvl="0" indent="0" algn="l" defTabSz="889000">
            <a:lnSpc>
              <a:spcPct val="100000"/>
            </a:lnSpc>
            <a:spcBef>
              <a:spcPct val="0"/>
            </a:spcBef>
            <a:spcAft>
              <a:spcPct val="35000"/>
            </a:spcAft>
            <a:buNone/>
          </a:pPr>
          <a:r>
            <a:rPr lang="en-US" sz="2000" b="0" i="0" kern="1200" dirty="0">
              <a:solidFill>
                <a:prstClr val="white">
                  <a:hueOff val="0"/>
                  <a:satOff val="0"/>
                  <a:lumOff val="0"/>
                  <a:alphaOff val="0"/>
                </a:prstClr>
              </a:solidFill>
              <a:latin typeface="Times New Roman" panose="02020603050405020304" pitchFamily="18" charset="0"/>
              <a:ea typeface="+mn-ea"/>
              <a:cs typeface="Times New Roman" panose="02020603050405020304" pitchFamily="18" charset="0"/>
            </a:rPr>
            <a:t>Operational Risk score: The forecast indicates a stable trend in operational risk scores, with minor fluctuations anticipated over the next few years.</a:t>
          </a:r>
        </a:p>
      </dsp:txBody>
      <dsp:txXfrm>
        <a:off x="1773639" y="1832273"/>
        <a:ext cx="4966780" cy="1536404"/>
      </dsp:txXfrm>
    </dsp:sp>
    <dsp:sp modelId="{19BD643D-91C7-4C0D-B9C4-819E396F6D2F}">
      <dsp:nvSpPr>
        <dsp:cNvPr id="0" name=""/>
        <dsp:cNvSpPr/>
      </dsp:nvSpPr>
      <dsp:spPr>
        <a:xfrm>
          <a:off x="0" y="3666048"/>
          <a:ext cx="7023545" cy="1534903"/>
        </a:xfrm>
        <a:prstGeom prst="roundRect">
          <a:avLst>
            <a:gd name="adj" fmla="val 10000"/>
          </a:avLst>
        </a:prstGeom>
        <a:solidFill>
          <a:schemeClr val="bg1"/>
        </a:solidFill>
        <a:ln>
          <a:noFill/>
        </a:ln>
        <a:effectLst/>
      </dsp:spPr>
      <dsp:style>
        <a:lnRef idx="0">
          <a:scrgbClr r="0" g="0" b="0"/>
        </a:lnRef>
        <a:fillRef idx="1">
          <a:scrgbClr r="0" g="0" b="0"/>
        </a:fillRef>
        <a:effectRef idx="0">
          <a:scrgbClr r="0" g="0" b="0"/>
        </a:effectRef>
        <a:fontRef idx="minor"/>
      </dsp:style>
    </dsp:sp>
    <dsp:sp modelId="{BC12A95B-BA15-4872-A4EA-B0BA45AAD40E}">
      <dsp:nvSpPr>
        <dsp:cNvPr id="0" name=""/>
        <dsp:cNvSpPr/>
      </dsp:nvSpPr>
      <dsp:spPr>
        <a:xfrm>
          <a:off x="464308" y="4006679"/>
          <a:ext cx="845022" cy="844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FFCD11-3C80-417D-886A-4F22AA2DCC41}">
      <dsp:nvSpPr>
        <dsp:cNvPr id="0" name=""/>
        <dsp:cNvSpPr/>
      </dsp:nvSpPr>
      <dsp:spPr>
        <a:xfrm>
          <a:off x="1773639" y="3661326"/>
          <a:ext cx="4966780" cy="1536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603" tIns="162603" rIns="162603" bIns="162603" numCol="1" spcCol="1270" anchor="ctr" anchorCtr="0">
          <a:noAutofit/>
        </a:bodyPr>
        <a:lstStyle/>
        <a:p>
          <a:pPr marL="0" lvl="0" indent="0" algn="l" defTabSz="889000">
            <a:lnSpc>
              <a:spcPct val="10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Market Risk score: The forecast indicates a slight increase in market risk scores by 2026, with stable influences from external factors, industry data, and economic indicators.</a:t>
          </a:r>
          <a:endParaRPr lang="en-US" sz="2000" kern="1200" dirty="0">
            <a:latin typeface="Times New Roman" panose="02020603050405020304" pitchFamily="18" charset="0"/>
            <a:cs typeface="Times New Roman" panose="02020603050405020304" pitchFamily="18" charset="0"/>
          </a:endParaRPr>
        </a:p>
      </dsp:txBody>
      <dsp:txXfrm>
        <a:off x="1773639" y="3661326"/>
        <a:ext cx="4966780" cy="15364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14667F-0393-4744-8B3B-20969C0B9939}">
      <dsp:nvSpPr>
        <dsp:cNvPr id="0" name=""/>
        <dsp:cNvSpPr/>
      </dsp:nvSpPr>
      <dsp:spPr>
        <a:xfrm>
          <a:off x="661839" y="111282"/>
          <a:ext cx="3259771" cy="2428141"/>
        </a:xfrm>
        <a:prstGeom prst="rect">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Enhanced Monitoring of External Factors</a:t>
          </a:r>
          <a:endParaRPr lang="en-US" sz="1400" b="1" kern="1200" dirty="0"/>
        </a:p>
        <a:p>
          <a:pPr marL="0" lvl="0" indent="0" algn="ctr" defTabSz="889000">
            <a:lnSpc>
              <a:spcPct val="90000"/>
            </a:lnSpc>
            <a:spcBef>
              <a:spcPct val="0"/>
            </a:spcBef>
            <a:spcAft>
              <a:spcPct val="35000"/>
            </a:spcAft>
            <a:buNone/>
          </a:pPr>
          <a:r>
            <a:rPr lang="en-US" sz="1400" kern="1200" dirty="0"/>
            <a:t> Develop a comprehensive monitoring system for external factors that can impact financial risk, including regulatory changes, geopolitical events, and macroeconomic trends. For example, track the Consumer Price Index (CPI), Gross Domestic Product (GDP) growth rate, and interest rate changes monthly.</a:t>
          </a:r>
        </a:p>
      </dsp:txBody>
      <dsp:txXfrm>
        <a:off x="661839" y="111282"/>
        <a:ext cx="3259771" cy="2428141"/>
      </dsp:txXfrm>
    </dsp:sp>
    <dsp:sp modelId="{4069E417-E33A-4CCA-B179-CDFDC39485F4}">
      <dsp:nvSpPr>
        <dsp:cNvPr id="0" name=""/>
        <dsp:cNvSpPr/>
      </dsp:nvSpPr>
      <dsp:spPr>
        <a:xfrm>
          <a:off x="4314848" y="48375"/>
          <a:ext cx="3309523" cy="2530878"/>
        </a:xfrm>
        <a:prstGeom prst="rect">
          <a:avLst/>
        </a:prstGeom>
        <a:solidFill>
          <a:schemeClr val="accent1">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Dynamic Adjustments Based on Industry Data</a:t>
          </a:r>
        </a:p>
        <a:p>
          <a:pPr marL="0" lvl="0" indent="0" algn="ctr" defTabSz="889000">
            <a:lnSpc>
              <a:spcPct val="90000"/>
            </a:lnSpc>
            <a:spcBef>
              <a:spcPct val="0"/>
            </a:spcBef>
            <a:spcAft>
              <a:spcPct val="35000"/>
            </a:spcAft>
            <a:buNone/>
          </a:pPr>
          <a:r>
            <a:rPr lang="en-US" sz="1500" kern="1200" dirty="0"/>
            <a:t> Regularly assess industry-specific data to understand its impact on financial risk. Use this data to make dynamic adjustments to investment strategies and risk management practices. For instance, review quarterly industry growth rates and adjust investment allocations by up to 5% based on performance metrics.</a:t>
          </a:r>
        </a:p>
      </dsp:txBody>
      <dsp:txXfrm>
        <a:off x="4314848" y="48375"/>
        <a:ext cx="3309523" cy="2530878"/>
      </dsp:txXfrm>
    </dsp:sp>
    <dsp:sp modelId="{54B7D159-9D4F-4B09-9EF9-37471C5257FC}">
      <dsp:nvSpPr>
        <dsp:cNvPr id="0" name=""/>
        <dsp:cNvSpPr/>
      </dsp:nvSpPr>
      <dsp:spPr>
        <a:xfrm>
          <a:off x="8197524" y="125796"/>
          <a:ext cx="3343100" cy="2381762"/>
        </a:xfrm>
        <a:prstGeom prst="rect">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Proactive Economic Analysis</a:t>
          </a:r>
        </a:p>
        <a:p>
          <a:pPr marL="0" lvl="0" indent="0" algn="ctr" defTabSz="889000">
            <a:lnSpc>
              <a:spcPct val="90000"/>
            </a:lnSpc>
            <a:spcBef>
              <a:spcPct val="0"/>
            </a:spcBef>
            <a:spcAft>
              <a:spcPct val="35000"/>
            </a:spcAft>
            <a:buNone/>
          </a:pPr>
          <a:r>
            <a:rPr lang="en-US" sz="1600" b="1" kern="1200" dirty="0"/>
            <a:t> </a:t>
          </a:r>
          <a:r>
            <a:rPr lang="en-US" sz="1400" kern="1200" dirty="0"/>
            <a:t>Incorporate economic indicator forecasts into risk management models to anticipate changes in financial risk. Align risk management strategies with expected economic conditions to mitigate potential adverse impacts. For example, if inflation is forecasted to rise by 2% over the next year, adjust interest rate-sensitive investments accordingly.</a:t>
          </a:r>
        </a:p>
      </dsp:txBody>
      <dsp:txXfrm>
        <a:off x="8197524" y="125796"/>
        <a:ext cx="3343100" cy="2381762"/>
      </dsp:txXfrm>
    </dsp:sp>
    <dsp:sp modelId="{CFD91C2F-D36E-40C1-8278-FD97312F08D3}">
      <dsp:nvSpPr>
        <dsp:cNvPr id="0" name=""/>
        <dsp:cNvSpPr/>
      </dsp:nvSpPr>
      <dsp:spPr>
        <a:xfrm>
          <a:off x="156612" y="2679533"/>
          <a:ext cx="3876217" cy="2663535"/>
        </a:xfrm>
        <a:prstGeom prst="rect">
          <a:avLst/>
        </a:prstGeom>
        <a:solidFill>
          <a:schemeClr val="accent1">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Scenario Analysis and Stress Testing</a:t>
          </a:r>
          <a:endParaRPr lang="en-US" sz="2000" kern="1200" dirty="0"/>
        </a:p>
        <a:p>
          <a:pPr marL="0" lvl="0" indent="0" algn="ctr" defTabSz="889000">
            <a:lnSpc>
              <a:spcPct val="90000"/>
            </a:lnSpc>
            <a:spcBef>
              <a:spcPct val="0"/>
            </a:spcBef>
            <a:spcAft>
              <a:spcPct val="35000"/>
            </a:spcAft>
            <a:buNone/>
          </a:pPr>
          <a:r>
            <a:rPr lang="en-US" sz="1500" kern="1200" dirty="0"/>
            <a:t>Conduct scenario analysis and stress testing based on different economic and external factor conditions. Prepare contingency plans for high-risk scenarios to ensure resilience against financial volatility. For instance, simulate a scenario where the GDP declines by 3%, unemployment rises by 1%, and inflation increases by 2%. Develop strategies to mitigate risks under these conditions.</a:t>
          </a:r>
        </a:p>
      </dsp:txBody>
      <dsp:txXfrm>
        <a:off x="156612" y="2679533"/>
        <a:ext cx="3876217" cy="2663535"/>
      </dsp:txXfrm>
    </dsp:sp>
    <dsp:sp modelId="{DDF10C15-410D-4FB6-8F82-37760572CAE4}">
      <dsp:nvSpPr>
        <dsp:cNvPr id="0" name=""/>
        <dsp:cNvSpPr/>
      </dsp:nvSpPr>
      <dsp:spPr>
        <a:xfrm>
          <a:off x="4367000" y="2749110"/>
          <a:ext cx="3561336" cy="2646492"/>
        </a:xfrm>
        <a:prstGeom prst="rect">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Investment Diversification</a:t>
          </a:r>
        </a:p>
        <a:p>
          <a:pPr marL="0" lvl="0" indent="0" algn="ctr" defTabSz="889000">
            <a:lnSpc>
              <a:spcPct val="90000"/>
            </a:lnSpc>
            <a:spcBef>
              <a:spcPct val="0"/>
            </a:spcBef>
            <a:spcAft>
              <a:spcPct val="35000"/>
            </a:spcAft>
            <a:buNone/>
          </a:pPr>
          <a:r>
            <a:rPr lang="en-US" sz="1500" kern="1200" dirty="0"/>
            <a:t> Diversify investments across different sectors and asset classes to spread risk and reduce the impact of financial volatility. For example, allocate investments with a mix of 40% equities, 30% bonds, 15% real estate, and 15% commodities. Further diversify within each asset class by sector, such as 10% in technology, 10% in healthcare, and 10% in manufacturing.</a:t>
          </a:r>
        </a:p>
      </dsp:txBody>
      <dsp:txXfrm>
        <a:off x="4367000" y="2749110"/>
        <a:ext cx="3561336" cy="2646492"/>
      </dsp:txXfrm>
    </dsp:sp>
    <dsp:sp modelId="{A2E8B3DA-9CA6-44DD-AAC8-7FEA10E018A5}">
      <dsp:nvSpPr>
        <dsp:cNvPr id="0" name=""/>
        <dsp:cNvSpPr/>
      </dsp:nvSpPr>
      <dsp:spPr>
        <a:xfrm>
          <a:off x="8176320" y="2733516"/>
          <a:ext cx="3381277" cy="2628472"/>
        </a:xfrm>
        <a:prstGeom prst="rect">
          <a:avLst/>
        </a:prstGeom>
        <a:solidFill>
          <a:schemeClr val="accent1">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Regular Review and Adaptation</a:t>
          </a:r>
          <a:r>
            <a:rPr lang="en-US" sz="2000" kern="1200" dirty="0"/>
            <a:t> </a:t>
          </a:r>
        </a:p>
        <a:p>
          <a:pPr marL="0" lvl="0" indent="0" algn="ctr" defTabSz="889000">
            <a:lnSpc>
              <a:spcPct val="90000"/>
            </a:lnSpc>
            <a:spcBef>
              <a:spcPct val="0"/>
            </a:spcBef>
            <a:spcAft>
              <a:spcPct val="35000"/>
            </a:spcAft>
            <a:buNone/>
          </a:pPr>
          <a:r>
            <a:rPr lang="en-US" sz="1500" kern="1200" dirty="0"/>
            <a:t>Review and adapt risk management strategies to align with changing financial conditions and emerging risks. For instance, conduct a semi-annual review of the portfolio performance and economic indicators, making necessary adjustments such as reallocating up to 10% of assets based on new data and risk assessments.</a:t>
          </a:r>
        </a:p>
      </dsp:txBody>
      <dsp:txXfrm>
        <a:off x="8176320" y="2733516"/>
        <a:ext cx="3381277" cy="26284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61B88B-D19E-4404-AF60-DA3DED8E9C1C}" type="datetimeFigureOut">
              <a:rPr lang="en-GB" smtClean="0"/>
              <a:t>02/07/2024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099781-DEDC-469C-90A4-3001564FA4BD}" type="slidenum">
              <a:rPr lang="en-GB" smtClean="0"/>
              <a:t>‹#›</a:t>
            </a:fld>
            <a:endParaRPr lang="en-GB"/>
          </a:p>
        </p:txBody>
      </p:sp>
    </p:spTree>
    <p:extLst>
      <p:ext uri="{BB962C8B-B14F-4D97-AF65-F5344CB8AC3E}">
        <p14:creationId xmlns:p14="http://schemas.microsoft.com/office/powerpoint/2010/main" val="3509804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099781-DEDC-469C-90A4-3001564FA4BD}" type="slidenum">
              <a:rPr lang="en-GB" smtClean="0"/>
              <a:t>4</a:t>
            </a:fld>
            <a:endParaRPr lang="en-GB"/>
          </a:p>
        </p:txBody>
      </p:sp>
    </p:spTree>
    <p:extLst>
      <p:ext uri="{BB962C8B-B14F-4D97-AF65-F5344CB8AC3E}">
        <p14:creationId xmlns:p14="http://schemas.microsoft.com/office/powerpoint/2010/main" val="806188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099781-DEDC-469C-90A4-3001564FA4BD}" type="slidenum">
              <a:rPr lang="en-GB" smtClean="0"/>
              <a:t>6</a:t>
            </a:fld>
            <a:endParaRPr lang="en-GB"/>
          </a:p>
        </p:txBody>
      </p:sp>
    </p:spTree>
    <p:extLst>
      <p:ext uri="{BB962C8B-B14F-4D97-AF65-F5344CB8AC3E}">
        <p14:creationId xmlns:p14="http://schemas.microsoft.com/office/powerpoint/2010/main" val="3745553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099781-DEDC-469C-90A4-3001564FA4BD}" type="slidenum">
              <a:rPr lang="en-GB" smtClean="0"/>
              <a:t>10</a:t>
            </a:fld>
            <a:endParaRPr lang="en-GB"/>
          </a:p>
        </p:txBody>
      </p:sp>
    </p:spTree>
    <p:extLst>
      <p:ext uri="{BB962C8B-B14F-4D97-AF65-F5344CB8AC3E}">
        <p14:creationId xmlns:p14="http://schemas.microsoft.com/office/powerpoint/2010/main" val="646067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71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784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775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1548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3671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779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738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57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549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531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4540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7/2/2024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51926420"/>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1" r:id="rId6"/>
    <p:sldLayoutId id="2147483706" r:id="rId7"/>
    <p:sldLayoutId id="2147483702" r:id="rId8"/>
    <p:sldLayoutId id="2147483703" r:id="rId9"/>
    <p:sldLayoutId id="2147483704" r:id="rId10"/>
    <p:sldLayoutId id="2147483705" r:id="rId11"/>
  </p:sldLayoutIdLst>
  <p:hf sldNum="0" hdr="0" ft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1" name="Rectangle 4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36599DC-3CE7-A294-EEAB-B8FDFC5D7FBB}"/>
              </a:ext>
            </a:extLst>
          </p:cNvPr>
          <p:cNvSpPr>
            <a:spLocks noGrp="1"/>
          </p:cNvSpPr>
          <p:nvPr>
            <p:ph type="ctrTitle"/>
          </p:nvPr>
        </p:nvSpPr>
        <p:spPr>
          <a:xfrm>
            <a:off x="127592" y="863695"/>
            <a:ext cx="4022262" cy="3779995"/>
          </a:xfrm>
        </p:spPr>
        <p:txBody>
          <a:bodyPr anchor="ctr">
            <a:normAutofit/>
          </a:bodyPr>
          <a:lstStyle/>
          <a:p>
            <a:r>
              <a:rPr lang="en-US" sz="4000" b="1" dirty="0">
                <a:solidFill>
                  <a:srgbClr val="0070C0"/>
                </a:solidFill>
                <a:latin typeface="Times New Roman" panose="02020603050405020304" pitchFamily="18" charset="0"/>
                <a:cs typeface="Times New Roman" panose="02020603050405020304" pitchFamily="18" charset="0"/>
              </a:rPr>
              <a:t>RISK MANAGEMENT ANALYSIS</a:t>
            </a:r>
            <a:endParaRPr lang="en-GB" sz="4000" b="1" dirty="0">
              <a:solidFill>
                <a:srgbClr val="0070C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47FBC33-6AC7-BD77-4EF5-14C7E975F349}"/>
              </a:ext>
            </a:extLst>
          </p:cNvPr>
          <p:cNvSpPr>
            <a:spLocks noGrp="1"/>
          </p:cNvSpPr>
          <p:nvPr>
            <p:ph type="subTitle" idx="1"/>
          </p:nvPr>
        </p:nvSpPr>
        <p:spPr>
          <a:xfrm>
            <a:off x="638621" y="4739780"/>
            <a:ext cx="3511233" cy="1147054"/>
          </a:xfrm>
        </p:spPr>
        <p:txBody>
          <a:bodyPr anchor="t">
            <a:normAutofit/>
          </a:bodyPr>
          <a:lstStyle/>
          <a:p>
            <a:r>
              <a:rPr lang="en-US" sz="2200"/>
              <a:t>BY </a:t>
            </a:r>
          </a:p>
          <a:p>
            <a:r>
              <a:rPr lang="en-US" sz="2200"/>
              <a:t>TEAM ALPHA</a:t>
            </a:r>
            <a:endParaRPr lang="en-GB" sz="2200"/>
          </a:p>
        </p:txBody>
      </p:sp>
      <p:sp>
        <p:nvSpPr>
          <p:cNvPr id="47" name="Rectangle 46">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3" name="Picture 22" descr="Graph on document with pen">
            <a:extLst>
              <a:ext uri="{FF2B5EF4-FFF2-40B4-BE49-F238E27FC236}">
                <a16:creationId xmlns:a16="http://schemas.microsoft.com/office/drawing/2014/main" id="{9BAF0F6C-8DB0-2CCC-3E13-858D1798FF1D}"/>
              </a:ext>
            </a:extLst>
          </p:cNvPr>
          <p:cNvPicPr>
            <a:picLocks noChangeAspect="1"/>
          </p:cNvPicPr>
          <p:nvPr/>
        </p:nvPicPr>
        <p:blipFill rotWithShape="1">
          <a:blip r:embed="rId2"/>
          <a:srcRect l="13318" r="13315" b="-1"/>
          <a:stretch/>
        </p:blipFill>
        <p:spPr>
          <a:xfrm>
            <a:off x="4654295" y="10"/>
            <a:ext cx="7537705" cy="6857990"/>
          </a:xfrm>
          <a:prstGeom prst="rect">
            <a:avLst/>
          </a:prstGeom>
        </p:spPr>
      </p:pic>
    </p:spTree>
    <p:extLst>
      <p:ext uri="{BB962C8B-B14F-4D97-AF65-F5344CB8AC3E}">
        <p14:creationId xmlns:p14="http://schemas.microsoft.com/office/powerpoint/2010/main" val="7362750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3" name="Rectangle: Rounded Corners 22">
            <a:extLst>
              <a:ext uri="{FF2B5EF4-FFF2-40B4-BE49-F238E27FC236}">
                <a16:creationId xmlns:a16="http://schemas.microsoft.com/office/drawing/2014/main" id="{8BAC67BB-62F8-ABC9-E031-EC744A365020}"/>
              </a:ext>
            </a:extLst>
          </p:cNvPr>
          <p:cNvSpPr/>
          <p:nvPr/>
        </p:nvSpPr>
        <p:spPr>
          <a:xfrm>
            <a:off x="574157" y="839972"/>
            <a:ext cx="3978491" cy="6018028"/>
          </a:xfrm>
          <a:prstGeom prst="roundRect">
            <a:avLst/>
          </a:prstGeom>
          <a:noFill/>
          <a:ln>
            <a:solidFill>
              <a:srgbClr val="0070C0"/>
            </a:solidFill>
          </a:ln>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800"/>
              </a:spcAft>
              <a:tabLst>
                <a:tab pos="457200" algn="l"/>
              </a:tabLst>
            </a:pPr>
            <a:endParaRPr lang="en-GB" sz="2400" b="1" kern="0" dirty="0">
              <a:latin typeface="Times New Roman" panose="02020603050405020304" pitchFamily="18" charset="0"/>
              <a:cs typeface="Times New Roman" panose="02020603050405020304" pitchFamily="18" charset="0"/>
            </a:endParaRPr>
          </a:p>
          <a:p>
            <a:pPr algn="ctr">
              <a:lnSpc>
                <a:spcPct val="115000"/>
              </a:lnSpc>
              <a:spcAft>
                <a:spcPts val="800"/>
              </a:spcAft>
              <a:tabLst>
                <a:tab pos="457200" algn="l"/>
              </a:tabLst>
            </a:pPr>
            <a:endParaRPr lang="en-US" sz="2400" b="1" kern="0" dirty="0">
              <a:latin typeface="Times New Roman" panose="02020603050405020304" pitchFamily="18" charset="0"/>
              <a:cs typeface="Times New Roman" panose="02020603050405020304" pitchFamily="18" charset="0"/>
            </a:endParaRPr>
          </a:p>
          <a:p>
            <a:pPr algn="ctr">
              <a:lnSpc>
                <a:spcPct val="115000"/>
              </a:lnSpc>
              <a:spcAft>
                <a:spcPts val="800"/>
              </a:spcAft>
              <a:tabLst>
                <a:tab pos="457200" algn="l"/>
              </a:tabLst>
            </a:pPr>
            <a:r>
              <a:rPr lang="en-US" sz="2400" b="1" kern="0" dirty="0">
                <a:latin typeface="Times New Roman" panose="02020603050405020304" pitchFamily="18" charset="0"/>
                <a:cs typeface="Times New Roman" panose="02020603050405020304" pitchFamily="18" charset="0"/>
              </a:rPr>
              <a:t>Economic Indicators</a:t>
            </a:r>
          </a:p>
          <a:p>
            <a:pPr marL="342900" indent="-342900" algn="ctr">
              <a:lnSpc>
                <a:spcPct val="115000"/>
              </a:lnSpc>
              <a:spcAft>
                <a:spcPts val="800"/>
              </a:spcAft>
              <a:buFont typeface="Wingdings" panose="05000000000000000000" pitchFamily="2" charset="2"/>
              <a:buChar char="q"/>
              <a:tabLst>
                <a:tab pos="457200" algn="l"/>
              </a:tabLst>
            </a:pPr>
            <a:r>
              <a:rPr lang="en-US" sz="2000" b="1" kern="0" dirty="0">
                <a:latin typeface="Times New Roman" panose="02020603050405020304" pitchFamily="18" charset="0"/>
                <a:cs typeface="Times New Roman" panose="02020603050405020304" pitchFamily="18" charset="0"/>
              </a:rPr>
              <a:t>GDP Growth Rate: Shows significant year-on-year changes, with a notable increase in 2019 and 2022. This indicator appears to have a direct correlation with market risk scores.</a:t>
            </a:r>
          </a:p>
          <a:p>
            <a:pPr marL="342900" indent="-342900" algn="ctr">
              <a:lnSpc>
                <a:spcPct val="115000"/>
              </a:lnSpc>
              <a:spcAft>
                <a:spcPts val="800"/>
              </a:spcAft>
              <a:buFont typeface="Wingdings" panose="05000000000000000000" pitchFamily="2" charset="2"/>
              <a:buChar char="q"/>
              <a:tabLst>
                <a:tab pos="457200" algn="l"/>
              </a:tabLst>
            </a:pPr>
            <a:r>
              <a:rPr lang="en-US" sz="2000" b="1" kern="0" dirty="0">
                <a:latin typeface="Times New Roman" panose="02020603050405020304" pitchFamily="18" charset="0"/>
                <a:cs typeface="Times New Roman" panose="02020603050405020304" pitchFamily="18" charset="0"/>
              </a:rPr>
              <a:t>CSI: More stable than GDP growth rate but still shows notable annual changes impacting</a:t>
            </a:r>
            <a:r>
              <a:rPr lang="en-US" sz="2400" b="1" kern="0" dirty="0">
                <a:latin typeface="Times New Roman" panose="02020603050405020304" pitchFamily="18" charset="0"/>
                <a:cs typeface="Times New Roman" panose="02020603050405020304" pitchFamily="18" charset="0"/>
              </a:rPr>
              <a:t> risk scores.</a:t>
            </a:r>
          </a:p>
          <a:p>
            <a:pPr marL="342900" indent="-342900" algn="ctr">
              <a:lnSpc>
                <a:spcPct val="115000"/>
              </a:lnSpc>
              <a:spcAft>
                <a:spcPts val="800"/>
              </a:spcAft>
              <a:buFont typeface="Wingdings" panose="05000000000000000000" pitchFamily="2" charset="2"/>
              <a:buChar char="q"/>
              <a:tabLst>
                <a:tab pos="457200" algn="l"/>
              </a:tabLst>
            </a:pPr>
            <a:endParaRPr lang="en-US" sz="2400" b="1" kern="0" dirty="0">
              <a:latin typeface="Times New Roman" panose="02020603050405020304" pitchFamily="18" charset="0"/>
              <a:cs typeface="Times New Roman" panose="02020603050405020304" pitchFamily="18" charset="0"/>
            </a:endParaRPr>
          </a:p>
          <a:p>
            <a:pPr algn="ctr">
              <a:lnSpc>
                <a:spcPct val="115000"/>
              </a:lnSpc>
              <a:spcAft>
                <a:spcPts val="800"/>
              </a:spcAft>
              <a:tabLst>
                <a:tab pos="457200" algn="l"/>
              </a:tabLst>
            </a:pPr>
            <a:endParaRPr lang="en-GB" sz="2400" b="1" kern="0" dirty="0">
              <a:latin typeface="Times New Roman" panose="02020603050405020304" pitchFamily="18" charset="0"/>
              <a:cs typeface="Times New Roman" panose="02020603050405020304" pitchFamily="18" charset="0"/>
            </a:endParaRPr>
          </a:p>
          <a:p>
            <a:pPr algn="ctr">
              <a:lnSpc>
                <a:spcPct val="115000"/>
              </a:lnSpc>
              <a:spcAft>
                <a:spcPts val="800"/>
              </a:spcAft>
              <a:tabLst>
                <a:tab pos="457200" algn="l"/>
              </a:tabLst>
            </a:pPr>
            <a:endParaRPr lang="en-GB" sz="2400" b="1" kern="0" dirty="0">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60702602-33C8-2089-4567-01A3FA5E0CC4}"/>
              </a:ext>
            </a:extLst>
          </p:cNvPr>
          <p:cNvSpPr/>
          <p:nvPr/>
        </p:nvSpPr>
        <p:spPr>
          <a:xfrm>
            <a:off x="4888312" y="839972"/>
            <a:ext cx="3388460" cy="5922335"/>
          </a:xfrm>
          <a:prstGeom prst="roundRect">
            <a:avLst/>
          </a:prstGeom>
          <a:noFill/>
          <a:ln>
            <a:solidFill>
              <a:srgbClr val="0070C0"/>
            </a:solidFill>
          </a:ln>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800"/>
              </a:spcAft>
              <a:tabLst>
                <a:tab pos="457200" algn="l"/>
              </a:tabLst>
            </a:pPr>
            <a:r>
              <a:rPr lang="en-US" sz="2400" b="1" kern="0" dirty="0">
                <a:latin typeface="Times New Roman" panose="02020603050405020304" pitchFamily="18" charset="0"/>
                <a:cs typeface="Times New Roman" panose="02020603050405020304" pitchFamily="18" charset="0"/>
              </a:rPr>
              <a:t>External Factors</a:t>
            </a:r>
          </a:p>
          <a:p>
            <a:pPr algn="ctr">
              <a:lnSpc>
                <a:spcPct val="115000"/>
              </a:lnSpc>
              <a:spcAft>
                <a:spcPts val="800"/>
              </a:spcAft>
              <a:tabLst>
                <a:tab pos="457200" algn="l"/>
              </a:tabLst>
            </a:pPr>
            <a:r>
              <a:rPr lang="en-US" sz="2000" b="1" kern="0" dirty="0">
                <a:latin typeface="Times New Roman" panose="02020603050405020304" pitchFamily="18" charset="0"/>
                <a:cs typeface="Times New Roman" panose="02020603050405020304" pitchFamily="18" charset="0"/>
              </a:rPr>
              <a:t>These factors show a steady trend over the years, indicating a stable external risk environment with average scores around 48 and 24.3, respectively.</a:t>
            </a:r>
          </a:p>
          <a:p>
            <a:pPr algn="ctr">
              <a:lnSpc>
                <a:spcPct val="115000"/>
              </a:lnSpc>
              <a:spcAft>
                <a:spcPts val="800"/>
              </a:spcAft>
              <a:tabLst>
                <a:tab pos="457200" algn="l"/>
              </a:tabLst>
            </a:pPr>
            <a:endParaRPr lang="en-US" sz="2000" b="1" kern="0" dirty="0">
              <a:latin typeface="Times New Roman" panose="02020603050405020304" pitchFamily="18" charset="0"/>
              <a:cs typeface="Times New Roman" panose="02020603050405020304" pitchFamily="18" charset="0"/>
            </a:endParaRPr>
          </a:p>
          <a:p>
            <a:pPr algn="ctr">
              <a:lnSpc>
                <a:spcPct val="115000"/>
              </a:lnSpc>
              <a:spcAft>
                <a:spcPts val="800"/>
              </a:spcAft>
              <a:tabLst>
                <a:tab pos="457200" algn="l"/>
              </a:tabLst>
            </a:pPr>
            <a:endParaRPr lang="en-GB" sz="2000" b="1" kern="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D5A2A294-1F5E-EA79-7B3D-EFAA618F3708}"/>
              </a:ext>
            </a:extLst>
          </p:cNvPr>
          <p:cNvSpPr/>
          <p:nvPr/>
        </p:nvSpPr>
        <p:spPr>
          <a:xfrm>
            <a:off x="8612435" y="859887"/>
            <a:ext cx="3388460" cy="5922335"/>
          </a:xfrm>
          <a:prstGeom prst="roundRect">
            <a:avLst/>
          </a:prstGeom>
          <a:noFill/>
          <a:ln>
            <a:solidFill>
              <a:srgbClr val="0070C0"/>
            </a:solidFill>
          </a:ln>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800"/>
              </a:spcAft>
              <a:tabLst>
                <a:tab pos="457200" algn="l"/>
              </a:tabLst>
            </a:pPr>
            <a:r>
              <a:rPr lang="en-US" sz="2000" b="1" kern="0" dirty="0">
                <a:latin typeface="Times New Roman" panose="02020603050405020304" pitchFamily="18" charset="0"/>
                <a:cs typeface="Times New Roman" panose="02020603050405020304" pitchFamily="18" charset="0"/>
              </a:rPr>
              <a:t>Industry Data </a:t>
            </a:r>
          </a:p>
          <a:p>
            <a:pPr algn="ctr">
              <a:lnSpc>
                <a:spcPct val="115000"/>
              </a:lnSpc>
              <a:spcAft>
                <a:spcPts val="800"/>
              </a:spcAft>
              <a:tabLst>
                <a:tab pos="457200" algn="l"/>
              </a:tabLst>
            </a:pPr>
            <a:r>
              <a:rPr lang="en-US" sz="2000" b="1" kern="0" dirty="0">
                <a:latin typeface="Times New Roman" panose="02020603050405020304" pitchFamily="18" charset="0"/>
                <a:cs typeface="Times New Roman" panose="02020603050405020304" pitchFamily="18" charset="0"/>
              </a:rPr>
              <a:t>These data points show consistent trends, indicating stable industry conditions with minor fluctuations. This stability supports the relatively stable operational and financial risk scores.</a:t>
            </a:r>
          </a:p>
          <a:p>
            <a:pPr algn="ctr">
              <a:lnSpc>
                <a:spcPct val="115000"/>
              </a:lnSpc>
              <a:spcAft>
                <a:spcPts val="800"/>
              </a:spcAft>
              <a:tabLst>
                <a:tab pos="457200" algn="l"/>
              </a:tabLst>
            </a:pPr>
            <a:endParaRPr lang="en-GB" sz="2000" b="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11983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8467-0BA8-94A0-788D-AD649C8BD344}"/>
              </a:ext>
            </a:extLst>
          </p:cNvPr>
          <p:cNvSpPr>
            <a:spLocks noGrp="1"/>
          </p:cNvSpPr>
          <p:nvPr>
            <p:ph type="title"/>
          </p:nvPr>
        </p:nvSpPr>
        <p:spPr>
          <a:xfrm>
            <a:off x="581193" y="677965"/>
            <a:ext cx="6309003" cy="579940"/>
          </a:xfrm>
        </p:spPr>
        <p:txBody>
          <a:bodyPr>
            <a:noAutofit/>
          </a:bodyPr>
          <a:lstStyle/>
          <a:p>
            <a:pPr algn="ctr"/>
            <a:r>
              <a:rPr lang="en-US" sz="4000" b="1" dirty="0">
                <a:solidFill>
                  <a:schemeClr val="tx2"/>
                </a:solidFill>
              </a:rPr>
              <a:t>FORECAST</a:t>
            </a:r>
          </a:p>
        </p:txBody>
      </p:sp>
      <p:graphicFrame>
        <p:nvGraphicFramePr>
          <p:cNvPr id="20" name="Content Placeholder 2">
            <a:extLst>
              <a:ext uri="{FF2B5EF4-FFF2-40B4-BE49-F238E27FC236}">
                <a16:creationId xmlns:a16="http://schemas.microsoft.com/office/drawing/2014/main" id="{503D3C47-6D4C-A1B3-BBC5-71C60B2A30C6}"/>
              </a:ext>
            </a:extLst>
          </p:cNvPr>
          <p:cNvGraphicFramePr>
            <a:graphicFrameLocks noGrp="1"/>
          </p:cNvGraphicFramePr>
          <p:nvPr>
            <p:ph idx="1"/>
            <p:extLst>
              <p:ext uri="{D42A27DB-BD31-4B8C-83A1-F6EECF244321}">
                <p14:modId xmlns:p14="http://schemas.microsoft.com/office/powerpoint/2010/main" val="4043654346"/>
              </p:ext>
            </p:extLst>
          </p:nvPr>
        </p:nvGraphicFramePr>
        <p:xfrm>
          <a:off x="156188" y="1257905"/>
          <a:ext cx="7023545" cy="52009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Orange and blue numbers and graphs">
            <a:extLst>
              <a:ext uri="{FF2B5EF4-FFF2-40B4-BE49-F238E27FC236}">
                <a16:creationId xmlns:a16="http://schemas.microsoft.com/office/drawing/2014/main" id="{51AF2FF5-AAED-7288-A53C-7F0009AB35A1}"/>
              </a:ext>
            </a:extLst>
          </p:cNvPr>
          <p:cNvPicPr>
            <a:picLocks noChangeAspect="1"/>
          </p:cNvPicPr>
          <p:nvPr/>
        </p:nvPicPr>
        <p:blipFill rotWithShape="1">
          <a:blip r:embed="rId8"/>
          <a:srcRect l="24573" r="33713" b="1"/>
          <a:stretch/>
        </p:blipFill>
        <p:spPr>
          <a:xfrm>
            <a:off x="7542589" y="10"/>
            <a:ext cx="4649411" cy="6857990"/>
          </a:xfrm>
          <a:prstGeom prst="rect">
            <a:avLst/>
          </a:prstGeom>
        </p:spPr>
      </p:pic>
    </p:spTree>
    <p:extLst>
      <p:ext uri="{BB962C8B-B14F-4D97-AF65-F5344CB8AC3E}">
        <p14:creationId xmlns:p14="http://schemas.microsoft.com/office/powerpoint/2010/main" val="163231255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2E32-E4CA-1415-69DF-1BAE7D463962}"/>
              </a:ext>
            </a:extLst>
          </p:cNvPr>
          <p:cNvSpPr>
            <a:spLocks noGrp="1"/>
          </p:cNvSpPr>
          <p:nvPr>
            <p:ph type="title"/>
          </p:nvPr>
        </p:nvSpPr>
        <p:spPr>
          <a:xfrm>
            <a:off x="387668" y="658615"/>
            <a:ext cx="11634998" cy="555748"/>
          </a:xfrm>
          <a:solidFill>
            <a:schemeClr val="tx1">
              <a:lumMod val="85000"/>
              <a:lumOff val="15000"/>
            </a:schemeClr>
          </a:solidFill>
        </p:spPr>
        <p:txBody>
          <a:bodyPr>
            <a:normAutofit/>
          </a:bodyPr>
          <a:lstStyle/>
          <a:p>
            <a:pPr algn="ctr"/>
            <a:r>
              <a:rPr lang="en-US" sz="3200" b="1" dirty="0">
                <a:solidFill>
                  <a:schemeClr val="bg1"/>
                </a:solidFill>
                <a:effectLst>
                  <a:outerShdw blurRad="38100" dist="38100" dir="2700000" algn="tl">
                    <a:srgbClr val="000000">
                      <a:alpha val="43137"/>
                    </a:srgbClr>
                  </a:outerShdw>
                </a:effectLst>
              </a:rPr>
              <a:t>RECOMMENDATION</a:t>
            </a:r>
            <a:r>
              <a:rPr lang="en-US" sz="3200" dirty="0">
                <a:solidFill>
                  <a:schemeClr val="tx1">
                    <a:lumMod val="85000"/>
                    <a:lumOff val="15000"/>
                  </a:schemeClr>
                </a:solidFill>
              </a:rPr>
              <a:t> </a:t>
            </a:r>
          </a:p>
        </p:txBody>
      </p:sp>
      <p:graphicFrame>
        <p:nvGraphicFramePr>
          <p:cNvPr id="14" name="Content Placeholder 2">
            <a:extLst>
              <a:ext uri="{FF2B5EF4-FFF2-40B4-BE49-F238E27FC236}">
                <a16:creationId xmlns:a16="http://schemas.microsoft.com/office/drawing/2014/main" id="{4314DB18-716D-DF7F-FE33-B525947056DD}"/>
              </a:ext>
            </a:extLst>
          </p:cNvPr>
          <p:cNvGraphicFramePr>
            <a:graphicFrameLocks noGrp="1"/>
          </p:cNvGraphicFramePr>
          <p:nvPr>
            <p:ph idx="1"/>
            <p:extLst>
              <p:ext uri="{D42A27DB-BD31-4B8C-83A1-F6EECF244321}">
                <p14:modId xmlns:p14="http://schemas.microsoft.com/office/powerpoint/2010/main" val="1690309318"/>
              </p:ext>
            </p:extLst>
          </p:nvPr>
        </p:nvGraphicFramePr>
        <p:xfrm>
          <a:off x="387668" y="1306287"/>
          <a:ext cx="11634998" cy="5481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883810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13D630-F600-45F0-B946-BF583C7EF9F7}"/>
              </a:ext>
            </a:extLst>
          </p:cNvPr>
          <p:cNvSpPr>
            <a:spLocks noGrp="1"/>
          </p:cNvSpPr>
          <p:nvPr>
            <p:ph type="title"/>
          </p:nvPr>
        </p:nvSpPr>
        <p:spPr>
          <a:xfrm>
            <a:off x="581192" y="1124999"/>
            <a:ext cx="4076149" cy="4608003"/>
          </a:xfrm>
        </p:spPr>
        <p:txBody>
          <a:bodyPr anchor="ctr">
            <a:normAutofit/>
          </a:bodyPr>
          <a:lstStyle/>
          <a:p>
            <a:r>
              <a:rPr lang="en-US" sz="4000" dirty="0">
                <a:solidFill>
                  <a:schemeClr val="tx1"/>
                </a:solidFill>
              </a:rPr>
              <a:t>CONCLUSION</a:t>
            </a:r>
          </a:p>
        </p:txBody>
      </p:sp>
      <p:sp>
        <p:nvSpPr>
          <p:cNvPr id="10" name="Rectangle 9">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8610F12-227E-1660-DFB7-B6260BB57FDE}"/>
              </a:ext>
            </a:extLst>
          </p:cNvPr>
          <p:cNvSpPr>
            <a:spLocks noGrp="1"/>
          </p:cNvSpPr>
          <p:nvPr>
            <p:ph idx="1"/>
          </p:nvPr>
        </p:nvSpPr>
        <p:spPr>
          <a:xfrm>
            <a:off x="5117586" y="1124998"/>
            <a:ext cx="6143248" cy="460800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comprehensive risk management analysis indicates that Alpha Financial Services maintains stable financial and operational risk environments despite market fluctuations. Key recommendations include enhanced monitoring of external factors, dynamic adjustments based on industry data, proactive economic analysis, scenario analysis, stress testing, and investment diversification. Regular reviews and adaptations of risk management strategies are essential to align with changing financial conditions and emerging risks, ensuring the company's resilience and continued stability.</a:t>
            </a:r>
          </a:p>
        </p:txBody>
      </p:sp>
    </p:spTree>
    <p:extLst>
      <p:ext uri="{BB962C8B-B14F-4D97-AF65-F5344CB8AC3E}">
        <p14:creationId xmlns:p14="http://schemas.microsoft.com/office/powerpoint/2010/main" val="25691664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CFA89-3AF2-A1BB-86E9-394D2DBD4EC2}"/>
              </a:ext>
            </a:extLst>
          </p:cNvPr>
          <p:cNvSpPr>
            <a:spLocks noGrp="1"/>
          </p:cNvSpPr>
          <p:nvPr>
            <p:ph type="title"/>
          </p:nvPr>
        </p:nvSpPr>
        <p:spPr>
          <a:xfrm>
            <a:off x="581192" y="677965"/>
            <a:ext cx="11029616" cy="1188720"/>
          </a:xfrm>
        </p:spPr>
        <p:txBody>
          <a:bodyP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EXECUTIVE SUMMARY</a:t>
            </a:r>
            <a:endParaRPr lang="en-GB" sz="40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4743560-6EB0-D130-7CA5-C24C4C8A83A7}"/>
              </a:ext>
            </a:extLst>
          </p:cNvPr>
          <p:cNvSpPr>
            <a:spLocks noGrp="1"/>
          </p:cNvSpPr>
          <p:nvPr>
            <p:ph idx="1"/>
          </p:nvPr>
        </p:nvSpPr>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Alpha Financial Services is a Leading banking, lending, and investment management provider, among other financial goods and services. However, the </a:t>
            </a:r>
            <a:r>
              <a:rPr lang="en-US" sz="2400" dirty="0" err="1">
                <a:latin typeface="Times New Roman" panose="02020603050405020304" pitchFamily="18" charset="0"/>
                <a:cs typeface="Times New Roman" panose="02020603050405020304" pitchFamily="18" charset="0"/>
              </a:rPr>
              <a:t>organisation</a:t>
            </a:r>
            <a:r>
              <a:rPr lang="en-US" sz="2400" dirty="0">
                <a:latin typeface="Times New Roman" panose="02020603050405020304" pitchFamily="18" charset="0"/>
                <a:cs typeface="Times New Roman" panose="02020603050405020304" pitchFamily="18" charset="0"/>
              </a:rPr>
              <a:t> lacks a systematic method for the real-time identification of emergent hazards and the analysis of historical data and To identify, evaluate, and mitigate prospective risks, Alpha Financial Services must enhance its risk management practices. Therefore, this project aims to Examine the data to determine the patterns and correlations among various risk factors, forecast future risk scores by </a:t>
            </a:r>
            <a:r>
              <a:rPr lang="en-US" sz="2400" dirty="0" err="1">
                <a:latin typeface="Times New Roman" panose="02020603050405020304" pitchFamily="18" charset="0"/>
                <a:cs typeface="Times New Roman" panose="02020603050405020304" pitchFamily="18" charset="0"/>
              </a:rPr>
              <a:t>utilising</a:t>
            </a:r>
            <a:r>
              <a:rPr lang="en-US" sz="2400" dirty="0">
                <a:latin typeface="Times New Roman" panose="02020603050405020304" pitchFamily="18" charset="0"/>
                <a:cs typeface="Times New Roman" panose="02020603050405020304" pitchFamily="18" charset="0"/>
              </a:rPr>
              <a:t> historical data, and gaining insights using the data received from Alpha Financial Services for recommendations and future practices.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2003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84BBE-36E7-9714-A956-3868943CF485}"/>
              </a:ext>
            </a:extLst>
          </p:cNvPr>
          <p:cNvSpPr>
            <a:spLocks noGrp="1"/>
          </p:cNvSpPr>
          <p:nvPr>
            <p:ph type="title"/>
          </p:nvPr>
        </p:nvSpPr>
        <p:spPr>
          <a:xfrm>
            <a:off x="581192" y="1124999"/>
            <a:ext cx="4076149" cy="4608003"/>
          </a:xfrm>
        </p:spPr>
        <p:txBody>
          <a:bodyPr anchor="ctr">
            <a:normAutofit/>
          </a:bodyPr>
          <a:lstStyle/>
          <a:p>
            <a:r>
              <a:rPr lang="en-US" sz="4400" dirty="0">
                <a:solidFill>
                  <a:schemeClr val="tx1"/>
                </a:solidFill>
              </a:rPr>
              <a:t>DATA DICTIONARY</a:t>
            </a:r>
          </a:p>
        </p:txBody>
      </p:sp>
      <p:sp>
        <p:nvSpPr>
          <p:cNvPr id="19" name="Rectangle 18">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Content Placeholder 2">
            <a:extLst>
              <a:ext uri="{FF2B5EF4-FFF2-40B4-BE49-F238E27FC236}">
                <a16:creationId xmlns:a16="http://schemas.microsoft.com/office/drawing/2014/main" id="{BDECC9FC-64C0-6E9B-0756-9E05C6C8E432}"/>
              </a:ext>
            </a:extLst>
          </p:cNvPr>
          <p:cNvSpPr>
            <a:spLocks noGrp="1"/>
          </p:cNvSpPr>
          <p:nvPr>
            <p:ph idx="1"/>
          </p:nvPr>
        </p:nvSpPr>
        <p:spPr>
          <a:xfrm>
            <a:off x="5117586" y="1124998"/>
            <a:ext cx="6143248" cy="4608003"/>
          </a:xfrm>
        </p:spPr>
        <p:txBody>
          <a:bodyPr>
            <a:normAutofit/>
          </a:bodyPr>
          <a:lstStyle/>
          <a:p>
            <a:r>
              <a:rPr lang="en-US" sz="3200" dirty="0"/>
              <a:t>CSI- Consumer Sentiment Index</a:t>
            </a:r>
          </a:p>
          <a:p>
            <a:r>
              <a:rPr lang="en-US" sz="3200" dirty="0"/>
              <a:t>PI- Pandemic Index</a:t>
            </a:r>
          </a:p>
          <a:p>
            <a:r>
              <a:rPr lang="en-US" sz="3200" dirty="0"/>
              <a:t>CAC- Client Acquisition Cost</a:t>
            </a:r>
          </a:p>
          <a:p>
            <a:r>
              <a:rPr lang="en-US" sz="3200" dirty="0"/>
              <a:t>GP- Geopolitical</a:t>
            </a:r>
          </a:p>
          <a:p>
            <a:pPr marL="0" indent="0">
              <a:buNone/>
            </a:pPr>
            <a:endParaRPr lang="en-US" sz="2000" dirty="0"/>
          </a:p>
        </p:txBody>
      </p:sp>
    </p:spTree>
    <p:extLst>
      <p:ext uri="{BB962C8B-B14F-4D97-AF65-F5344CB8AC3E}">
        <p14:creationId xmlns:p14="http://schemas.microsoft.com/office/powerpoint/2010/main" val="293574062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7000">
              <a:schemeClr val="tx1">
                <a:lumMod val="85000"/>
                <a:lumOff val="15000"/>
              </a:schemeClr>
            </a:gs>
            <a:gs pos="0">
              <a:schemeClr val="tx1">
                <a:lumMod val="85000"/>
                <a:lumOff val="15000"/>
              </a:schemeClr>
            </a:gs>
            <a:gs pos="74000">
              <a:schemeClr val="tx1">
                <a:lumMod val="85000"/>
                <a:lumOff val="15000"/>
              </a:schemeClr>
            </a:gs>
            <a:gs pos="83000">
              <a:schemeClr val="tx1">
                <a:lumMod val="85000"/>
                <a:lumOff val="15000"/>
              </a:schemeClr>
            </a:gs>
            <a:gs pos="100000">
              <a:schemeClr val="tx1">
                <a:lumMod val="85000"/>
                <a:lumOff val="15000"/>
              </a:schemeClr>
            </a:gs>
          </a:gsLst>
          <a:lin ang="54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04BED40-EAF7-4E55-AFF7-2CD840EBD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3ACFA89-3AF2-A1BB-86E9-394D2DBD4EC2}"/>
              </a:ext>
            </a:extLst>
          </p:cNvPr>
          <p:cNvSpPr>
            <a:spLocks noGrp="1"/>
          </p:cNvSpPr>
          <p:nvPr>
            <p:ph type="title"/>
          </p:nvPr>
        </p:nvSpPr>
        <p:spPr>
          <a:xfrm>
            <a:off x="581193" y="702156"/>
            <a:ext cx="7191207" cy="1013800"/>
          </a:xfrm>
        </p:spPr>
        <p:txBody>
          <a:bodyPr>
            <a:norm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INTRODUCTION</a:t>
            </a:r>
            <a:endParaRPr lang="en-GB" sz="4000" b="1" dirty="0">
              <a:solidFill>
                <a:schemeClr val="bg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367CCF1-BB1E-41CF-8499-94A870C33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66751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Content Placeholder 1">
            <a:extLst>
              <a:ext uri="{FF2B5EF4-FFF2-40B4-BE49-F238E27FC236}">
                <a16:creationId xmlns:a16="http://schemas.microsoft.com/office/drawing/2014/main" id="{3DBEB27E-27CF-FD83-123F-97E1DA9A5E0A}"/>
              </a:ext>
            </a:extLst>
          </p:cNvPr>
          <p:cNvSpPr>
            <a:spLocks noGrp="1" noChangeArrowheads="1"/>
          </p:cNvSpPr>
          <p:nvPr>
            <p:ph idx="1"/>
          </p:nvPr>
        </p:nvSpPr>
        <p:spPr bwMode="auto">
          <a:xfrm>
            <a:off x="581193" y="1896533"/>
            <a:ext cx="7637773" cy="39622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algn="just" defTabSz="914400" rtl="0" eaLnBrk="0" fontAlgn="base" latinLnBrk="0" hangingPunct="0">
              <a:spcBef>
                <a:spcPct val="0"/>
              </a:spcBef>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Alpha Financial Services is a prominent supplier of financial services and products, encompassing </a:t>
            </a:r>
          </a:p>
          <a:p>
            <a:pPr marL="0" marR="0" lvl="0" indent="0" algn="just" defTabSz="914400" rtl="0" eaLnBrk="0" fontAlgn="base" latinLnBrk="0" hangingPunct="0">
              <a:spcBef>
                <a:spcPct val="0"/>
              </a:spcBef>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investment management, lending, and banking. The firm confronts several risks due to its broad client base </a:t>
            </a:r>
          </a:p>
          <a:p>
            <a:pPr marL="0" marR="0" lvl="0" indent="0" algn="just" defTabSz="914400" rtl="0" eaLnBrk="0" fontAlgn="base" latinLnBrk="0" hangingPunct="0">
              <a:spcBef>
                <a:spcPct val="0"/>
              </a:spcBef>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and diversified portfolio, all of which must be carefully managed to maintain both financial stability and regulatory </a:t>
            </a:r>
          </a:p>
          <a:p>
            <a:pPr marL="0" marR="0" lvl="0" indent="0" algn="just" defTabSz="914400" rtl="0" eaLnBrk="0" fontAlgn="base" latinLnBrk="0" hangingPunct="0">
              <a:spcBef>
                <a:spcPct val="0"/>
              </a:spcBef>
              <a:buClrTx/>
              <a:buSzTx/>
              <a:buFontTx/>
              <a:buNone/>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compliance.</a:t>
            </a:r>
          </a:p>
        </p:txBody>
      </p:sp>
      <p:pic>
        <p:nvPicPr>
          <p:cNvPr id="7" name="Picture 6" descr="Calculator, pen, compass, money and a paper with graphs printed on it">
            <a:extLst>
              <a:ext uri="{FF2B5EF4-FFF2-40B4-BE49-F238E27FC236}">
                <a16:creationId xmlns:a16="http://schemas.microsoft.com/office/drawing/2014/main" id="{AB9A2837-CB6C-E2F7-AAA1-1E5E72A85ABE}"/>
              </a:ext>
            </a:extLst>
          </p:cNvPr>
          <p:cNvPicPr>
            <a:picLocks noChangeAspect="1"/>
          </p:cNvPicPr>
          <p:nvPr/>
        </p:nvPicPr>
        <p:blipFill rotWithShape="1">
          <a:blip r:embed="rId3"/>
          <a:srcRect l="31594" r="27371" b="-1"/>
          <a:stretch/>
        </p:blipFill>
        <p:spPr>
          <a:xfrm>
            <a:off x="8506047" y="10"/>
            <a:ext cx="3685953" cy="6857990"/>
          </a:xfrm>
          <a:prstGeom prst="rect">
            <a:avLst/>
          </a:prstGeom>
        </p:spPr>
      </p:pic>
    </p:spTree>
    <p:extLst>
      <p:ext uri="{BB962C8B-B14F-4D97-AF65-F5344CB8AC3E}">
        <p14:creationId xmlns:p14="http://schemas.microsoft.com/office/powerpoint/2010/main" val="3534390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ACFA89-3AF2-A1BB-86E9-394D2DBD4EC2}"/>
              </a:ext>
            </a:extLst>
          </p:cNvPr>
          <p:cNvSpPr>
            <a:spLocks noGrp="1"/>
          </p:cNvSpPr>
          <p:nvPr>
            <p:ph type="title"/>
          </p:nvPr>
        </p:nvSpPr>
        <p:spPr>
          <a:xfrm>
            <a:off x="746228" y="1037967"/>
            <a:ext cx="3054091" cy="4709131"/>
          </a:xfrm>
        </p:spPr>
        <p:txBody>
          <a:bodyPr anchor="ctr">
            <a:normAutofit/>
          </a:bodyPr>
          <a:lstStyle/>
          <a:p>
            <a:r>
              <a:rPr lang="en-US" b="1" dirty="0">
                <a:solidFill>
                  <a:schemeClr val="tx1"/>
                </a:solidFill>
              </a:rPr>
              <a:t>METHODOLOGY</a:t>
            </a:r>
            <a:endParaRPr lang="en-GB" b="1" dirty="0">
              <a:solidFill>
                <a:schemeClr val="tx1"/>
              </a:solidFill>
            </a:endParaRPr>
          </a:p>
        </p:txBody>
      </p:sp>
      <p:graphicFrame>
        <p:nvGraphicFramePr>
          <p:cNvPr id="7" name="Content Placeholder 4">
            <a:extLst>
              <a:ext uri="{FF2B5EF4-FFF2-40B4-BE49-F238E27FC236}">
                <a16:creationId xmlns:a16="http://schemas.microsoft.com/office/drawing/2014/main" id="{DA3485B0-EA7B-50C6-10EA-69A0186899BE}"/>
              </a:ext>
            </a:extLst>
          </p:cNvPr>
          <p:cNvGraphicFramePr>
            <a:graphicFrameLocks noGrp="1"/>
          </p:cNvGraphicFramePr>
          <p:nvPr>
            <p:ph idx="1"/>
            <p:extLst>
              <p:ext uri="{D42A27DB-BD31-4B8C-83A1-F6EECF244321}">
                <p14:modId xmlns:p14="http://schemas.microsoft.com/office/powerpoint/2010/main" val="2928882610"/>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662960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3ACFA89-3AF2-A1BB-86E9-394D2DBD4EC2}"/>
              </a:ext>
            </a:extLst>
          </p:cNvPr>
          <p:cNvSpPr>
            <a:spLocks noGrp="1"/>
          </p:cNvSpPr>
          <p:nvPr>
            <p:ph type="title"/>
          </p:nvPr>
        </p:nvSpPr>
        <p:spPr>
          <a:xfrm>
            <a:off x="581192" y="1124999"/>
            <a:ext cx="4076149" cy="4608003"/>
          </a:xfrm>
        </p:spPr>
        <p:txBody>
          <a:bodyPr anchor="ctr">
            <a:normAutofit/>
          </a:bodyPr>
          <a:lstStyle/>
          <a:p>
            <a:pPr algn="ctr"/>
            <a:r>
              <a:rPr lang="en-US" sz="4000" b="1" dirty="0">
                <a:solidFill>
                  <a:schemeClr val="tx1"/>
                </a:solidFill>
                <a:latin typeface="Times New Roman" panose="02020603050405020304" pitchFamily="18" charset="0"/>
                <a:cs typeface="Times New Roman" panose="02020603050405020304" pitchFamily="18" charset="0"/>
              </a:rPr>
              <a:t>BUSINESS PROBLEM</a:t>
            </a:r>
            <a:endParaRPr lang="en-GB" sz="4000" b="1"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12">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Content Placeholder 1">
            <a:extLst>
              <a:ext uri="{FF2B5EF4-FFF2-40B4-BE49-F238E27FC236}">
                <a16:creationId xmlns:a16="http://schemas.microsoft.com/office/drawing/2014/main" id="{96BB8E0C-5238-FF5B-AEC1-E541B94A120B}"/>
              </a:ext>
            </a:extLst>
          </p:cNvPr>
          <p:cNvSpPr>
            <a:spLocks noGrp="1" noChangeArrowheads="1"/>
          </p:cNvSpPr>
          <p:nvPr>
            <p:ph idx="1"/>
          </p:nvPr>
        </p:nvSpPr>
        <p:spPr bwMode="auto">
          <a:xfrm>
            <a:off x="5238533" y="1124998"/>
            <a:ext cx="6462732" cy="46080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algn="just" defTabSz="914400" rtl="0" eaLnBrk="0" fontAlgn="base" latinLnBrk="0" hangingPunct="0">
              <a:spcBef>
                <a:spcPct val="0"/>
              </a:spcBef>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To recognise, evaluate, and reduce any risks, Alpha Financial Services must enhance its risk management procedures, by evaluating past data and spotting new dangers in real-time</a:t>
            </a:r>
            <a:r>
              <a:rPr lang="en-US" altLang="en-US" sz="2400" dirty="0">
                <a:latin typeface="Times New Roman" panose="02020603050405020304" pitchFamily="18" charset="0"/>
                <a:cs typeface="Times New Roman" panose="02020603050405020304" pitchFamily="18" charset="0"/>
              </a:rPr>
              <a:t>, and to do this,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firm needs to have a systematic strategy which it currently lacks to enable decision-making, </a:t>
            </a:r>
            <a:r>
              <a:rPr lang="en-US" altLang="en-US" sz="2400" dirty="0">
                <a:latin typeface="Times New Roman" panose="02020603050405020304" pitchFamily="18" charset="0"/>
                <a:cs typeface="Times New Roman" panose="02020603050405020304" pitchFamily="18" charset="0"/>
              </a:rPr>
              <a:t>which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requires a thorough risk management report system that can offer </a:t>
            </a:r>
            <a:r>
              <a:rPr lang="en-US" altLang="en-US" sz="2400" dirty="0">
                <a:latin typeface="Times New Roman" panose="02020603050405020304" pitchFamily="18" charset="0"/>
                <a:cs typeface="Times New Roman" panose="02020603050405020304" pitchFamily="18" charset="0"/>
              </a:rPr>
              <a:t>them useful information.</a:t>
            </a:r>
            <a:br>
              <a:rPr kumimoji="0" lang="en-US" altLang="en-US" sz="2000" b="0" i="0" u="none" strike="noStrike" cap="none" normalizeH="0" baseline="0" dirty="0">
                <a:ln>
                  <a:noFill/>
                </a:ln>
                <a:effectLst/>
                <a:latin typeface="Arial" panose="020B0604020202020204" pitchFamily="34" charset="0"/>
              </a:rPr>
            </a:b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65335488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1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1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16">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Rectangle 18">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1" name="Rectangle 20">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Oval 1">
            <a:extLst>
              <a:ext uri="{FF2B5EF4-FFF2-40B4-BE49-F238E27FC236}">
                <a16:creationId xmlns:a16="http://schemas.microsoft.com/office/drawing/2014/main" id="{65BE3A06-AFBE-C3D3-816F-C0C889A78349}"/>
              </a:ext>
            </a:extLst>
          </p:cNvPr>
          <p:cNvSpPr/>
          <p:nvPr/>
        </p:nvSpPr>
        <p:spPr>
          <a:xfrm>
            <a:off x="785266" y="1775637"/>
            <a:ext cx="3025856" cy="2805848"/>
          </a:xfrm>
          <a:prstGeom prst="ellipse">
            <a:avLst/>
          </a:prstGeom>
          <a:solidFill>
            <a:schemeClr val="tx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OBJECTIVES</a:t>
            </a:r>
            <a:endParaRPr lang="en-GB" sz="2400" b="1" dirty="0">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78AF5DBB-72C6-3794-BDE8-5AC676758293}"/>
              </a:ext>
            </a:extLst>
          </p:cNvPr>
          <p:cNvGrpSpPr/>
          <p:nvPr/>
        </p:nvGrpSpPr>
        <p:grpSpPr>
          <a:xfrm>
            <a:off x="6085486" y="847059"/>
            <a:ext cx="5270086" cy="5163882"/>
            <a:chOff x="6085486" y="847059"/>
            <a:chExt cx="5270086" cy="5163882"/>
          </a:xfrm>
          <a:solidFill>
            <a:schemeClr val="tx2">
              <a:lumMod val="10000"/>
            </a:schemeClr>
          </a:solidFill>
        </p:grpSpPr>
        <p:sp>
          <p:nvSpPr>
            <p:cNvPr id="6" name="Rectangle: Rounded Corners 5">
              <a:extLst>
                <a:ext uri="{FF2B5EF4-FFF2-40B4-BE49-F238E27FC236}">
                  <a16:creationId xmlns:a16="http://schemas.microsoft.com/office/drawing/2014/main" id="{627F2FAD-B9B7-3416-4960-455D65338BE6}"/>
                </a:ext>
              </a:extLst>
            </p:cNvPr>
            <p:cNvSpPr/>
            <p:nvPr/>
          </p:nvSpPr>
          <p:spPr>
            <a:xfrm>
              <a:off x="6085486" y="847059"/>
              <a:ext cx="5162003" cy="928578"/>
            </a:xfrm>
            <a:prstGeom prst="roundRect">
              <a:avLst/>
            </a:prstGeom>
            <a:grp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Analyze the data to identify patterns and correlations among different risk factors</a:t>
              </a:r>
              <a:r>
                <a:rPr lang="en-US" dirty="0"/>
                <a:t>.</a:t>
              </a:r>
              <a:endParaRPr lang="en-GB" dirty="0"/>
            </a:p>
          </p:txBody>
        </p:sp>
        <p:sp>
          <p:nvSpPr>
            <p:cNvPr id="8" name="Rectangle: Rounded Corners 7">
              <a:extLst>
                <a:ext uri="{FF2B5EF4-FFF2-40B4-BE49-F238E27FC236}">
                  <a16:creationId xmlns:a16="http://schemas.microsoft.com/office/drawing/2014/main" id="{F6E4F5B9-06E9-F204-2212-F53DF0CABD62}"/>
                </a:ext>
              </a:extLst>
            </p:cNvPr>
            <p:cNvSpPr/>
            <p:nvPr/>
          </p:nvSpPr>
          <p:spPr>
            <a:xfrm>
              <a:off x="6186393" y="2808719"/>
              <a:ext cx="5061096" cy="1019600"/>
            </a:xfrm>
            <a:prstGeom prst="roundRect">
              <a:avLst/>
            </a:prstGeom>
            <a:grp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Use historical data to forecast future risk scores</a:t>
              </a:r>
              <a:endParaRPr lang="en-GB" sz="2000" dirty="0">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62965CAE-766E-BAD7-FC66-0DAA397D510A}"/>
                </a:ext>
              </a:extLst>
            </p:cNvPr>
            <p:cNvSpPr/>
            <p:nvPr/>
          </p:nvSpPr>
          <p:spPr>
            <a:xfrm>
              <a:off x="6294476" y="4861401"/>
              <a:ext cx="5061096" cy="1149540"/>
            </a:xfrm>
            <a:prstGeom prst="roundRect">
              <a:avLst/>
            </a:prstGeom>
            <a:grp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Provide actionable insights and recommendations based on findings and research</a:t>
              </a:r>
              <a:endParaRPr lang="en-GB" sz="2000" dirty="0">
                <a:latin typeface="Times New Roman" panose="02020603050405020304" pitchFamily="18" charset="0"/>
                <a:cs typeface="Times New Roman" panose="02020603050405020304" pitchFamily="18" charset="0"/>
              </a:endParaRPr>
            </a:p>
          </p:txBody>
        </p:sp>
      </p:grpSp>
      <p:cxnSp>
        <p:nvCxnSpPr>
          <p:cNvPr id="31" name="Straight Arrow Connector 30">
            <a:extLst>
              <a:ext uri="{FF2B5EF4-FFF2-40B4-BE49-F238E27FC236}">
                <a16:creationId xmlns:a16="http://schemas.microsoft.com/office/drawing/2014/main" id="{5D842522-9738-BD5E-EBF4-E74C35B3B73E}"/>
              </a:ext>
            </a:extLst>
          </p:cNvPr>
          <p:cNvCxnSpPr/>
          <p:nvPr/>
        </p:nvCxnSpPr>
        <p:spPr>
          <a:xfrm flipV="1">
            <a:off x="3402419" y="1233377"/>
            <a:ext cx="2477386" cy="839972"/>
          </a:xfrm>
          <a:prstGeom prst="straightConnector1">
            <a:avLst/>
          </a:prstGeom>
          <a:ln>
            <a:solidFill>
              <a:srgbClr val="0070C0"/>
            </a:solidFill>
            <a:tailEnd type="triangle"/>
          </a:ln>
          <a:effectLst>
            <a:glow rad="63500">
              <a:schemeClr val="accent3">
                <a:satMod val="175000"/>
                <a:alpha val="40000"/>
              </a:schemeClr>
            </a:glow>
            <a:outerShdw blurRad="38100" dist="25400" dir="5400000" rotWithShape="0">
              <a:srgbClr val="000000">
                <a:alpha val="55000"/>
              </a:srgbClr>
            </a:outerShdw>
          </a:effectLst>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4680E061-25C3-2986-364C-C0E701A92F21}"/>
              </a:ext>
            </a:extLst>
          </p:cNvPr>
          <p:cNvCxnSpPr/>
          <p:nvPr/>
        </p:nvCxnSpPr>
        <p:spPr>
          <a:xfrm>
            <a:off x="3831509" y="3178561"/>
            <a:ext cx="2274364" cy="0"/>
          </a:xfrm>
          <a:prstGeom prst="straightConnector1">
            <a:avLst/>
          </a:prstGeom>
          <a:ln>
            <a:solidFill>
              <a:srgbClr val="0070C0"/>
            </a:solidFill>
            <a:tailEnd type="triangle"/>
          </a:ln>
          <a:effectLst>
            <a:glow rad="63500">
              <a:schemeClr val="accent3">
                <a:satMod val="175000"/>
                <a:alpha val="40000"/>
              </a:schemeClr>
            </a:glow>
            <a:outerShdw blurRad="38100" dist="25400" dir="5400000" rotWithShape="0">
              <a:srgbClr val="000000">
                <a:alpha val="55000"/>
              </a:srgbClr>
            </a:outerShdw>
          </a:effectLst>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9505814-7135-F656-87CE-8DF54907D7E8}"/>
              </a:ext>
            </a:extLst>
          </p:cNvPr>
          <p:cNvCxnSpPr>
            <a:cxnSpLocks/>
          </p:cNvCxnSpPr>
          <p:nvPr/>
        </p:nvCxnSpPr>
        <p:spPr>
          <a:xfrm>
            <a:off x="3402419" y="4276722"/>
            <a:ext cx="2783974" cy="1201479"/>
          </a:xfrm>
          <a:prstGeom prst="straightConnector1">
            <a:avLst/>
          </a:prstGeom>
          <a:ln>
            <a:solidFill>
              <a:srgbClr val="0070C0"/>
            </a:solidFill>
            <a:tailEnd type="triangle"/>
          </a:ln>
          <a:effectLst>
            <a:glow rad="63500">
              <a:schemeClr val="accent3">
                <a:satMod val="175000"/>
                <a:alpha val="40000"/>
              </a:schemeClr>
            </a:glow>
            <a:outerShdw blurRad="38100" dist="25400" dir="5400000" rotWithShape="0">
              <a:srgbClr val="000000">
                <a:alpha val="55000"/>
              </a:srgb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600812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3" name="Rectangle 1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5" name="Rectangle 1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16">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7" name="Picture 6" descr="Digital graph of stock market">
            <a:extLst>
              <a:ext uri="{FF2B5EF4-FFF2-40B4-BE49-F238E27FC236}">
                <a16:creationId xmlns:a16="http://schemas.microsoft.com/office/drawing/2014/main" id="{B6E6ADC7-AFB2-CDE7-5936-81C7A7B46C4D}"/>
              </a:ext>
            </a:extLst>
          </p:cNvPr>
          <p:cNvPicPr>
            <a:picLocks noChangeAspect="1"/>
          </p:cNvPicPr>
          <p:nvPr/>
        </p:nvPicPr>
        <p:blipFill rotWithShape="1">
          <a:blip r:embed="rId2"/>
          <a:srcRect t="3794" b="21206"/>
          <a:stretch/>
        </p:blipFill>
        <p:spPr>
          <a:xfrm>
            <a:off x="20" y="-22"/>
            <a:ext cx="12191977" cy="6858022"/>
          </a:xfrm>
          <a:prstGeom prst="rect">
            <a:avLst/>
          </a:prstGeom>
        </p:spPr>
      </p:pic>
      <p:sp>
        <p:nvSpPr>
          <p:cNvPr id="19" name="Rectangle 18">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3ACFA89-3AF2-A1BB-86E9-394D2DBD4EC2}"/>
              </a:ext>
            </a:extLst>
          </p:cNvPr>
          <p:cNvSpPr>
            <a:spLocks noGrp="1"/>
          </p:cNvSpPr>
          <p:nvPr>
            <p:ph type="title"/>
          </p:nvPr>
        </p:nvSpPr>
        <p:spPr>
          <a:xfrm>
            <a:off x="2298194" y="2651677"/>
            <a:ext cx="7841315" cy="1783459"/>
          </a:xfrm>
        </p:spPr>
        <p:txBody>
          <a:bodyPr vert="horz" lIns="91440" tIns="45720" rIns="91440" bIns="45720" rtlCol="0" anchor="t">
            <a:normAutofit/>
          </a:bodyPr>
          <a:lstStyle/>
          <a:p>
            <a:pPr algn="ctr"/>
            <a:r>
              <a:rPr lang="en-US" sz="4800" dirty="0">
                <a:solidFill>
                  <a:schemeClr val="bg1"/>
                </a:solidFill>
                <a:effectLst/>
              </a:rPr>
              <a:t>Financial Trend Analysis OVERVIEW</a:t>
            </a:r>
            <a:endParaRPr lang="en-US" sz="4800" dirty="0">
              <a:solidFill>
                <a:schemeClr val="bg1"/>
              </a:solidFill>
            </a:endParaRPr>
          </a:p>
        </p:txBody>
      </p:sp>
      <p:sp>
        <p:nvSpPr>
          <p:cNvPr id="21" name="Rectangle 20">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31935"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087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6B47BF-F3D0-4678-9B20-DA45E1BCA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334917-3673-4EF2-BA7C-CC83AEEEA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673" y="457200"/>
            <a:ext cx="420624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E1589AE1-C0FC-4B66-9C0D-9EB92F40F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7585" y="457200"/>
            <a:ext cx="658368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3" name="Rectangle: Rounded Corners 22">
            <a:extLst>
              <a:ext uri="{FF2B5EF4-FFF2-40B4-BE49-F238E27FC236}">
                <a16:creationId xmlns:a16="http://schemas.microsoft.com/office/drawing/2014/main" id="{8BAC67BB-62F8-ABC9-E031-EC744A365020}"/>
              </a:ext>
            </a:extLst>
          </p:cNvPr>
          <p:cNvSpPr/>
          <p:nvPr/>
        </p:nvSpPr>
        <p:spPr>
          <a:xfrm>
            <a:off x="596157" y="784221"/>
            <a:ext cx="3925272" cy="5858484"/>
          </a:xfrm>
          <a:prstGeom prst="roundRect">
            <a:avLst/>
          </a:prstGeom>
          <a:noFill/>
          <a:ln>
            <a:solidFill>
              <a:srgbClr val="0070C0"/>
            </a:solidFill>
          </a:ln>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800"/>
              </a:spcAft>
              <a:tabLst>
                <a:tab pos="457200" algn="l"/>
              </a:tabLst>
            </a:pPr>
            <a:endParaRPr lang="en-GB" sz="2400" b="1" kern="0" dirty="0">
              <a:latin typeface="Times New Roman" panose="02020603050405020304" pitchFamily="18" charset="0"/>
              <a:cs typeface="Times New Roman" panose="02020603050405020304" pitchFamily="18" charset="0"/>
            </a:endParaRPr>
          </a:p>
          <a:p>
            <a:pPr algn="ctr">
              <a:lnSpc>
                <a:spcPct val="115000"/>
              </a:lnSpc>
              <a:spcAft>
                <a:spcPts val="800"/>
              </a:spcAft>
              <a:tabLst>
                <a:tab pos="457200" algn="l"/>
              </a:tabLst>
            </a:pPr>
            <a:r>
              <a:rPr lang="en-GB" sz="2400" b="1" kern="0" dirty="0">
                <a:latin typeface="Times New Roman" panose="02020603050405020304" pitchFamily="18" charset="0"/>
                <a:cs typeface="Times New Roman" panose="02020603050405020304" pitchFamily="18" charset="0"/>
              </a:rPr>
              <a:t>Financial Risk Score Stability</a:t>
            </a:r>
          </a:p>
          <a:p>
            <a:pPr marL="342900" lvl="1" indent="-342900" algn="ctr">
              <a:lnSpc>
                <a:spcPct val="115000"/>
              </a:lnSpc>
              <a:spcAft>
                <a:spcPts val="800"/>
              </a:spcAft>
              <a:buFont typeface="Wingdings" panose="05000000000000000000" pitchFamily="2" charset="2"/>
              <a:buChar char="q"/>
              <a:tabLst>
                <a:tab pos="457200" algn="l"/>
              </a:tabLst>
            </a:pPr>
            <a:r>
              <a:rPr lang="en-GB" b="1" kern="0" dirty="0">
                <a:latin typeface="Times New Roman" panose="02020603050405020304" pitchFamily="18" charset="0"/>
                <a:cs typeface="Times New Roman" panose="02020603050405020304" pitchFamily="18" charset="0"/>
              </a:rPr>
              <a:t>Average Financial Risk Score: The average financial risk score is consistently around 50, indicating a stable financial risk environment over the observed period.</a:t>
            </a:r>
          </a:p>
          <a:p>
            <a:pPr marL="342900" lvl="1" indent="-342900" algn="ctr">
              <a:lnSpc>
                <a:spcPct val="115000"/>
              </a:lnSpc>
              <a:spcAft>
                <a:spcPts val="800"/>
              </a:spcAft>
              <a:buFont typeface="Wingdings" panose="05000000000000000000" pitchFamily="2" charset="2"/>
              <a:buChar char="q"/>
              <a:tabLst>
                <a:tab pos="457200" algn="l"/>
              </a:tabLst>
            </a:pPr>
            <a:r>
              <a:rPr lang="en-GB" b="1" kern="0" dirty="0">
                <a:latin typeface="Times New Roman" panose="02020603050405020304" pitchFamily="18" charset="0"/>
                <a:cs typeface="Times New Roman" panose="02020603050405020304" pitchFamily="18" charset="0"/>
              </a:rPr>
              <a:t>Trends: </a:t>
            </a:r>
            <a:r>
              <a:rPr lang="en-US" b="1" kern="0" dirty="0">
                <a:latin typeface="Times New Roman" panose="02020603050405020304" pitchFamily="18" charset="0"/>
                <a:cs typeface="Times New Roman" panose="02020603050405020304" pitchFamily="18" charset="0"/>
              </a:rPr>
              <a:t>The financial risk score fluctuates slightly</a:t>
            </a:r>
            <a:r>
              <a:rPr lang="en-GB" b="1" kern="0" dirty="0">
                <a:latin typeface="Times New Roman" panose="02020603050405020304" pitchFamily="18" charset="0"/>
                <a:cs typeface="Times New Roman" panose="02020603050405020304" pitchFamily="18" charset="0"/>
              </a:rPr>
              <a:t> but remains stable overall. For instance, it ranged from 49.48 to 50.38 between 2018 and 2022.</a:t>
            </a:r>
          </a:p>
          <a:p>
            <a:pPr algn="ctr">
              <a:lnSpc>
                <a:spcPct val="115000"/>
              </a:lnSpc>
              <a:spcAft>
                <a:spcPts val="800"/>
              </a:spcAft>
              <a:tabLst>
                <a:tab pos="457200" algn="l"/>
              </a:tabLst>
            </a:pPr>
            <a:endParaRPr lang="en-GB" sz="2400" b="1" kern="0" dirty="0">
              <a:latin typeface="Times New Roman" panose="02020603050405020304" pitchFamily="18" charset="0"/>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60702602-33C8-2089-4567-01A3FA5E0CC4}"/>
              </a:ext>
            </a:extLst>
          </p:cNvPr>
          <p:cNvSpPr/>
          <p:nvPr/>
        </p:nvSpPr>
        <p:spPr>
          <a:xfrm>
            <a:off x="4704910" y="836091"/>
            <a:ext cx="3471838" cy="5858484"/>
          </a:xfrm>
          <a:prstGeom prst="roundRect">
            <a:avLst/>
          </a:prstGeom>
          <a:noFill/>
          <a:ln>
            <a:solidFill>
              <a:srgbClr val="0070C0"/>
            </a:solidFill>
          </a:ln>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800"/>
              </a:spcAft>
              <a:tabLst>
                <a:tab pos="457200" algn="l"/>
              </a:tabLst>
            </a:pPr>
            <a:r>
              <a:rPr lang="en-GB" sz="2400" b="1" kern="0" dirty="0">
                <a:latin typeface="Times New Roman" panose="02020603050405020304" pitchFamily="18" charset="0"/>
                <a:cs typeface="Times New Roman" panose="02020603050405020304" pitchFamily="18" charset="0"/>
              </a:rPr>
              <a:t>Operational Risk Score Trends</a:t>
            </a:r>
          </a:p>
          <a:p>
            <a:pPr marL="342900" lvl="1" indent="-342900" algn="ctr">
              <a:lnSpc>
                <a:spcPct val="115000"/>
              </a:lnSpc>
              <a:spcAft>
                <a:spcPts val="800"/>
              </a:spcAft>
              <a:buFont typeface="Wingdings" panose="05000000000000000000" pitchFamily="2" charset="2"/>
              <a:buChar char="q"/>
              <a:tabLst>
                <a:tab pos="457200" algn="l"/>
              </a:tabLst>
            </a:pPr>
            <a:r>
              <a:rPr lang="en-GB" b="1" kern="0" dirty="0">
                <a:latin typeface="Times New Roman" panose="02020603050405020304" pitchFamily="18" charset="0"/>
                <a:cs typeface="Times New Roman" panose="02020603050405020304" pitchFamily="18" charset="0"/>
              </a:rPr>
              <a:t>Average Operational Risk Score: The operational risk score remains relatively stable, averaging around 49.96.</a:t>
            </a:r>
          </a:p>
          <a:p>
            <a:pPr marL="342900" lvl="1" indent="-342900" algn="ctr">
              <a:lnSpc>
                <a:spcPct val="115000"/>
              </a:lnSpc>
              <a:spcAft>
                <a:spcPts val="800"/>
              </a:spcAft>
              <a:buFont typeface="Wingdings" panose="05000000000000000000" pitchFamily="2" charset="2"/>
              <a:buChar char="q"/>
              <a:tabLst>
                <a:tab pos="457200" algn="l"/>
              </a:tabLst>
            </a:pPr>
            <a:r>
              <a:rPr lang="en-GB" b="1" kern="0" dirty="0">
                <a:latin typeface="Times New Roman" panose="02020603050405020304" pitchFamily="18" charset="0"/>
                <a:cs typeface="Times New Roman" panose="02020603050405020304" pitchFamily="18" charset="0"/>
              </a:rPr>
              <a:t>Impact of Economic Indicators: Operational risk scores show a consistent trend with minor fluctuations, suggesting that external economic factors have a predictable impact on operational risks</a:t>
            </a:r>
          </a:p>
        </p:txBody>
      </p:sp>
      <p:sp>
        <p:nvSpPr>
          <p:cNvPr id="2" name="Rectangle: Rounded Corners 1">
            <a:extLst>
              <a:ext uri="{FF2B5EF4-FFF2-40B4-BE49-F238E27FC236}">
                <a16:creationId xmlns:a16="http://schemas.microsoft.com/office/drawing/2014/main" id="{14253A47-DC20-2E6D-9A42-A11EF451A220}"/>
              </a:ext>
            </a:extLst>
          </p:cNvPr>
          <p:cNvSpPr/>
          <p:nvPr/>
        </p:nvSpPr>
        <p:spPr>
          <a:xfrm>
            <a:off x="8360229" y="839972"/>
            <a:ext cx="3507619" cy="5854603"/>
          </a:xfrm>
          <a:prstGeom prst="roundRect">
            <a:avLst/>
          </a:prstGeom>
          <a:noFill/>
          <a:ln>
            <a:solidFill>
              <a:srgbClr val="0070C0"/>
            </a:solidFill>
          </a:ln>
          <a:effectLst>
            <a:reflection blurRad="6350" stA="52000" endA="300" endPos="3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800"/>
              </a:spcAft>
              <a:tabLst>
                <a:tab pos="457200" algn="l"/>
              </a:tabLst>
            </a:pPr>
            <a:r>
              <a:rPr lang="en-GB" sz="2400" b="1" kern="0" dirty="0">
                <a:latin typeface="Times New Roman" panose="02020603050405020304" pitchFamily="18" charset="0"/>
                <a:cs typeface="Times New Roman" panose="02020603050405020304" pitchFamily="18" charset="0"/>
              </a:rPr>
              <a:t>Market Risk Score Variability</a:t>
            </a:r>
          </a:p>
          <a:p>
            <a:pPr marL="342900" lvl="1" indent="-342900" algn="ctr">
              <a:lnSpc>
                <a:spcPct val="115000"/>
              </a:lnSpc>
              <a:spcAft>
                <a:spcPts val="800"/>
              </a:spcAft>
              <a:buFont typeface="Wingdings" panose="05000000000000000000" pitchFamily="2" charset="2"/>
              <a:buChar char="q"/>
              <a:tabLst>
                <a:tab pos="457200" algn="l"/>
              </a:tabLst>
            </a:pPr>
            <a:r>
              <a:rPr lang="en-US" b="1" kern="0" dirty="0">
                <a:latin typeface="Times New Roman" panose="02020603050405020304" pitchFamily="18" charset="0"/>
                <a:cs typeface="Times New Roman" panose="02020603050405020304" pitchFamily="18" charset="0"/>
              </a:rPr>
              <a:t>Average Market Risk Score: The market risk score has the highest variability, averaging 50.67.</a:t>
            </a:r>
          </a:p>
          <a:p>
            <a:pPr marL="342900" lvl="1" indent="-342900" algn="ctr">
              <a:lnSpc>
                <a:spcPct val="115000"/>
              </a:lnSpc>
              <a:spcAft>
                <a:spcPts val="800"/>
              </a:spcAft>
              <a:buFont typeface="Wingdings" panose="05000000000000000000" pitchFamily="2" charset="2"/>
              <a:buChar char="q"/>
              <a:tabLst>
                <a:tab pos="457200" algn="l"/>
              </a:tabLst>
            </a:pPr>
            <a:r>
              <a:rPr lang="en-US" b="1" kern="0" dirty="0">
                <a:latin typeface="Times New Roman" panose="02020603050405020304" pitchFamily="18" charset="0"/>
                <a:cs typeface="Times New Roman" panose="02020603050405020304" pitchFamily="18" charset="0"/>
              </a:rPr>
              <a:t>Yearly Trends: Market risk scores exhibit more significant year-to-year changes, mainly influenced by market conditions and external economic factors.</a:t>
            </a:r>
          </a:p>
          <a:p>
            <a:pPr marL="0" lvl="1" algn="just">
              <a:lnSpc>
                <a:spcPct val="115000"/>
              </a:lnSpc>
              <a:spcAft>
                <a:spcPts val="800"/>
              </a:spcAft>
              <a:tabLst>
                <a:tab pos="457200" algn="l"/>
              </a:tabLst>
            </a:pPr>
            <a:endParaRPr lang="en-GB" sz="2400" b="1" kern="0" dirty="0">
              <a:latin typeface="Times New Roman" panose="02020603050405020304" pitchFamily="18" charset="0"/>
              <a:cs typeface="Times New Roman" panose="02020603050405020304" pitchFamily="18" charset="0"/>
            </a:endParaRPr>
          </a:p>
          <a:p>
            <a:pPr marL="0" lvl="1" algn="just">
              <a:lnSpc>
                <a:spcPct val="115000"/>
              </a:lnSpc>
              <a:spcAft>
                <a:spcPts val="800"/>
              </a:spcAft>
              <a:tabLst>
                <a:tab pos="457200" algn="l"/>
              </a:tabLst>
            </a:pPr>
            <a:endParaRPr lang="en-US" sz="2000" b="1"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90123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ppt/theme/themeOverride2.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1652</TotalTime>
  <Words>1119</Words>
  <Application>Microsoft Office PowerPoint</Application>
  <PresentationFormat>Widescreen</PresentationFormat>
  <Paragraphs>70</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Arial Nova Light</vt:lpstr>
      <vt:lpstr>Gill Sans MT</vt:lpstr>
      <vt:lpstr>Times New Roman</vt:lpstr>
      <vt:lpstr>Wingdings</vt:lpstr>
      <vt:lpstr>Wingdings 2</vt:lpstr>
      <vt:lpstr>DividendVTI</vt:lpstr>
      <vt:lpstr>RISK MANAGEMENT ANALYSIS</vt:lpstr>
      <vt:lpstr>EXECUTIVE SUMMARY</vt:lpstr>
      <vt:lpstr>DATA DICTIONARY</vt:lpstr>
      <vt:lpstr>INTRODUCTION</vt:lpstr>
      <vt:lpstr>METHODOLOGY</vt:lpstr>
      <vt:lpstr>BUSINESS PROBLEM</vt:lpstr>
      <vt:lpstr>PowerPoint Presentation</vt:lpstr>
      <vt:lpstr>Financial Trend Analysis OVERVIEW</vt:lpstr>
      <vt:lpstr>PowerPoint Presentation</vt:lpstr>
      <vt:lpstr>PowerPoint Presentation</vt:lpstr>
      <vt:lpstr>FORECAST</vt:lpstr>
      <vt:lpstr>RECOMMENDATION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Ololade Olubajo</dc:creator>
  <cp:lastModifiedBy>Oyakhumen Aimufia (Student)</cp:lastModifiedBy>
  <cp:revision>19</cp:revision>
  <dcterms:created xsi:type="dcterms:W3CDTF">2024-07-01T19:23:24Z</dcterms:created>
  <dcterms:modified xsi:type="dcterms:W3CDTF">2024-07-03T22:44:08Z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2024-07-01T23:03:44Z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5eb3e879-1f62-4f53-b64c-d4cdeb7e9608</vt:lpwstr>
  </property>
  <property fmtid="{D5CDD505-2E9C-101B-9397-08002B2CF9AE}" pid="7" name="MSIP_Label_defa4170-0d19-0005-0004-bc88714345d2_ActionId">
    <vt:lpwstr>a1c74f26-4213-415a-8f5b-c218cad07fdd</vt:lpwstr>
  </property>
  <property fmtid="{D5CDD505-2E9C-101B-9397-08002B2CF9AE}" pid="8" name="MSIP_Label_defa4170-0d19-0005-0004-bc88714345d2_ContentBits">
    <vt:lpwstr>0</vt:lpwstr>
  </property>
</Properties>
</file>