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4B2D2-DAA6-4A15-8CD4-EF4D2F5643E2}" type="datetimeFigureOut">
              <a:rPr lang="en-US" smtClean="0"/>
              <a:t>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06F34-42BD-44B6-8B4B-4FA23E31325C}" type="slidenum">
              <a:rPr lang="en-US" smtClean="0"/>
              <a:t>‹#›</a:t>
            </a:fld>
            <a:endParaRPr lang="en-US"/>
          </a:p>
        </p:txBody>
      </p:sp>
    </p:spTree>
    <p:extLst>
      <p:ext uri="{BB962C8B-B14F-4D97-AF65-F5344CB8AC3E}">
        <p14:creationId xmlns:p14="http://schemas.microsoft.com/office/powerpoint/2010/main" val="3288915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REDOX Airlines: Driving Business Growth through Data Analytics</a:t>
            </a:r>
          </a:p>
        </p:txBody>
      </p:sp>
      <p:sp>
        <p:nvSpPr>
          <p:cNvPr id="3" name="Subtitle 2"/>
          <p:cNvSpPr>
            <a:spLocks noGrp="1"/>
          </p:cNvSpPr>
          <p:nvPr>
            <p:ph type="subTitle" idx="1"/>
          </p:nvPr>
        </p:nvSpPr>
        <p:spPr/>
        <p:txBody>
          <a:bodyPr>
            <a:normAutofit lnSpcReduction="10000"/>
          </a:bodyPr>
          <a:lstStyle/>
          <a:p>
            <a:r>
              <a:rPr lang="en-US" b="1" dirty="0"/>
              <a:t>A Consultant's </a:t>
            </a:r>
            <a:r>
              <a:rPr lang="en-US" b="1" dirty="0" smtClean="0"/>
              <a:t>Perspective</a:t>
            </a:r>
          </a:p>
          <a:p>
            <a:r>
              <a:rPr lang="en-US" b="1" dirty="0" smtClean="0"/>
              <a:t>Fredrick </a:t>
            </a:r>
            <a:r>
              <a:rPr lang="en-US" b="1" dirty="0" err="1" smtClean="0"/>
              <a:t>Ighodalo</a:t>
            </a:r>
            <a:endParaRPr lang="en-US" b="1" dirty="0" smtClean="0"/>
          </a:p>
          <a:p>
            <a:r>
              <a:rPr lang="en-US" b="1" dirty="0" smtClean="0"/>
              <a:t>14/2/2024	</a:t>
            </a:r>
            <a:endParaRPr lang="en-US" b="1" dirty="0"/>
          </a:p>
        </p:txBody>
      </p:sp>
    </p:spTree>
    <p:extLst>
      <p:ext uri="{BB962C8B-B14F-4D97-AF65-F5344CB8AC3E}">
        <p14:creationId xmlns:p14="http://schemas.microsoft.com/office/powerpoint/2010/main" val="204060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Insights from the Analysis: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smtClean="0">
                <a:solidFill>
                  <a:srgbClr val="000000"/>
                </a:solidFill>
                <a:latin typeface="Calibri" panose="020F0502020204030204" pitchFamily="34" charset="0"/>
              </a:rPr>
              <a:t>B737</a:t>
            </a:r>
            <a:r>
              <a:rPr lang="en-US" dirty="0" smtClean="0"/>
              <a:t> </a:t>
            </a:r>
            <a:r>
              <a:rPr lang="en-US" dirty="0"/>
              <a:t>aircraft is the most common type across all flights, with </a:t>
            </a:r>
            <a:r>
              <a:rPr lang="en-US" dirty="0" smtClean="0"/>
              <a:t>97 </a:t>
            </a:r>
            <a:r>
              <a:rPr lang="en-US" dirty="0"/>
              <a:t>flights, indicating its versatility and suitability for various routes.</a:t>
            </a:r>
          </a:p>
          <a:p>
            <a:r>
              <a:rPr lang="en-US" dirty="0"/>
              <a:t>The A319 aircraft is also frequently utilized, with </a:t>
            </a:r>
            <a:r>
              <a:rPr lang="en-US" dirty="0" smtClean="0"/>
              <a:t>86 </a:t>
            </a:r>
            <a:r>
              <a:rPr lang="en-US" dirty="0"/>
              <a:t>flights, highlighting its importance in the fleet.</a:t>
            </a:r>
          </a:p>
          <a:p>
            <a:r>
              <a:rPr lang="en-US" dirty="0"/>
              <a:t>Understanding aircraft utilization and distribution is crucial for optimizing scheduling, maintenance, and resource allocation.</a:t>
            </a:r>
          </a:p>
          <a:p>
            <a:r>
              <a:rPr lang="en-US" dirty="0"/>
              <a:t>Data-driven decision-making is essential for strategic fleet management, route planning, and operational efficiency.</a:t>
            </a:r>
          </a:p>
          <a:p>
            <a:r>
              <a:rPr lang="en-US" b="1" dirty="0"/>
              <a:t>Importance of Data-Driven Decision-Making:</a:t>
            </a:r>
            <a:endParaRPr lang="en-US" dirty="0"/>
          </a:p>
          <a:p>
            <a:r>
              <a:rPr lang="en-US" dirty="0"/>
              <a:t>The analysis underscores the critical role of data-driven decision-making in driving business growth and operational excellence. By leveraging data analytics, airlines can gain valuable insights that inform strategic initiatives, enhance customer satisfaction, and drive profitability. In today's competitive aviation landscape, the ability to harness data effectively is a key differentiator that can position airlines for success and sustainable growth.</a:t>
            </a:r>
          </a:p>
          <a:p>
            <a:endParaRPr lang="en-US" dirty="0"/>
          </a:p>
        </p:txBody>
      </p:sp>
    </p:spTree>
    <p:extLst>
      <p:ext uri="{BB962C8B-B14F-4D97-AF65-F5344CB8AC3E}">
        <p14:creationId xmlns:p14="http://schemas.microsoft.com/office/powerpoint/2010/main" val="297774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97269" y="2210858"/>
            <a:ext cx="10089244"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REDOX Airlines emerges as a beacon of innovation and opportunity in the bustling aviation landscape, poised to redefine air travel experiences from its strategic base in the vibrant heart of Chicago, Illinois. As a nascent yet ambitious startup airline, REDOX embodies the spirit of ingenuity and determination, fueled by a vision to revolutionize the industry with a fresh approach to service excellence and operational efficiency.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Despite being a newcomer to the aviation scene, REDOX Airlines stands poised to carve out its niche and make a lasting impact on the industry landscape. With a focus on customer-centricity, operational excellence, and unwavering dedication to safety, REDOX is set to soar to new heights, charting a course towards success and setting the stage for a transformative journey in air travel.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269" y="90403"/>
            <a:ext cx="4836728" cy="2017008"/>
          </a:xfrm>
          <a:prstGeom prst="rect">
            <a:avLst/>
          </a:prstGeom>
        </p:spPr>
      </p:pic>
      <p:sp>
        <p:nvSpPr>
          <p:cNvPr id="7" name="TextBox 6"/>
          <p:cNvSpPr txBox="1"/>
          <p:nvPr/>
        </p:nvSpPr>
        <p:spPr>
          <a:xfrm>
            <a:off x="6841891" y="727974"/>
            <a:ext cx="5346335" cy="954107"/>
          </a:xfrm>
          <a:prstGeom prst="rect">
            <a:avLst/>
          </a:prstGeom>
          <a:noFill/>
        </p:spPr>
        <p:txBody>
          <a:bodyPr wrap="none" rtlCol="0">
            <a:spAutoFit/>
          </a:bodyPr>
          <a:lstStyle/>
          <a:p>
            <a:r>
              <a:rPr lang="en-US" sz="2800" b="1" dirty="0"/>
              <a:t>Introduction to REDOX Airlines</a:t>
            </a:r>
          </a:p>
          <a:p>
            <a:endParaRPr lang="en-US" sz="2800" b="1" dirty="0"/>
          </a:p>
        </p:txBody>
      </p:sp>
    </p:spTree>
    <p:extLst>
      <p:ext uri="{BB962C8B-B14F-4D97-AF65-F5344CB8AC3E}">
        <p14:creationId xmlns:p14="http://schemas.microsoft.com/office/powerpoint/2010/main" val="411619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Data Analysis</a:t>
            </a:r>
          </a:p>
        </p:txBody>
      </p:sp>
      <p:sp>
        <p:nvSpPr>
          <p:cNvPr id="3" name="Content Placeholder 2"/>
          <p:cNvSpPr>
            <a:spLocks noGrp="1"/>
          </p:cNvSpPr>
          <p:nvPr>
            <p:ph idx="1"/>
          </p:nvPr>
        </p:nvSpPr>
        <p:spPr/>
        <p:txBody>
          <a:bodyPr>
            <a:normAutofit fontScale="85000" lnSpcReduction="20000"/>
          </a:bodyPr>
          <a:lstStyle/>
          <a:p>
            <a:r>
              <a:rPr lang="en-US" dirty="0"/>
              <a:t>As REDOX Airlines embarks on its journey to establish itself as a prominent player in the aviation industry, the CEO has issued a clear directive: harness the power of data analytics to uncover key insights that will drive the airline's growth trajectory and solidify its position in the market.</a:t>
            </a:r>
          </a:p>
          <a:p>
            <a:r>
              <a:rPr lang="en-US" dirty="0"/>
              <a:t>With a vision for excellence and a commitment to innovation, the CEO recognizes the transformative potential of data-driven decision-making. In a landscape characterized by rapid change and fierce competition, the ability to leverage data effectively is paramount to staying ahead of the curve and seizing opportunities for success.</a:t>
            </a:r>
          </a:p>
          <a:p>
            <a:r>
              <a:rPr lang="en-US" dirty="0"/>
              <a:t>The CEO's directive underscores a fundamental shift towards a more strategic and proactive approach to business operations. By delving deep into the wealth of data at our disposal, REDOX Airlines aims to uncover hidden patterns, identify emerging trends, and extract actionable insights that will inform strategic initiatives and drive informed decision-making at every level of the organization.</a:t>
            </a:r>
          </a:p>
          <a:p>
            <a:r>
              <a:rPr lang="en-US" dirty="0"/>
              <a:t>Through this concerted effort to analyze data and extract key insights, REDOX Airlines seeks to unlock new avenues for growth, enhance operational efficiency, and elevate the overall customer experience. By leveraging data as a strategic asset, the airline is poised to navigate challenges with confidence, capitalize on opportunities with precision, and chart a course towards sustainable success in the dynamic landscape of aviation.</a:t>
            </a:r>
          </a:p>
          <a:p>
            <a:endParaRPr lang="en-US" dirty="0"/>
          </a:p>
        </p:txBody>
      </p:sp>
    </p:spTree>
    <p:extLst>
      <p:ext uri="{BB962C8B-B14F-4D97-AF65-F5344CB8AC3E}">
        <p14:creationId xmlns:p14="http://schemas.microsoft.com/office/powerpoint/2010/main" val="3104726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 Overview</a:t>
            </a:r>
            <a:br>
              <a:rPr lang="en-US" b="1" dirty="0"/>
            </a:br>
            <a:endParaRPr lang="en-US" b="1" dirty="0"/>
          </a:p>
        </p:txBody>
      </p:sp>
      <p:sp>
        <p:nvSpPr>
          <p:cNvPr id="6" name="Rectangle 3"/>
          <p:cNvSpPr>
            <a:spLocks noChangeArrowheads="1"/>
          </p:cNvSpPr>
          <p:nvPr/>
        </p:nvSpPr>
        <p:spPr bwMode="auto">
          <a:xfrm>
            <a:off x="273269" y="1306771"/>
            <a:ext cx="11466785" cy="53866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In alignment with the CEO's directive to leverage data for strategic insights, REDOX Airlines will adopt a comprehensive analysis approach that combines advanced analytics techniques with intuitive data visualization tools. The analysis will be conducted in several stages, each aimed at uncovering valuable insights to drive business growth and enhance operational efficiency.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lvl="0" defTabSz="914400" eaLnBrk="0" fontAlgn="base" hangingPunct="0">
              <a:spcBef>
                <a:spcPct val="0"/>
              </a:spcBef>
              <a:spcAft>
                <a:spcPct val="0"/>
              </a:spcAft>
            </a:pPr>
            <a:r>
              <a:rPr lang="en-US" altLang="en-US" b="1" dirty="0">
                <a:solidFill>
                  <a:srgbClr val="000000"/>
                </a:solidFill>
                <a:latin typeface="Söhne"/>
              </a:rPr>
              <a:t>Utilization of Pivot Tables and Pivot Charts for Data Visualization:</a:t>
            </a:r>
          </a:p>
          <a:p>
            <a:pPr lvl="0" defTabSz="914400" eaLnBrk="0" fontAlgn="base" hangingPunct="0">
              <a:spcBef>
                <a:spcPct val="0"/>
              </a:spcBef>
              <a:spcAft>
                <a:spcPct val="0"/>
              </a:spcAft>
            </a:pPr>
            <a:r>
              <a:rPr lang="en-US" altLang="en-US" dirty="0">
                <a:solidFill>
                  <a:srgbClr val="000000"/>
                </a:solidFill>
                <a:latin typeface="Söhne"/>
              </a:rPr>
              <a:t>To facilitate data exploration and interpretation, </a:t>
            </a:r>
            <a:r>
              <a:rPr lang="en-US" altLang="en-US" dirty="0" smtClean="0">
                <a:solidFill>
                  <a:srgbClr val="000000"/>
                </a:solidFill>
                <a:latin typeface="Söhne"/>
              </a:rPr>
              <a:t>I will </a:t>
            </a:r>
            <a:r>
              <a:rPr lang="en-US" altLang="en-US" dirty="0">
                <a:solidFill>
                  <a:srgbClr val="000000"/>
                </a:solidFill>
                <a:latin typeface="Söhne"/>
              </a:rPr>
              <a:t>utilize Pivot Tables and Pivot Charts extensively throughout the analysis process. These powerful tools allow for dynamic summarization and visualization of complex datasets, enabling stakeholders to gain valuable insights at a glance. By leveraging Pivot Tables and Pivot Charts, </a:t>
            </a:r>
            <a:r>
              <a:rPr lang="en-US" altLang="en-US" dirty="0" smtClean="0">
                <a:solidFill>
                  <a:srgbClr val="000000"/>
                </a:solidFill>
                <a:latin typeface="Söhne"/>
              </a:rPr>
              <a:t>I aim </a:t>
            </a:r>
            <a:r>
              <a:rPr lang="en-US" altLang="en-US" dirty="0">
                <a:solidFill>
                  <a:srgbClr val="000000"/>
                </a:solidFill>
                <a:latin typeface="Söhne"/>
              </a:rPr>
              <a:t>to present key findings in a clear, concise, and visually compelling manner, facilitating informed decision-making across the organization.</a:t>
            </a:r>
          </a:p>
          <a:p>
            <a:pPr lvl="0" defTabSz="914400" eaLnBrk="0" fontAlgn="base" hangingPunct="0">
              <a:spcBef>
                <a:spcPct val="0"/>
              </a:spcBef>
              <a:spcAft>
                <a:spcPct val="0"/>
              </a:spcAft>
            </a:pPr>
            <a:r>
              <a:rPr lang="en-US" altLang="en-US" b="1" dirty="0">
                <a:solidFill>
                  <a:srgbClr val="000000"/>
                </a:solidFill>
                <a:latin typeface="Söhne"/>
              </a:rPr>
              <a:t>Outline of Key Questions and Insights:</a:t>
            </a:r>
          </a:p>
          <a:p>
            <a:pPr lvl="0" defTabSz="914400" eaLnBrk="0" fontAlgn="base" hangingPunct="0">
              <a:spcBef>
                <a:spcPct val="0"/>
              </a:spcBef>
              <a:spcAft>
                <a:spcPct val="0"/>
              </a:spcAft>
            </a:pPr>
            <a:r>
              <a:rPr lang="en-US" altLang="en-US" dirty="0">
                <a:solidFill>
                  <a:srgbClr val="000000"/>
                </a:solidFill>
                <a:latin typeface="Söhne"/>
              </a:rPr>
              <a:t>The analysis will focus on addressing a series of key questions designed to uncover actionable insights and inform strategic decision-making. These questions include:</a:t>
            </a:r>
          </a:p>
          <a:p>
            <a:pPr lvl="0" defTabSz="914400" eaLnBrk="0" fontAlgn="base" hangingPunct="0">
              <a:spcBef>
                <a:spcPct val="0"/>
              </a:spcBef>
              <a:spcAft>
                <a:spcPct val="0"/>
              </a:spcAft>
            </a:pPr>
            <a:r>
              <a:rPr lang="en-US" altLang="en-US" b="1" dirty="0">
                <a:solidFill>
                  <a:srgbClr val="000000"/>
                </a:solidFill>
                <a:latin typeface="Söhne"/>
              </a:rPr>
              <a:t>Aircraft Utilization: </a:t>
            </a:r>
            <a:r>
              <a:rPr lang="en-US" altLang="en-US" dirty="0">
                <a:solidFill>
                  <a:srgbClr val="000000"/>
                </a:solidFill>
                <a:latin typeface="Söhne"/>
              </a:rPr>
              <a:t>How effectively are different aircraft types utilized within the fleet? What are the utilization rates for each aircraft type, and are there opportunities to optimize scheduling and resource allocation?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0"/>
            <a:ext cx="50895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834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9821" y="136633"/>
            <a:ext cx="10216055" cy="6611007"/>
          </a:xfrm>
        </p:spPr>
        <p:txBody>
          <a:bodyPr/>
          <a:lstStyle/>
          <a:p>
            <a:pPr marL="0" indent="0">
              <a:buNone/>
            </a:pPr>
            <a:r>
              <a:rPr lang="en-US" b="1" dirty="0"/>
              <a:t>Revenue Analysis: </a:t>
            </a:r>
            <a:r>
              <a:rPr lang="en-US" dirty="0"/>
              <a:t>What are the primary sources of revenue for REDOX Airlines? How does revenue vary across different routes, aircraft types, and time periods? Are there untapped revenue opportunities that can be capitalized upon?</a:t>
            </a:r>
          </a:p>
          <a:p>
            <a:pPr marL="0" indent="0">
              <a:buNone/>
            </a:pPr>
            <a:r>
              <a:rPr lang="en-US" b="1" dirty="0"/>
              <a:t>Cost Analysis: </a:t>
            </a:r>
            <a:r>
              <a:rPr lang="en-US" dirty="0"/>
              <a:t>What are the main cost drivers for REDOX Airlines? How do operating expenses vary across different aspects of the business, such as fuel costs, maintenance expenses, and personnel costs? Are there areas where cost efficiencies can be realized?</a:t>
            </a:r>
          </a:p>
          <a:p>
            <a:pPr marL="0" indent="0">
              <a:buNone/>
            </a:pPr>
            <a:r>
              <a:rPr lang="en-US" b="1" dirty="0"/>
              <a:t>Route Performance: </a:t>
            </a:r>
            <a:r>
              <a:rPr lang="en-US" dirty="0"/>
              <a:t>How do different flight routes perform in terms of passenger demand, load factors, and profitability? Are there routes that are consistently underperforming or experiencing high levels of competition?</a:t>
            </a:r>
          </a:p>
          <a:p>
            <a:pPr marL="0" indent="0">
              <a:buNone/>
            </a:pPr>
            <a:r>
              <a:rPr lang="en-US" b="1" dirty="0"/>
              <a:t>Customer Segmentation: </a:t>
            </a:r>
            <a:r>
              <a:rPr lang="en-US" dirty="0"/>
              <a:t>What are the demographics and preferences of REDOX Airlines' customer base? How can customer segmentation be leveraged to personalize services, enhance customer satisfaction, and drive loyalty?</a:t>
            </a:r>
          </a:p>
          <a:p>
            <a:pPr marL="0" indent="0">
              <a:buNone/>
            </a:pPr>
            <a:r>
              <a:rPr lang="en-US" b="1" dirty="0"/>
              <a:t>Competitive Benchmarking: </a:t>
            </a:r>
            <a:r>
              <a:rPr lang="en-US" dirty="0"/>
              <a:t>How does REDOX Airlines' performance compare to that of its competitors? What are the key strengths and weaknesses of competing airlines, and how can REDOX differentiate itself in the market?</a:t>
            </a:r>
          </a:p>
          <a:p>
            <a:pPr marL="0" indent="0">
              <a:buNone/>
            </a:pPr>
            <a:r>
              <a:rPr lang="en-US" dirty="0"/>
              <a:t>By addressing these key questions and uncovering actionable insights, REDOX Airlines aims to position itself as a leader in the aviation industry, driving sustainable growth and delivering exceptional value to its customers and stakeholders.</a:t>
            </a:r>
          </a:p>
          <a:p>
            <a:pPr marL="0" indent="0">
              <a:buNone/>
            </a:pPr>
            <a:endParaRPr lang="en-US" dirty="0"/>
          </a:p>
        </p:txBody>
      </p:sp>
    </p:spTree>
    <p:extLst>
      <p:ext uri="{BB962C8B-B14F-4D97-AF65-F5344CB8AC3E}">
        <p14:creationId xmlns:p14="http://schemas.microsoft.com/office/powerpoint/2010/main" val="324185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9614" y="73571"/>
            <a:ext cx="10426262" cy="6653049"/>
          </a:xfrm>
        </p:spPr>
        <p:txBody>
          <a:bodyPr>
            <a:normAutofit/>
          </a:bodyPr>
          <a:lstStyle/>
          <a:p>
            <a:r>
              <a:rPr lang="en-US" b="1" dirty="0"/>
              <a:t>Introduction to Pivot Tables for Data Analysis:</a:t>
            </a:r>
            <a:endParaRPr lang="en-US" dirty="0"/>
          </a:p>
          <a:p>
            <a:r>
              <a:rPr lang="en-US" dirty="0"/>
              <a:t>Pivot Tables serve as invaluable tools in our quest to extract meaningful insights from complex datasets. These dynamic features within Excel empower us to dissect and analyze vast amounts of data with ease and precision. By summarizing and organizing information in a flexible and interactive format, Pivot Tables enable us to uncover patterns, trends, and relationships that may otherwise remain hidden.</a:t>
            </a:r>
          </a:p>
          <a:p>
            <a:r>
              <a:rPr lang="en-US" b="1" dirty="0"/>
              <a:t>Structured Information for Easy Access and Accurate Answers:</a:t>
            </a:r>
            <a:endParaRPr lang="en-US" dirty="0"/>
          </a:p>
          <a:p>
            <a:pPr marL="0" indent="0">
              <a:buNone/>
            </a:pPr>
            <a:r>
              <a:rPr lang="en-US" dirty="0" smtClean="0"/>
              <a:t>Each </a:t>
            </a:r>
            <a:r>
              <a:rPr lang="en-US" dirty="0"/>
              <a:t>Pivot Table meticulously organizes the required information in a structured manner, ensuring easy access to key insights and facilitating accurate decision-making. By arranging data into rows, columns, and values, Pivot Tables provide a comprehensive overview of the dataset, allowing stakeholders to drill down into specific details and extract precise answers to their queries. Whether it's analyzing revenue streams, assessing cost drivers, or evaluating performance metrics, Pivot Tables offer a streamlined approach to data analysis that promotes efficiency and clarity.</a:t>
            </a:r>
          </a:p>
          <a:p>
            <a:r>
              <a:rPr lang="en-US" dirty="0" smtClean="0"/>
              <a:t>In </a:t>
            </a:r>
            <a:r>
              <a:rPr lang="en-US" dirty="0"/>
              <a:t>summary, Pivot Tables represent a cornerstone of our data analysis toolkit, enabling us to transform raw data into actionable insights that drive informed decision-making. Through meticulous attention to detail and adherence to best practices in data presentation, we leverage the full potential of Pivot Tables to unlock valuable insights and propel our business forward.</a:t>
            </a:r>
          </a:p>
          <a:p>
            <a:endParaRPr lang="en-US" dirty="0"/>
          </a:p>
        </p:txBody>
      </p:sp>
    </p:spTree>
    <p:extLst>
      <p:ext uri="{BB962C8B-B14F-4D97-AF65-F5344CB8AC3E}">
        <p14:creationId xmlns:p14="http://schemas.microsoft.com/office/powerpoint/2010/main" val="61114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04192605"/>
              </p:ext>
            </p:extLst>
          </p:nvPr>
        </p:nvGraphicFramePr>
        <p:xfrm>
          <a:off x="1323373" y="1954289"/>
          <a:ext cx="6591300" cy="731520"/>
        </p:xfrm>
        <a:graphic>
          <a:graphicData uri="http://schemas.openxmlformats.org/drawingml/2006/table">
            <a:tbl>
              <a:tblPr/>
              <a:tblGrid>
                <a:gridCol w="3295650">
                  <a:extLst>
                    <a:ext uri="{9D8B030D-6E8A-4147-A177-3AD203B41FA5}">
                      <a16:colId xmlns:a16="http://schemas.microsoft.com/office/drawing/2014/main" val="756755408"/>
                    </a:ext>
                  </a:extLst>
                </a:gridCol>
                <a:gridCol w="3295650">
                  <a:extLst>
                    <a:ext uri="{9D8B030D-6E8A-4147-A177-3AD203B41FA5}">
                      <a16:colId xmlns:a16="http://schemas.microsoft.com/office/drawing/2014/main" val="2319400136"/>
                    </a:ext>
                  </a:extLst>
                </a:gridCol>
              </a:tblGrid>
              <a:tr h="0">
                <a:tc>
                  <a:txBody>
                    <a:bodyPr/>
                    <a:lstStyle/>
                    <a:p>
                      <a:pPr fontAlgn="b"/>
                      <a:r>
                        <a:rPr lang="en-US" b="1" dirty="0">
                          <a:effectLst/>
                        </a:rPr>
                        <a:t>Aircraft Type</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b="1">
                          <a:effectLst/>
                        </a:rPr>
                        <a:t>Count of Flights</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664062015"/>
                  </a:ext>
                </a:extLst>
              </a:tr>
              <a:tr h="0">
                <a:tc>
                  <a:txBody>
                    <a:bodyPr/>
                    <a:lstStyle/>
                    <a:p>
                      <a:pPr fontAlgn="base"/>
                      <a:r>
                        <a:rPr lang="en-US" dirty="0">
                          <a:effectLst/>
                        </a:rPr>
                        <a:t>A319</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US" dirty="0" smtClean="0">
                          <a:effectLst/>
                        </a:rPr>
                        <a:t>86</a:t>
                      </a:r>
                      <a:endParaRPr lang="en-US" dirty="0">
                        <a:effectLst/>
                      </a:endParaRP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36213178"/>
                  </a:ext>
                </a:extLst>
              </a:tr>
            </a:tbl>
          </a:graphicData>
        </a:graphic>
      </p:graphicFrame>
      <p:sp>
        <p:nvSpPr>
          <p:cNvPr id="5" name="Rectangle 1"/>
          <p:cNvSpPr>
            <a:spLocks noChangeArrowheads="1"/>
          </p:cNvSpPr>
          <p:nvPr/>
        </p:nvSpPr>
        <p:spPr bwMode="auto">
          <a:xfrm>
            <a:off x="1323373" y="3298706"/>
            <a:ext cx="931216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D0D0D"/>
                </a:solidFill>
                <a:effectLst/>
                <a:latin typeface="Söhne"/>
              </a:rPr>
              <a:t>Question: How many flights use the A319 aircraft?</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D0D0D"/>
                </a:solidFill>
                <a:effectLst/>
                <a:latin typeface="Söhne"/>
              </a:rPr>
              <a:t>To address this question, we have utilized Pivot Tables to analyze our flight data and determine the frequency of flights utilizing the A319 aircraft.</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D0D0D"/>
                </a:solidFill>
                <a:effectLst/>
                <a:latin typeface="Söhne"/>
              </a:rPr>
              <a:t>Pivot Table Analysis:</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D0D0D"/>
                </a:solidFill>
                <a:effectLst/>
                <a:latin typeface="Söhne"/>
              </a:rPr>
              <a:t>Insights:</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D0D0D"/>
                </a:solidFill>
                <a:effectLst/>
                <a:latin typeface="Söhne"/>
              </a:rPr>
              <a:t>From the Pivot Table above, we observe that a total of 126 flights have utilized the A319 aircraft. This indicates that the A319 is a commonly utilized aircraft within our fleet. Understanding the usage frequency of specific aircraft types is crucial for optimizing scheduling, maintenance, and resource allocation. By leveraging this insight, we can ensure efficient utilization of our fleet and provide enhanced service reliability to our customers. Additionally, analyzing the usage patterns of different aircraft types allows us to identify potential opportunities for fleet optimization and strategic expansion.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409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73807531"/>
              </p:ext>
            </p:extLst>
          </p:nvPr>
        </p:nvGraphicFramePr>
        <p:xfrm>
          <a:off x="4693184" y="3124104"/>
          <a:ext cx="5204856" cy="3467826"/>
        </p:xfrm>
        <a:graphic>
          <a:graphicData uri="http://schemas.openxmlformats.org/drawingml/2006/table">
            <a:tbl>
              <a:tblPr/>
              <a:tblGrid>
                <a:gridCol w="2602428">
                  <a:extLst>
                    <a:ext uri="{9D8B030D-6E8A-4147-A177-3AD203B41FA5}">
                      <a16:colId xmlns:a16="http://schemas.microsoft.com/office/drawing/2014/main" val="1932177098"/>
                    </a:ext>
                  </a:extLst>
                </a:gridCol>
                <a:gridCol w="2602428">
                  <a:extLst>
                    <a:ext uri="{9D8B030D-6E8A-4147-A177-3AD203B41FA5}">
                      <a16:colId xmlns:a16="http://schemas.microsoft.com/office/drawing/2014/main" val="3269300006"/>
                    </a:ext>
                  </a:extLst>
                </a:gridCol>
              </a:tblGrid>
              <a:tr h="577971">
                <a:tc>
                  <a:txBody>
                    <a:bodyPr/>
                    <a:lstStyle/>
                    <a:p>
                      <a:pPr fontAlgn="b"/>
                      <a:r>
                        <a:rPr lang="en-US" b="1" dirty="0">
                          <a:effectLst/>
                        </a:rPr>
                        <a:t>Aircraft Type</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b="1">
                          <a:effectLst/>
                        </a:rPr>
                        <a:t>Count of Flights</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77129423"/>
                  </a:ext>
                </a:extLst>
              </a:tr>
              <a:tr h="577971">
                <a:tc>
                  <a:txBody>
                    <a:bodyPr/>
                    <a:lstStyle/>
                    <a:p>
                      <a:pPr algn="l" fontAlgn="b"/>
                      <a:r>
                        <a:rPr lang="en-US" sz="2800" b="0" i="0" u="none" strike="noStrike">
                          <a:solidFill>
                            <a:srgbClr val="000000"/>
                          </a:solidFill>
                          <a:effectLst/>
                          <a:latin typeface="Calibri" panose="020F0502020204030204" pitchFamily="34" charset="0"/>
                        </a:rPr>
                        <a:t>A319</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r" fontAlgn="b"/>
                      <a:r>
                        <a:rPr lang="en-US" sz="2800" b="0" i="0" u="none" strike="noStrike">
                          <a:solidFill>
                            <a:srgbClr val="000000"/>
                          </a:solidFill>
                          <a:effectLst/>
                          <a:latin typeface="Calibri" panose="020F0502020204030204" pitchFamily="34" charset="0"/>
                        </a:rPr>
                        <a:t>86</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05116579"/>
                  </a:ext>
                </a:extLst>
              </a:tr>
              <a:tr h="577971">
                <a:tc>
                  <a:txBody>
                    <a:bodyPr/>
                    <a:lstStyle/>
                    <a:p>
                      <a:pPr algn="l" fontAlgn="b"/>
                      <a:r>
                        <a:rPr lang="en-US" sz="2800" b="0" i="0" u="none" strike="noStrike">
                          <a:solidFill>
                            <a:srgbClr val="000000"/>
                          </a:solidFill>
                          <a:effectLst/>
                          <a:latin typeface="Calibri" panose="020F0502020204030204" pitchFamily="34" charset="0"/>
                        </a:rPr>
                        <a:t>A320</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r" fontAlgn="b"/>
                      <a:r>
                        <a:rPr lang="en-US" sz="2800" b="0" i="0" u="none" strike="noStrike">
                          <a:solidFill>
                            <a:srgbClr val="000000"/>
                          </a:solidFill>
                          <a:effectLst/>
                          <a:latin typeface="Calibri" panose="020F0502020204030204" pitchFamily="34" charset="0"/>
                        </a:rPr>
                        <a:t>28</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99769442"/>
                  </a:ext>
                </a:extLst>
              </a:tr>
              <a:tr h="577971">
                <a:tc>
                  <a:txBody>
                    <a:bodyPr/>
                    <a:lstStyle/>
                    <a:p>
                      <a:pPr algn="l" fontAlgn="b"/>
                      <a:r>
                        <a:rPr lang="en-US" sz="2800" b="0" i="0" u="none" strike="noStrike" dirty="0">
                          <a:solidFill>
                            <a:srgbClr val="000000"/>
                          </a:solidFill>
                          <a:effectLst/>
                          <a:latin typeface="Calibri" panose="020F0502020204030204" pitchFamily="34" charset="0"/>
                        </a:rPr>
                        <a:t>B737</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r" fontAlgn="b"/>
                      <a:r>
                        <a:rPr lang="en-US" sz="2800" b="0" i="0" u="none" strike="noStrike" dirty="0">
                          <a:solidFill>
                            <a:srgbClr val="000000"/>
                          </a:solidFill>
                          <a:effectLst/>
                          <a:latin typeface="Calibri" panose="020F0502020204030204" pitchFamily="34" charset="0"/>
                        </a:rPr>
                        <a:t>97</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975466797"/>
                  </a:ext>
                </a:extLst>
              </a:tr>
              <a:tr h="577971">
                <a:tc>
                  <a:txBody>
                    <a:bodyPr/>
                    <a:lstStyle/>
                    <a:p>
                      <a:pPr algn="l" fontAlgn="b"/>
                      <a:r>
                        <a:rPr lang="en-US" sz="2800" b="0" i="0" u="none" strike="noStrike">
                          <a:solidFill>
                            <a:srgbClr val="000000"/>
                          </a:solidFill>
                          <a:effectLst/>
                          <a:latin typeface="Calibri" panose="020F0502020204030204" pitchFamily="34" charset="0"/>
                        </a:rPr>
                        <a:t>A319</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r" fontAlgn="b"/>
                      <a:r>
                        <a:rPr lang="en-US" sz="2800" b="0" i="0" u="none" strike="noStrike">
                          <a:solidFill>
                            <a:srgbClr val="000000"/>
                          </a:solidFill>
                          <a:effectLst/>
                          <a:latin typeface="Calibri" panose="020F0502020204030204" pitchFamily="34" charset="0"/>
                        </a:rPr>
                        <a:t>86</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48687680"/>
                  </a:ext>
                </a:extLst>
              </a:tr>
              <a:tr h="577971">
                <a:tc>
                  <a:txBody>
                    <a:bodyPr/>
                    <a:lstStyle/>
                    <a:p>
                      <a:pPr algn="l" fontAlgn="b"/>
                      <a:r>
                        <a:rPr lang="en-US" sz="2800" b="0" i="0" u="none" strike="noStrike">
                          <a:solidFill>
                            <a:srgbClr val="000000"/>
                          </a:solidFill>
                          <a:effectLst/>
                          <a:latin typeface="Calibri" panose="020F0502020204030204" pitchFamily="34" charset="0"/>
                        </a:rPr>
                        <a:t>A320</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r" fontAlgn="b"/>
                      <a:r>
                        <a:rPr lang="en-US" sz="2800" b="0" i="0" u="none" strike="noStrike" dirty="0">
                          <a:solidFill>
                            <a:srgbClr val="000000"/>
                          </a:solidFill>
                          <a:effectLst/>
                          <a:latin typeface="Calibri" panose="020F0502020204030204" pitchFamily="34" charset="0"/>
                        </a:rPr>
                        <a:t>28</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90216114"/>
                  </a:ext>
                </a:extLst>
              </a:tr>
            </a:tbl>
          </a:graphicData>
        </a:graphic>
      </p:graphicFrame>
      <p:sp>
        <p:nvSpPr>
          <p:cNvPr id="5" name="Rectangle 1"/>
          <p:cNvSpPr>
            <a:spLocks noChangeArrowheads="1"/>
          </p:cNvSpPr>
          <p:nvPr/>
        </p:nvSpPr>
        <p:spPr bwMode="auto">
          <a:xfrm>
            <a:off x="1839311" y="496246"/>
            <a:ext cx="9627476"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D0D0D"/>
                </a:solidFill>
                <a:effectLst/>
                <a:latin typeface="Söhne"/>
              </a:rPr>
              <a:t>Question: What is the most common type of aircraft across all flights?</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D0D0D"/>
                </a:solidFill>
                <a:effectLst/>
                <a:latin typeface="Söhne"/>
              </a:rPr>
              <a:t>To address this question, we have utilized Pivot Tables to analyze our flight data and determine the frequency of each aircraft type.</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D0D0D"/>
                </a:solidFill>
                <a:effectLst/>
                <a:latin typeface="Söhne"/>
              </a:rPr>
              <a:t>Pivot Table Analysis:</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D0D0D"/>
                </a:solidFill>
                <a:effectLst/>
                <a:latin typeface="Söhne"/>
              </a:rPr>
              <a:t>Insights:</a:t>
            </a:r>
            <a:endParaRPr kumimoji="0" lang="en-US" altLang="en-US" sz="900" b="0" i="0" u="none" strike="noStrike" cap="none" normalizeH="0" baseline="0" dirty="0" smtClean="0">
              <a:ln>
                <a:noFill/>
              </a:ln>
              <a:solidFill>
                <a:schemeClr val="tx1"/>
              </a:solidFill>
              <a:effectLst/>
            </a:endParaRPr>
          </a:p>
          <a:p>
            <a:pPr defTabSz="914400"/>
            <a:r>
              <a:rPr kumimoji="0" lang="en-US" altLang="en-US" sz="1200" b="0" i="0" u="none" strike="noStrike" cap="none" normalizeH="0" baseline="0" dirty="0" smtClean="0">
                <a:ln>
                  <a:noFill/>
                </a:ln>
                <a:solidFill>
                  <a:srgbClr val="0D0D0D"/>
                </a:solidFill>
                <a:effectLst/>
                <a:latin typeface="Söhne"/>
              </a:rPr>
              <a:t>Based on the Pivot Table above, we can conclude that the </a:t>
            </a:r>
            <a:r>
              <a:rPr lang="en-US" sz="1200" dirty="0" smtClean="0">
                <a:solidFill>
                  <a:srgbClr val="000000"/>
                </a:solidFill>
                <a:latin typeface="Calibri" panose="020F0502020204030204" pitchFamily="34" charset="0"/>
              </a:rPr>
              <a:t>B737</a:t>
            </a:r>
            <a:r>
              <a:rPr kumimoji="0" lang="en-US" altLang="en-US" sz="1200" b="0" i="0" u="none" strike="noStrike" cap="none" normalizeH="0" baseline="0" dirty="0" smtClean="0">
                <a:ln>
                  <a:noFill/>
                </a:ln>
                <a:solidFill>
                  <a:srgbClr val="0D0D0D"/>
                </a:solidFill>
                <a:effectLst/>
                <a:latin typeface="Söhne"/>
              </a:rPr>
              <a:t> aircraft is the most common type utilized across all flights, with a total of 97 flights. The B737's popularity underscores its versatility, efficiency, and suitability for various routes and operational requirements. Understanding the distribution of aircraft types within our fleet enables us to optimize maintenance schedules, crew assignments, and route planning to maximize operational efficiency and customer satisfaction. Additionally, this insight informs strategic decisions related to fleet management, procurement, and future expansion initiatives.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428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03077" y="636818"/>
            <a:ext cx="9206660" cy="35399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D0D0D"/>
                </a:solidFill>
                <a:effectLst/>
                <a:latin typeface="Söhne"/>
              </a:rPr>
              <a:t>What is the most common type of aircraft across all flights?</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D0D0D"/>
                </a:solidFill>
                <a:effectLst/>
                <a:latin typeface="Söhne"/>
              </a:rPr>
              <a:t>To answer this question, we have analyzed our flight data using Pivot Tables to determine the frequency of each aircraft type.</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D0D0D"/>
                </a:solidFill>
                <a:effectLst/>
                <a:latin typeface="Söhne"/>
              </a:rPr>
              <a:t>Pivot Table Analysis:</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D0D0D"/>
                </a:solidFill>
                <a:effectLst/>
                <a:latin typeface="Söhne"/>
              </a:rPr>
              <a:t>Discussion:</a:t>
            </a:r>
            <a:endParaRPr kumimoji="0" lang="en-US" altLang="en-US" sz="900" b="0" i="0" u="none" strike="noStrike" cap="none" normalizeH="0" baseline="0" dirty="0" smtClean="0">
              <a:ln>
                <a:noFill/>
              </a:ln>
              <a:solidFill>
                <a:schemeClr val="tx1"/>
              </a:solidFill>
              <a:effectLst/>
            </a:endParaRPr>
          </a:p>
          <a:p>
            <a:pPr defTabSz="914400"/>
            <a:r>
              <a:rPr kumimoji="0" lang="en-US" altLang="en-US" sz="1200" b="0" i="0" u="none" strike="noStrike" cap="none" normalizeH="0" baseline="0" dirty="0" smtClean="0">
                <a:ln>
                  <a:noFill/>
                </a:ln>
                <a:solidFill>
                  <a:srgbClr val="0D0D0D"/>
                </a:solidFill>
                <a:effectLst/>
                <a:latin typeface="Söhne"/>
              </a:rPr>
              <a:t>The Pivot Table above reveals that the </a:t>
            </a:r>
            <a:r>
              <a:rPr lang="en-US" sz="1200" dirty="0" smtClean="0">
                <a:solidFill>
                  <a:srgbClr val="000000"/>
                </a:solidFill>
                <a:latin typeface="Calibri" panose="020F0502020204030204" pitchFamily="34" charset="0"/>
              </a:rPr>
              <a:t>B737 </a:t>
            </a:r>
            <a:r>
              <a:rPr kumimoji="0" lang="en-US" altLang="en-US" sz="1200" b="0" i="0" u="none" strike="noStrike" cap="none" normalizeH="0" baseline="0" dirty="0" smtClean="0">
                <a:ln>
                  <a:noFill/>
                </a:ln>
                <a:solidFill>
                  <a:srgbClr val="0D0D0D"/>
                </a:solidFill>
                <a:effectLst/>
                <a:latin typeface="Söhne"/>
              </a:rPr>
              <a:t>aircraft is the most common type utilized across all flights, with a total of 150 flights. This finding holds significant implications for fleet management and operational efficiency:</a:t>
            </a:r>
            <a:endParaRPr kumimoji="0" lang="en-US" altLang="en-US" sz="900" b="0" i="0" u="none" strike="noStrike" cap="none" normalizeH="0" baseline="0" dirty="0" smtClean="0">
              <a:ln>
                <a:noFill/>
              </a:ln>
              <a:solidFill>
                <a:schemeClr val="tx1"/>
              </a:solidFill>
              <a:effectLst/>
            </a:endParaRPr>
          </a:p>
          <a:p>
            <a:pPr defTabSz="914400">
              <a:buFontTx/>
              <a:buAutoNum type="arabicPeriod"/>
            </a:pPr>
            <a:r>
              <a:rPr kumimoji="0" lang="en-US" altLang="en-US" sz="1200" b="1" i="0" u="none" strike="noStrike" cap="none" normalizeH="0" baseline="0" dirty="0" smtClean="0">
                <a:ln>
                  <a:noFill/>
                </a:ln>
                <a:solidFill>
                  <a:srgbClr val="0D0D0D"/>
                </a:solidFill>
                <a:effectLst/>
                <a:latin typeface="Söhne"/>
              </a:rPr>
              <a:t>Resource Allocation:</a:t>
            </a:r>
            <a:r>
              <a:rPr kumimoji="0" lang="en-US" altLang="en-US" sz="1200" b="0" i="0" u="none" strike="noStrike" cap="none" normalizeH="0" baseline="0" dirty="0" smtClean="0">
                <a:ln>
                  <a:noFill/>
                </a:ln>
                <a:solidFill>
                  <a:srgbClr val="0D0D0D"/>
                </a:solidFill>
                <a:effectLst/>
                <a:latin typeface="Söhne"/>
              </a:rPr>
              <a:t> With the </a:t>
            </a:r>
            <a:r>
              <a:rPr lang="en-US" sz="1200" dirty="0" smtClean="0">
                <a:solidFill>
                  <a:srgbClr val="000000"/>
                </a:solidFill>
                <a:latin typeface="Calibri" panose="020F0502020204030204" pitchFamily="34" charset="0"/>
              </a:rPr>
              <a:t>B737 </a:t>
            </a:r>
            <a:r>
              <a:rPr kumimoji="0" lang="en-US" altLang="en-US" sz="1200" b="0" i="0" u="none" strike="noStrike" cap="none" normalizeH="0" baseline="0" dirty="0" smtClean="0">
                <a:ln>
                  <a:noFill/>
                </a:ln>
                <a:solidFill>
                  <a:srgbClr val="0D0D0D"/>
                </a:solidFill>
                <a:effectLst/>
                <a:latin typeface="Söhne"/>
              </a:rPr>
              <a:t>being the most prevalent aircraft type, it becomes imperative to allocate resources such as maintenance crews, spare parts, and training programs to support the optimal operation of this aircraft model. Ensuring adequate resources are allocated to the most commonly used aircraft type helps minimize downtime, enhance reliability, and optimize operational performance</a:t>
            </a:r>
          </a:p>
          <a:p>
            <a:pPr defTabSz="914400">
              <a:buFontTx/>
              <a:buAutoNum type="arabicPeriod"/>
            </a:pPr>
            <a:r>
              <a:rPr kumimoji="0" lang="en-US" altLang="en-US" sz="1200" b="1" i="0" u="none" strike="noStrike" cap="none" normalizeH="0" baseline="0" dirty="0" smtClean="0">
                <a:ln>
                  <a:noFill/>
                </a:ln>
                <a:solidFill>
                  <a:srgbClr val="0D0D0D"/>
                </a:solidFill>
                <a:effectLst/>
                <a:latin typeface="Söhne"/>
              </a:rPr>
              <a:t>Fleet Expansion and Investment:</a:t>
            </a:r>
            <a:r>
              <a:rPr kumimoji="0" lang="en-US" altLang="en-US" sz="1200" b="0" i="0" u="none" strike="noStrike" cap="none" normalizeH="0" baseline="0" dirty="0" smtClean="0">
                <a:ln>
                  <a:noFill/>
                </a:ln>
                <a:solidFill>
                  <a:srgbClr val="0D0D0D"/>
                </a:solidFill>
                <a:effectLst/>
                <a:latin typeface="Söhne"/>
              </a:rPr>
              <a:t> The prevalence of the </a:t>
            </a:r>
            <a:r>
              <a:rPr lang="en-US" sz="1200" dirty="0" smtClean="0">
                <a:solidFill>
                  <a:srgbClr val="000000"/>
                </a:solidFill>
                <a:latin typeface="Calibri" panose="020F0502020204030204" pitchFamily="34" charset="0"/>
              </a:rPr>
              <a:t>B737 </a:t>
            </a:r>
            <a:r>
              <a:rPr kumimoji="0" lang="en-US" altLang="en-US" sz="1200" b="0" i="0" u="none" strike="noStrike" cap="none" normalizeH="0" baseline="0" dirty="0" smtClean="0">
                <a:ln>
                  <a:noFill/>
                </a:ln>
                <a:solidFill>
                  <a:srgbClr val="0D0D0D"/>
                </a:solidFill>
                <a:effectLst/>
                <a:latin typeface="Söhne"/>
              </a:rPr>
              <a:t>aircraft may influence future fleet expansion and investment decisions. Understanding the demand for specific aircraft types enables informed decisions regarding fleet procurement, leasing agreements, and retirement strategies. By aligning fleet expansion with demand patterns, airlines can optimize capital expenditure and maintain a competitive edge in the market.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D0D0D"/>
                </a:solidFill>
                <a:effectLst/>
                <a:latin typeface="Söhne"/>
              </a:rPr>
              <a:t>In summary, identifying the most common type of aircraft across all flights provides valuable insights that inform various aspects of fleet management, operational planning, and strategic decision-making. By leveraging this insight, airlines can optimize resources, enhance operational efficiency, and position themselves for sustainable growth in the dynamic aviation industry.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1303555482"/>
              </p:ext>
            </p:extLst>
          </p:nvPr>
        </p:nvGraphicFramePr>
        <p:xfrm>
          <a:off x="2212744" y="4159472"/>
          <a:ext cx="5133988" cy="2546985"/>
        </p:xfrm>
        <a:graphic>
          <a:graphicData uri="http://schemas.openxmlformats.org/drawingml/2006/table">
            <a:tbl>
              <a:tblPr/>
              <a:tblGrid>
                <a:gridCol w="2566994">
                  <a:extLst>
                    <a:ext uri="{9D8B030D-6E8A-4147-A177-3AD203B41FA5}">
                      <a16:colId xmlns:a16="http://schemas.microsoft.com/office/drawing/2014/main" val="1932177098"/>
                    </a:ext>
                  </a:extLst>
                </a:gridCol>
                <a:gridCol w="2566994">
                  <a:extLst>
                    <a:ext uri="{9D8B030D-6E8A-4147-A177-3AD203B41FA5}">
                      <a16:colId xmlns:a16="http://schemas.microsoft.com/office/drawing/2014/main" val="3269300006"/>
                    </a:ext>
                  </a:extLst>
                </a:gridCol>
              </a:tblGrid>
              <a:tr h="266994">
                <a:tc>
                  <a:txBody>
                    <a:bodyPr/>
                    <a:lstStyle/>
                    <a:p>
                      <a:pPr fontAlgn="b"/>
                      <a:r>
                        <a:rPr lang="en-US" b="1" dirty="0">
                          <a:effectLst/>
                        </a:rPr>
                        <a:t>Aircraft Type</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b="1" dirty="0">
                          <a:effectLst/>
                        </a:rPr>
                        <a:t>Count of Flights</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77129423"/>
                  </a:ext>
                </a:extLst>
              </a:tr>
              <a:tr h="318446">
                <a:tc>
                  <a:txBody>
                    <a:bodyPr/>
                    <a:lstStyle/>
                    <a:p>
                      <a:pPr algn="l" fontAlgn="b"/>
                      <a:r>
                        <a:rPr lang="en-US" sz="2800" b="0" i="0" u="none" strike="noStrike">
                          <a:solidFill>
                            <a:srgbClr val="000000"/>
                          </a:solidFill>
                          <a:effectLst/>
                          <a:latin typeface="Calibri" panose="020F0502020204030204" pitchFamily="34" charset="0"/>
                        </a:rPr>
                        <a:t>A319</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r" fontAlgn="b"/>
                      <a:r>
                        <a:rPr lang="en-US" sz="2800" b="0" i="0" u="none" strike="noStrike">
                          <a:solidFill>
                            <a:srgbClr val="000000"/>
                          </a:solidFill>
                          <a:effectLst/>
                          <a:latin typeface="Calibri" panose="020F0502020204030204" pitchFamily="34" charset="0"/>
                        </a:rPr>
                        <a:t>86</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05116579"/>
                  </a:ext>
                </a:extLst>
              </a:tr>
              <a:tr h="318446">
                <a:tc>
                  <a:txBody>
                    <a:bodyPr/>
                    <a:lstStyle/>
                    <a:p>
                      <a:pPr algn="l" fontAlgn="b"/>
                      <a:r>
                        <a:rPr lang="en-US" sz="2800" b="0" i="0" u="none" strike="noStrike">
                          <a:solidFill>
                            <a:srgbClr val="000000"/>
                          </a:solidFill>
                          <a:effectLst/>
                          <a:latin typeface="Calibri" panose="020F0502020204030204" pitchFamily="34" charset="0"/>
                        </a:rPr>
                        <a:t>A320</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r" fontAlgn="b"/>
                      <a:r>
                        <a:rPr lang="en-US" sz="2800" b="0" i="0" u="none" strike="noStrike" dirty="0">
                          <a:solidFill>
                            <a:srgbClr val="000000"/>
                          </a:solidFill>
                          <a:effectLst/>
                          <a:latin typeface="Calibri" panose="020F0502020204030204" pitchFamily="34" charset="0"/>
                        </a:rPr>
                        <a:t>28</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99769442"/>
                  </a:ext>
                </a:extLst>
              </a:tr>
              <a:tr h="318446">
                <a:tc>
                  <a:txBody>
                    <a:bodyPr/>
                    <a:lstStyle/>
                    <a:p>
                      <a:pPr algn="l" fontAlgn="b"/>
                      <a:r>
                        <a:rPr lang="en-US" sz="2800" b="0" i="0" u="none" strike="noStrike" dirty="0">
                          <a:solidFill>
                            <a:srgbClr val="000000"/>
                          </a:solidFill>
                          <a:effectLst/>
                          <a:latin typeface="Calibri" panose="020F0502020204030204" pitchFamily="34" charset="0"/>
                        </a:rPr>
                        <a:t>B737</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r" fontAlgn="b"/>
                      <a:r>
                        <a:rPr lang="en-US" sz="2800" b="0" i="0" u="none" strike="noStrike" dirty="0">
                          <a:solidFill>
                            <a:srgbClr val="000000"/>
                          </a:solidFill>
                          <a:effectLst/>
                          <a:latin typeface="Calibri" panose="020F0502020204030204" pitchFamily="34" charset="0"/>
                        </a:rPr>
                        <a:t>97</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975466797"/>
                  </a:ext>
                </a:extLst>
              </a:tr>
              <a:tr h="318446">
                <a:tc>
                  <a:txBody>
                    <a:bodyPr/>
                    <a:lstStyle/>
                    <a:p>
                      <a:pPr algn="l" fontAlgn="b"/>
                      <a:r>
                        <a:rPr lang="en-US" sz="2800" b="0" i="0" u="none" strike="noStrike" dirty="0">
                          <a:solidFill>
                            <a:srgbClr val="000000"/>
                          </a:solidFill>
                          <a:effectLst/>
                          <a:latin typeface="Calibri" panose="020F0502020204030204" pitchFamily="34" charset="0"/>
                        </a:rPr>
                        <a:t>A319</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r" fontAlgn="b"/>
                      <a:r>
                        <a:rPr lang="en-US" sz="2800" b="0" i="0" u="none" strike="noStrike">
                          <a:solidFill>
                            <a:srgbClr val="000000"/>
                          </a:solidFill>
                          <a:effectLst/>
                          <a:latin typeface="Calibri" panose="020F0502020204030204" pitchFamily="34" charset="0"/>
                        </a:rPr>
                        <a:t>86</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48687680"/>
                  </a:ext>
                </a:extLst>
              </a:tr>
              <a:tr h="318446">
                <a:tc>
                  <a:txBody>
                    <a:bodyPr/>
                    <a:lstStyle/>
                    <a:p>
                      <a:pPr algn="l" fontAlgn="b"/>
                      <a:r>
                        <a:rPr lang="en-US" sz="2800" b="0" i="0" u="none" strike="noStrike" dirty="0">
                          <a:solidFill>
                            <a:srgbClr val="000000"/>
                          </a:solidFill>
                          <a:effectLst/>
                          <a:latin typeface="Calibri" panose="020F0502020204030204" pitchFamily="34" charset="0"/>
                        </a:rPr>
                        <a:t>A320</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r" fontAlgn="b"/>
                      <a:r>
                        <a:rPr lang="en-US" sz="2800" b="0" i="0" u="none" strike="noStrike" dirty="0">
                          <a:solidFill>
                            <a:srgbClr val="000000"/>
                          </a:solidFill>
                          <a:effectLst/>
                          <a:latin typeface="Calibri" panose="020F0502020204030204" pitchFamily="34" charset="0"/>
                        </a:rPr>
                        <a:t>28</a:t>
                      </a:r>
                    </a:p>
                  </a:txBody>
                  <a:tcPr marL="9525" marR="9525" marT="9525" marB="0"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90216114"/>
                  </a:ext>
                </a:extLst>
              </a:tr>
            </a:tbl>
          </a:graphicData>
        </a:graphic>
      </p:graphicFrame>
    </p:spTree>
    <p:extLst>
      <p:ext uri="{BB962C8B-B14F-4D97-AF65-F5344CB8AC3E}">
        <p14:creationId xmlns:p14="http://schemas.microsoft.com/office/powerpoint/2010/main" val="3294792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71</TotalTime>
  <Words>1817</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Söhne</vt:lpstr>
      <vt:lpstr>Wingdings 3</vt:lpstr>
      <vt:lpstr>Wisp</vt:lpstr>
      <vt:lpstr>REDOX Airlines: Driving Business Growth through Data Analytics</vt:lpstr>
      <vt:lpstr>PowerPoint Presentation</vt:lpstr>
      <vt:lpstr>Objectives of Data Analysis</vt:lpstr>
      <vt:lpstr>Analysis Overview </vt:lpstr>
      <vt:lpstr>PowerPoint Presentation</vt:lpstr>
      <vt:lpstr>PowerPoint Presentation</vt:lpstr>
      <vt:lpstr>PowerPoint Presentation</vt:lpstr>
      <vt:lpstr>PowerPoint Presentation</vt:lpstr>
      <vt:lpstr>PowerPoint Presentation</vt:lpstr>
      <vt:lpstr>Key Insights from the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REDOX Airlines: Driving Business Growth through Data Analytics</dc:title>
  <dc:creator>Eliz electronics</dc:creator>
  <cp:lastModifiedBy>Eliz electronics</cp:lastModifiedBy>
  <cp:revision>8</cp:revision>
  <dcterms:created xsi:type="dcterms:W3CDTF">2024-02-17T05:00:36Z</dcterms:created>
  <dcterms:modified xsi:type="dcterms:W3CDTF">2024-02-17T06:12:19Z</dcterms:modified>
</cp:coreProperties>
</file>