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6"/>
  </p:notesMasterIdLst>
  <p:sldIdLst>
    <p:sldId id="256" r:id="rId2"/>
    <p:sldId id="316" r:id="rId3"/>
    <p:sldId id="264" r:id="rId4"/>
    <p:sldId id="257" r:id="rId5"/>
    <p:sldId id="260" r:id="rId6"/>
    <p:sldId id="315" r:id="rId7"/>
    <p:sldId id="268" r:id="rId8"/>
    <p:sldId id="289" r:id="rId9"/>
    <p:sldId id="292" r:id="rId10"/>
    <p:sldId id="276" r:id="rId11"/>
    <p:sldId id="278" r:id="rId12"/>
    <p:sldId id="279" r:id="rId13"/>
    <p:sldId id="277" r:id="rId14"/>
    <p:sldId id="280" r:id="rId15"/>
    <p:sldId id="283" r:id="rId16"/>
    <p:sldId id="281" r:id="rId17"/>
    <p:sldId id="282" r:id="rId18"/>
    <p:sldId id="284" r:id="rId19"/>
    <p:sldId id="288" r:id="rId20"/>
    <p:sldId id="290" r:id="rId21"/>
    <p:sldId id="291" r:id="rId22"/>
    <p:sldId id="293" r:id="rId23"/>
    <p:sldId id="295" r:id="rId24"/>
    <p:sldId id="296" r:id="rId25"/>
    <p:sldId id="294" r:id="rId26"/>
    <p:sldId id="298" r:id="rId27"/>
    <p:sldId id="261" r:id="rId28"/>
    <p:sldId id="270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14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175" autoAdjust="0"/>
  </p:normalViewPr>
  <p:slideViewPr>
    <p:cSldViewPr>
      <p:cViewPr varScale="1">
        <p:scale>
          <a:sx n="78" d="100"/>
          <a:sy n="78" d="100"/>
        </p:scale>
        <p:origin x="159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26DEC-6C50-4FA5-8D34-EF0E07DDD8C9}" type="datetimeFigureOut">
              <a:rPr lang="en-US" smtClean="0"/>
              <a:pPr/>
              <a:t>9/6/2016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46F1C8-3E0A-45FF-B3C7-B70147F141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60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6F1C8-3E0A-45FF-B3C7-B70147F1419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3397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6F1C8-3E0A-45FF-B3C7-B70147F1419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47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6F1C8-3E0A-45FF-B3C7-B70147F1419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865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http://en.wikipedia.org/wiki/European_Petroleum_Survey_Group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6F1C8-3E0A-45FF-B3C7-B70147F1419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1781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6F1C8-3E0A-45FF-B3C7-B70147F1419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889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6F1C8-3E0A-45FF-B3C7-B70147F1419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5708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6F1C8-3E0A-45FF-B3C7-B70147F1419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9163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6F1C8-3E0A-45FF-B3C7-B70147F1419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93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6F1C8-3E0A-45FF-B3C7-B70147F1419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626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6F1C8-3E0A-45FF-B3C7-B70147F1419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540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6F1C8-3E0A-45FF-B3C7-B70147F1419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885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6F1C8-3E0A-45FF-B3C7-B70147F1419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85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6F1C8-3E0A-45FF-B3C7-B70147F1419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35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6F1C8-3E0A-45FF-B3C7-B70147F1419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2671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6F1C8-3E0A-45FF-B3C7-B70147F1419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6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6F1C8-3E0A-45FF-B3C7-B70147F1419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521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6F1C8-3E0A-45FF-B3C7-B70147F1419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8032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6F1C8-3E0A-45FF-B3C7-B70147F1419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188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6F1C8-3E0A-45FF-B3C7-B70147F1419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799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D655FC-351F-4759-8B25-6FF873CB020D}" type="slidenum">
              <a:rPr lang="en-US"/>
              <a:pPr/>
              <a:t>27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310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results reported here are actually for the default = “greater”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6F1C8-3E0A-45FF-B3C7-B70147F1419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0447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6F1C8-3E0A-45FF-B3C7-B70147F1419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48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6F1C8-3E0A-45FF-B3C7-B70147F1419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1379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C88B9-0FC0-4220-9449-27D6576A3A50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8403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C88B9-0FC0-4220-9449-27D6576A3A50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5044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C88B9-0FC0-4220-9449-27D6576A3A50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604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C88B9-0FC0-4220-9449-27D6576A3A50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839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C88B9-0FC0-4220-9449-27D6576A3A50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840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C88B9-0FC0-4220-9449-27D6576A3A50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50435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C88B9-0FC0-4220-9449-27D6576A3A50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83995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C88B9-0FC0-4220-9449-27D6576A3A50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7282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C88B9-0FC0-4220-9449-27D6576A3A50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495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C88B9-0FC0-4220-9449-27D6576A3A50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71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97D53-F6E8-4C6C-A92C-A69047887FE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5336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6 tests performed</a:t>
            </a:r>
            <a:r>
              <a:rPr lang="en-US" baseline="0" dirty="0" smtClean="0"/>
              <a:t> to assess the spatial dependence of the model.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First, Moran’s I is .07, but highly significant (p&lt;0.0001), indicating strong spatial autocorrelation in the residuals.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There are also 5 LM tests: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The LM test for a missing spatially lagged DV (</a:t>
            </a:r>
            <a:r>
              <a:rPr lang="en-US" baseline="0" dirty="0" err="1" smtClean="0"/>
              <a:t>LMlag</a:t>
            </a:r>
            <a:r>
              <a:rPr lang="en-US" baseline="0" dirty="0" smtClean="0"/>
              <a:t>)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The LM test for error dependence (</a:t>
            </a:r>
            <a:r>
              <a:rPr lang="en-US" baseline="0" dirty="0" err="1" smtClean="0"/>
              <a:t>LMerr</a:t>
            </a:r>
            <a:r>
              <a:rPr lang="en-US" baseline="0" dirty="0" smtClean="0"/>
              <a:t>)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The robust LM error, which tests for error dependence in the possible presence of a missing lagged dependent variable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The robust LM lag, which tests for 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The SARMA test, which tests for both lag and error (not particularly useful because it’s high if either SL or SE is present)</a:t>
            </a:r>
          </a:p>
          <a:p>
            <a:pPr marL="228600" indent="-228600">
              <a:buNone/>
            </a:pPr>
            <a:endParaRPr lang="en-US" baseline="0" dirty="0" smtClean="0"/>
          </a:p>
          <a:p>
            <a:pPr marL="228600" indent="-228600">
              <a:buNone/>
            </a:pPr>
            <a:r>
              <a:rPr lang="en-US" baseline="0" dirty="0" smtClean="0"/>
              <a:t>We see that both simple LM tests are significant, indicating the presence of spatial dependence</a:t>
            </a:r>
          </a:p>
          <a:p>
            <a:pPr marL="228600" indent="-228600">
              <a:buNone/>
            </a:pPr>
            <a:r>
              <a:rPr lang="en-US" baseline="0" dirty="0" smtClean="0"/>
              <a:t>The robust tests help us understand what type of spatial dependence may be at work…both are significant, but the lag measures is more so.</a:t>
            </a:r>
          </a:p>
          <a:p>
            <a:pPr marL="228600" indent="-228600">
              <a:buNone/>
            </a:pPr>
            <a:endParaRPr lang="en-US" baseline="0" dirty="0" smtClean="0"/>
          </a:p>
          <a:p>
            <a:pPr marL="228600" indent="-228600">
              <a:buNone/>
            </a:pPr>
            <a:r>
              <a:rPr lang="en-US" baseline="0" dirty="0" smtClean="0"/>
              <a:t>This tells us we should run a spatial lag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C88B9-0FC0-4220-9449-27D6576A3A50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4889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C88B9-0FC0-4220-9449-27D6576A3A50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26835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Rho reflects</a:t>
            </a:r>
            <a:r>
              <a:rPr lang="en-US" baseline="0" dirty="0" smtClean="0"/>
              <a:t> the spatial dependence inherent in our sample data, measuring the average influence on observations by their neighboring observations.  It has a positive effect and is highly significant.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AIC is lower that linear model, indicating a better model fit.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However, the LR test value (likelihood ratio) is still significant, indicating that the introduction of the spatial lag term improved model fit, it didn’t make the spatial effects go away.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C88B9-0FC0-4220-9449-27D6576A3A50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39775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C88B9-0FC0-4220-9449-27D6576A3A50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0366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C88B9-0FC0-4220-9449-27D6576A3A50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04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81C72C-F31B-4EDA-AD93-DE6521FDFD22}" type="slidenum">
              <a:rPr lang="en-US"/>
              <a:pPr/>
              <a:t>5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98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6F1C8-3E0A-45FF-B3C7-B70147F1419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5087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6F1C8-3E0A-45FF-B3C7-B70147F1419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239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6F1C8-3E0A-45FF-B3C7-B70147F1419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75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6F1C8-3E0A-45FF-B3C7-B70147F1419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40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9609B63F-56E0-42EF-B103-CBC938FD29D4}" type="datetimeFigureOut">
              <a:rPr lang="en-US" smtClean="0"/>
              <a:pPr/>
              <a:t>9/6/2016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C0FA87D0-44A5-4A72-A6A0-0A9A22996C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B63F-56E0-42EF-B103-CBC938FD29D4}" type="datetimeFigureOut">
              <a:rPr lang="en-US" smtClean="0"/>
              <a:pPr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A87D0-44A5-4A72-A6A0-0A9A22996C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B63F-56E0-42EF-B103-CBC938FD29D4}" type="datetimeFigureOut">
              <a:rPr lang="en-US" smtClean="0"/>
              <a:pPr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A87D0-44A5-4A72-A6A0-0A9A22996C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B63F-56E0-42EF-B103-CBC938FD29D4}" type="datetimeFigureOut">
              <a:rPr lang="en-US" smtClean="0"/>
              <a:pPr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A87D0-44A5-4A72-A6A0-0A9A22996C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609B63F-56E0-42EF-B103-CBC938FD29D4}" type="datetimeFigureOut">
              <a:rPr lang="en-US" smtClean="0"/>
              <a:pPr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C0FA87D0-44A5-4A72-A6A0-0A9A22996C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B63F-56E0-42EF-B103-CBC938FD29D4}" type="datetimeFigureOut">
              <a:rPr lang="en-US" smtClean="0"/>
              <a:pPr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A87D0-44A5-4A72-A6A0-0A9A22996C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B63F-56E0-42EF-B103-CBC938FD29D4}" type="datetimeFigureOut">
              <a:rPr lang="en-US" smtClean="0"/>
              <a:pPr/>
              <a:t>9/6/2016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A87D0-44A5-4A72-A6A0-0A9A22996C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B63F-56E0-42EF-B103-CBC938FD29D4}" type="datetimeFigureOut">
              <a:rPr lang="en-US" smtClean="0"/>
              <a:pPr/>
              <a:t>9/6/2016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A87D0-44A5-4A72-A6A0-0A9A22996C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B63F-56E0-42EF-B103-CBC938FD29D4}" type="datetimeFigureOut">
              <a:rPr lang="en-US" smtClean="0"/>
              <a:pPr/>
              <a:t>9/6/2016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A87D0-44A5-4A72-A6A0-0A9A22996C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B63F-56E0-42EF-B103-CBC938FD29D4}" type="datetimeFigureOut">
              <a:rPr lang="en-US" smtClean="0"/>
              <a:pPr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A87D0-44A5-4A72-A6A0-0A9A22996C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B63F-56E0-42EF-B103-CBC938FD29D4}" type="datetimeFigureOut">
              <a:rPr lang="en-US" smtClean="0"/>
              <a:pPr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A87D0-44A5-4A72-A6A0-0A9A22996C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609B63F-56E0-42EF-B103-CBC938FD29D4}" type="datetimeFigureOut">
              <a:rPr lang="en-US" smtClean="0"/>
              <a:pPr/>
              <a:t>9/6/2016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0FA87D0-44A5-4A72-A6A0-0A9A22996C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atialreference.org/ref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3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Spatial Autocorrelation and </a:t>
            </a:r>
            <a:br>
              <a:rPr lang="en-US" dirty="0" smtClean="0"/>
            </a:br>
            <a:r>
              <a:rPr lang="en-US" dirty="0" smtClean="0"/>
              <a:t>Spatial Regression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Elisabeth Root</a:t>
            </a:r>
          </a:p>
          <a:p>
            <a:r>
              <a:rPr lang="en-US" dirty="0" smtClean="0"/>
              <a:t>Department </a:t>
            </a:r>
            <a:r>
              <a:rPr lang="en-US" smtClean="0"/>
              <a:t>of Geography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a </a:t>
            </a:r>
            <a:r>
              <a:rPr lang="en-US" dirty="0" err="1" smtClean="0"/>
              <a:t>shapefile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library(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maptools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Font typeface="Wingdings"/>
              <a:buChar char="Ø"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getinfo.shape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("C:/Users/ERoot/Desktop/R/sids2.shp")</a:t>
            </a:r>
          </a:p>
          <a:p>
            <a:pPr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Shapefile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type: Polygon, (5), # of Shapes: 100</a:t>
            </a: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sids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&lt;-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readShapePoly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("C:/Users/ERoot/Desktop/R/sids2.shp")</a:t>
            </a: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class(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sids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[1] "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SpatialPolygonsDataFrame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attr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(,"package")</a:t>
            </a: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a </a:t>
            </a:r>
            <a:r>
              <a:rPr lang="en-US" dirty="0" err="1" smtClean="0"/>
              <a:t>shapefile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library(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rgdal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sids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&lt;-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readOGR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dsn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="C:/Users/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ERoot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/Desktop/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R",layer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="sids2")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OGR data source with driver: ESRI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Shapefile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Source: "C:/Users/Elisabeth Root/Desktop/Quant/R/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shapefiles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", layer: "sids2"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with 100 features and 18 fields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Feature type: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wkbPolygon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with 2 dimensions</a:t>
            </a: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class(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sids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[1] "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SpatialPolygonsDataFrame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attr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(,"package")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[1] "sp"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Projecting a shapefile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If the </a:t>
            </a:r>
            <a:r>
              <a:rPr lang="en-US" dirty="0" err="1" smtClean="0"/>
              <a:t>shapefile</a:t>
            </a:r>
            <a:r>
              <a:rPr lang="en-US" dirty="0" smtClean="0"/>
              <a:t> has no .</a:t>
            </a:r>
            <a:r>
              <a:rPr lang="en-US" dirty="0" err="1" smtClean="0"/>
              <a:t>prj</a:t>
            </a:r>
            <a:r>
              <a:rPr lang="en-US" dirty="0" smtClean="0"/>
              <a:t> file associated with it, you need to assign a coordinate system</a:t>
            </a: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&gt; proj4string(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sids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)&lt;-CRS("+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proj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longlat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ellps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=WGS84")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 can then transform the map into any projection</a:t>
            </a: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sids_NAD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&lt;-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spTransform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sids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, CRS("+init=epsg:3358"))</a:t>
            </a: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sids_SP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&lt;-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spTransform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sids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, CRS("+init=ESRI:102719"))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For a list of applicable CRS codes:</a:t>
            </a:r>
          </a:p>
          <a:p>
            <a:pPr lvl="1"/>
            <a:r>
              <a:rPr lang="en-US" dirty="0" smtClean="0">
                <a:hlinkClick r:id="rId3"/>
              </a:rPr>
              <a:t>http://www.spatialreference.org/ref/</a:t>
            </a:r>
            <a:endParaRPr lang="en-US" dirty="0" smtClean="0"/>
          </a:p>
          <a:p>
            <a:pPr lvl="2"/>
            <a:r>
              <a:rPr lang="en-US" dirty="0" smtClean="0"/>
              <a:t>Stick with the </a:t>
            </a:r>
            <a:r>
              <a:rPr lang="en-US" dirty="0" err="1" smtClean="0"/>
              <a:t>epsg</a:t>
            </a:r>
            <a:r>
              <a:rPr lang="en-US" dirty="0" smtClean="0"/>
              <a:t> and </a:t>
            </a:r>
            <a:r>
              <a:rPr lang="en-US" dirty="0" err="1" smtClean="0"/>
              <a:t>esri</a:t>
            </a:r>
            <a:r>
              <a:rPr lang="en-US" dirty="0" smtClean="0"/>
              <a:t> codes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3" cstate="print"/>
          <a:srcRect b="5887"/>
          <a:stretch>
            <a:fillRect/>
          </a:stretch>
        </p:blipFill>
        <p:spPr bwMode="auto">
          <a:xfrm>
            <a:off x="1143000" y="76200"/>
            <a:ext cx="7020355" cy="6597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Contiguity based neighbors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Areas sharing any boundary point (QUEEN) are taken as neighbors, using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poly2nb</a:t>
            </a:r>
            <a:r>
              <a:rPr lang="en-US" dirty="0" smtClean="0"/>
              <a:t> function, which accepts a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SpatialPolygonsDataFrame</a:t>
            </a:r>
            <a:endParaRPr lang="en-US" dirty="0" smtClean="0"/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library(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spdep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sids_nbq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&lt;-poly2nb(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sids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If contiguity is defined as areas sharing more than one boundary point (ROOK),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queen=</a:t>
            </a:r>
            <a:r>
              <a:rPr lang="en-US" dirty="0" smtClean="0"/>
              <a:t> argument is set to FALSE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sids_nbr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&lt;-poly2nb(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sids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queen=FALSE)</a:t>
            </a: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&lt;-coordinates(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sids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plot(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sids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plot(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sids_nbq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add=T)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 cstate="print"/>
          <a:srcRect l="5748" t="30952" r="51982" b="34549"/>
          <a:stretch>
            <a:fillRect/>
          </a:stretch>
        </p:blipFill>
        <p:spPr bwMode="auto">
          <a:xfrm>
            <a:off x="649185" y="304800"/>
            <a:ext cx="80874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 l="54921" t="31556" r="2809" b="35295"/>
          <a:stretch>
            <a:fillRect/>
          </a:stretch>
        </p:blipFill>
        <p:spPr bwMode="auto">
          <a:xfrm>
            <a:off x="381000" y="3581400"/>
            <a:ext cx="8206254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4038600" y="3733800"/>
            <a:ext cx="1143000" cy="6858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45330" y="528935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Queen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351873" y="3729335"/>
            <a:ext cx="857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Rook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Distance based neighbors</a:t>
            </a:r>
            <a:br>
              <a:rPr lang="en-US" dirty="0" smtClean="0"/>
            </a:br>
            <a:r>
              <a:rPr lang="en-US" dirty="0" smtClean="0"/>
              <a:t>k nearest neighbors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Can also choose the k nearest points as neighbors</a:t>
            </a: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&lt;-coordinates(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sids_SP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IDs&lt;-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row.names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(as(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sids_SP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"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data.frame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"))</a:t>
            </a: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sids_kn1&lt;-knn2nb(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knearneigh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k=1),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row.names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=IDs)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sids_kn2&lt;-knn2nb(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knearneigh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k=2),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row.names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=IDs)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sids_kn4&lt;-knn2nb(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knearneigh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k=4),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row.names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=IDs)</a:t>
            </a: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plot(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sids_SP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plot(sids_kn2,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add=T)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5486400" y="4343400"/>
            <a:ext cx="2590800" cy="1905000"/>
            <a:chOff x="5486400" y="4343400"/>
            <a:chExt cx="2590800" cy="1905000"/>
          </a:xfrm>
        </p:grpSpPr>
        <p:cxnSp>
          <p:nvCxnSpPr>
            <p:cNvPr id="6" name="Elbow Connector 5"/>
            <p:cNvCxnSpPr/>
            <p:nvPr/>
          </p:nvCxnSpPr>
          <p:spPr>
            <a:xfrm>
              <a:off x="5486400" y="4343400"/>
              <a:ext cx="2590800" cy="1905000"/>
            </a:xfrm>
            <a:prstGeom prst="bentConnector3">
              <a:avLst>
                <a:gd name="adj1" fmla="val -44"/>
              </a:avLst>
            </a:prstGeom>
            <a:ln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6172200" y="5562600"/>
              <a:ext cx="76200" cy="762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400800" y="4876800"/>
              <a:ext cx="76200" cy="762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934200" y="5410200"/>
              <a:ext cx="76200" cy="762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086600" y="4572000"/>
              <a:ext cx="76200" cy="762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7543800" y="4953000"/>
              <a:ext cx="76200" cy="762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7467600" y="5715000"/>
              <a:ext cx="76200" cy="762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705600" y="5943600"/>
              <a:ext cx="76200" cy="762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715000" y="5029200"/>
              <a:ext cx="76200" cy="762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>
              <a:stCxn id="4" idx="5"/>
              <a:endCxn id="16" idx="0"/>
            </p:cNvCxnSpPr>
            <p:nvPr/>
          </p:nvCxnSpPr>
          <p:spPr>
            <a:xfrm rot="16200000" flipH="1">
              <a:off x="6789691" y="5227590"/>
              <a:ext cx="163559" cy="20165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4" idx="7"/>
              <a:endCxn id="15" idx="6"/>
            </p:cNvCxnSpPr>
            <p:nvPr/>
          </p:nvCxnSpPr>
          <p:spPr>
            <a:xfrm rot="16200000" flipV="1">
              <a:off x="6484892" y="4907009"/>
              <a:ext cx="277859" cy="29364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4" idx="5"/>
              <a:endCxn id="14" idx="7"/>
            </p:cNvCxnSpPr>
            <p:nvPr/>
          </p:nvCxnSpPr>
          <p:spPr>
            <a:xfrm rot="5400000">
              <a:off x="6340382" y="5143500"/>
              <a:ext cx="327118" cy="533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/>
            <p:cNvSpPr/>
            <p:nvPr/>
          </p:nvSpPr>
          <p:spPr>
            <a:xfrm>
              <a:off x="6705600" y="5181600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922258" y="5146344"/>
              <a:ext cx="545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k=1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432074" y="4648200"/>
              <a:ext cx="545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k=2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50256" y="5296764"/>
              <a:ext cx="545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k=3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 cstate="print"/>
          <a:srcRect l="6659" t="12774" r="51308" b="65001"/>
          <a:stretch>
            <a:fillRect/>
          </a:stretch>
        </p:blipFill>
        <p:spPr bwMode="auto">
          <a:xfrm>
            <a:off x="304800" y="304800"/>
            <a:ext cx="5593557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 l="56476" t="12136" r="3047" b="66043"/>
          <a:stretch>
            <a:fillRect/>
          </a:stretch>
        </p:blipFill>
        <p:spPr bwMode="auto">
          <a:xfrm>
            <a:off x="1752600" y="2362200"/>
            <a:ext cx="5486007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 l="6659" t="62439" r="54421" b="14955"/>
          <a:stretch>
            <a:fillRect/>
          </a:stretch>
        </p:blipFill>
        <p:spPr bwMode="auto">
          <a:xfrm>
            <a:off x="3505200" y="4482694"/>
            <a:ext cx="5297480" cy="2299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09600" y="376535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k=1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133600" y="2514600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k=2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810000" y="4643735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k=4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Distance based neighbors</a:t>
            </a:r>
            <a:br>
              <a:rPr lang="en-US" dirty="0" smtClean="0"/>
            </a:br>
            <a:r>
              <a:rPr lang="en-US" dirty="0" smtClean="0"/>
              <a:t>Specified distance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Can also assign neighbors based on a specified distance</a:t>
            </a: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dist&lt;-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unlist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nbdists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(sids_kn1,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summary(dist)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Min. 1st Qu.  Median    Mean 3rd Qu.    Max. 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40100   89770   97640   96290  107200  134600 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max_k1&lt;-max(dist)</a:t>
            </a: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&gt; sids_kd1&lt;-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dnearneigh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, d1=0, d2=0.75*max_k1,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row.names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=IDs)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&gt; sids_kd2&lt;-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dnearneigh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, d1=0, d2=1*max_k1,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row.names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=IDs)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&gt; sids_kd3&lt;-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dnearneigh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, d1=0, d2=1.5*max_k1,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row.names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=IDs)</a:t>
            </a:r>
          </a:p>
          <a:p>
            <a:pPr>
              <a:buNone/>
            </a:pPr>
            <a:r>
              <a:rPr lang="en-US" sz="2400" dirty="0" smtClean="0">
                <a:cs typeface="Courier New" pitchFamily="49" charset="0"/>
              </a:rPr>
              <a:t>OR by raw distance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&gt; sids_ran1&lt;-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dnearneigh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, d1=0, d2=134600,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row.names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=IDs)</a:t>
            </a: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3" cstate="print"/>
          <a:srcRect l="11905" t="32116" r="7143" b="33309"/>
          <a:stretch>
            <a:fillRect/>
          </a:stretch>
        </p:blipFill>
        <p:spPr bwMode="auto">
          <a:xfrm>
            <a:off x="378372" y="228600"/>
            <a:ext cx="5717628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4" cstate="print"/>
          <a:srcRect l="11905" t="33226" r="7143" b="35693"/>
          <a:stretch>
            <a:fillRect/>
          </a:stretch>
        </p:blipFill>
        <p:spPr bwMode="auto">
          <a:xfrm>
            <a:off x="1749778" y="2438400"/>
            <a:ext cx="5565422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5" cstate="print"/>
          <a:srcRect l="13095" t="33193" r="7143" b="34501"/>
          <a:stretch>
            <a:fillRect/>
          </a:stretch>
        </p:blipFill>
        <p:spPr bwMode="auto">
          <a:xfrm>
            <a:off x="3339193" y="4495800"/>
            <a:ext cx="5652407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810000" y="46924"/>
            <a:ext cx="1890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dist=0.75*max_k1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876800" y="1905000"/>
            <a:ext cx="2435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(k=1) </a:t>
            </a:r>
          </a:p>
          <a:p>
            <a:pPr algn="ctr"/>
            <a:r>
              <a:rPr lang="en-US" dirty="0" smtClean="0"/>
              <a:t>dist=1*max_k1=134600</a:t>
            </a:r>
          </a:p>
        </p:txBody>
      </p:sp>
      <p:sp>
        <p:nvSpPr>
          <p:cNvPr id="9" name="Rectangle 8"/>
          <p:cNvSpPr/>
          <p:nvPr/>
        </p:nvSpPr>
        <p:spPr>
          <a:xfrm>
            <a:off x="6781800" y="4191000"/>
            <a:ext cx="1774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dist=1.5*max_k1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381000" y="4343400"/>
            <a:ext cx="3070245" cy="1905000"/>
            <a:chOff x="457200" y="4648200"/>
            <a:chExt cx="3070245" cy="1905000"/>
          </a:xfrm>
        </p:grpSpPr>
        <p:sp>
          <p:nvSpPr>
            <p:cNvPr id="25" name="Oval 24"/>
            <p:cNvSpPr/>
            <p:nvPr/>
          </p:nvSpPr>
          <p:spPr>
            <a:xfrm>
              <a:off x="2057400" y="4876800"/>
              <a:ext cx="76200" cy="762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514600" y="5257800"/>
              <a:ext cx="76200" cy="762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Elbow Connector 11"/>
            <p:cNvCxnSpPr/>
            <p:nvPr/>
          </p:nvCxnSpPr>
          <p:spPr>
            <a:xfrm>
              <a:off x="457200" y="4648200"/>
              <a:ext cx="2590800" cy="1905000"/>
            </a:xfrm>
            <a:prstGeom prst="bentConnector3">
              <a:avLst>
                <a:gd name="adj1" fmla="val -44"/>
              </a:avLst>
            </a:prstGeom>
            <a:ln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1143000" y="5867400"/>
              <a:ext cx="76200" cy="762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371600" y="5181600"/>
              <a:ext cx="76200" cy="762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905000" y="5715000"/>
              <a:ext cx="76200" cy="762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438400" y="6019800"/>
              <a:ext cx="76200" cy="762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676400" y="6248400"/>
              <a:ext cx="76200" cy="762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85800" y="5334000"/>
              <a:ext cx="76200" cy="762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676400" y="5486400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1371600" y="5181600"/>
              <a:ext cx="713096" cy="7130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143000" y="4953000"/>
              <a:ext cx="1143000" cy="1143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752600" y="4876800"/>
              <a:ext cx="14478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668467" y="4840069"/>
              <a:ext cx="1608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dist=1*max_k1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752600" y="6031468"/>
              <a:ext cx="17748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dist=1.5*max_k1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</a:t>
            </a:r>
            <a:r>
              <a:rPr lang="en-US" smtClean="0"/>
              <a:t>good books…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Bivand</a:t>
            </a:r>
            <a:r>
              <a:rPr lang="en-US" dirty="0" smtClean="0"/>
              <a:t>, R., E.J. </a:t>
            </a:r>
            <a:r>
              <a:rPr lang="en-US" dirty="0" err="1" smtClean="0"/>
              <a:t>Pebesma</a:t>
            </a:r>
            <a:r>
              <a:rPr lang="en-US" dirty="0" smtClean="0"/>
              <a:t> and V. Gomez-Rubio.  </a:t>
            </a:r>
            <a:r>
              <a:rPr lang="en-US" i="1" dirty="0" smtClean="0"/>
              <a:t>Applied Spatial Data Analysis with R</a:t>
            </a:r>
            <a:r>
              <a:rPr lang="en-US" dirty="0" smtClean="0"/>
              <a:t>. New York: Springer.</a:t>
            </a:r>
          </a:p>
          <a:p>
            <a:endParaRPr lang="en-US" dirty="0" smtClean="0"/>
          </a:p>
          <a:p>
            <a:r>
              <a:rPr lang="en-US" dirty="0" smtClean="0"/>
              <a:t>Ward, M.D. and K.S. </a:t>
            </a:r>
            <a:r>
              <a:rPr lang="en-US" dirty="0" err="1" smtClean="0"/>
              <a:t>Gleditsch</a:t>
            </a:r>
            <a:r>
              <a:rPr lang="en-US" dirty="0" smtClean="0"/>
              <a:t> (2008).  </a:t>
            </a:r>
            <a:r>
              <a:rPr lang="en-US" i="1" dirty="0" smtClean="0"/>
              <a:t>Spatial Regression Models</a:t>
            </a:r>
            <a:r>
              <a:rPr lang="en-US" dirty="0" smtClean="0"/>
              <a:t>.  Thousand Oaks, CA: Sage.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2: Assign weights to the areas that are linked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Creating spatial weights matrices using neighborhood lists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weights matrices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Once our list of neighbors has been created, we assign spatial weights to each relationship</a:t>
            </a:r>
          </a:p>
          <a:p>
            <a:pPr lvl="1"/>
            <a:r>
              <a:rPr lang="en-US" dirty="0" smtClean="0"/>
              <a:t>Can be binary or variable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Even when the values are binary 0/1, the issue of what to do with no-neighbor observations arises</a:t>
            </a:r>
          </a:p>
          <a:p>
            <a:endParaRPr lang="en-US" dirty="0" smtClean="0"/>
          </a:p>
          <a:p>
            <a:r>
              <a:rPr lang="en-US" dirty="0" smtClean="0"/>
              <a:t>Binary weighting will, for a target feature, assign a value of 1 to neighboring features and 0 to all other features</a:t>
            </a:r>
          </a:p>
          <a:p>
            <a:pPr lvl="1"/>
            <a:r>
              <a:rPr lang="en-US" dirty="0" smtClean="0"/>
              <a:t>Used with fixed distance, k nearest neighbors, and contiguity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Row-standardized weights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343400" cy="493776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sids_nbq_w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&lt;- nb2listw(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sids_nbq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sids_nbq_w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Characteristics of weights list:</a:t>
            </a:r>
          </a:p>
          <a:p>
            <a:pPr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Neighbour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list object: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Number of regions: 100 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Number of nonzero links: 490 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Percentage nonzero weights: 4.9 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Average number of links: 4.9 </a:t>
            </a: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Weights style: W 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Weights constants summary: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n   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nn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S0       S1       S2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W 100 10000 100 44.65023 410.4746</a:t>
            </a:r>
          </a:p>
          <a:p>
            <a:pPr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130802" cy="518464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Row standardization is used to create proportional weights in cases where features have an unequal number of neighbors</a:t>
            </a:r>
          </a:p>
          <a:p>
            <a:pPr lvl="1"/>
            <a:r>
              <a:rPr lang="en-US" dirty="0" smtClean="0"/>
              <a:t>Divide each neighbor weight for a feature by the sum of all neighbor weights</a:t>
            </a:r>
          </a:p>
          <a:p>
            <a:pPr lvl="2"/>
            <a:r>
              <a:rPr lang="en-US" dirty="0" err="1" smtClean="0"/>
              <a:t>Obs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has 3 neighbors, each has a weight of 1/3</a:t>
            </a:r>
          </a:p>
          <a:p>
            <a:pPr lvl="2"/>
            <a:r>
              <a:rPr lang="en-US" dirty="0" err="1" smtClean="0"/>
              <a:t>Obs</a:t>
            </a:r>
            <a:r>
              <a:rPr lang="en-US" dirty="0" smtClean="0"/>
              <a:t> j has 2 neighbors, each has a weight of 1/2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Use is you want comparable spatial parameters across different data sets with different connectivity structures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Binary weights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191000" cy="49377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sids_nbq_wb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&lt;-nb2listw(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sids_nbq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style="B")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sids_nbq_wb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Characteristics of weights list:</a:t>
            </a:r>
          </a:p>
          <a:p>
            <a:pPr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Neighbour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list object: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Number of regions: 100 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Number of nonzero links: 490 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Percentage nonzero weights: 4.9 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Average number of links: 4.9 </a:t>
            </a: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Weights style: B 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Weights constants summary: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n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S0  S1    S2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 100 10000 490 980 10696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 smtClean="0"/>
              <a:t>Row-standardised weights increase the influence of links from observations with few neighbours</a:t>
            </a:r>
          </a:p>
          <a:p>
            <a:r>
              <a:rPr lang="en-US" smtClean="0"/>
              <a:t>Binary weights vary the influence of observations</a:t>
            </a:r>
          </a:p>
          <a:p>
            <a:pPr lvl="1"/>
            <a:r>
              <a:rPr lang="en-US" smtClean="0"/>
              <a:t>Those with many neighbours are up-weighted compared to those with few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vs. row-standardized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binary weights matrix looks like: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row-standardized matrix it looks like: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562600" y="1336040"/>
          <a:ext cx="144272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680"/>
                <a:gridCol w="360680"/>
                <a:gridCol w="360680"/>
                <a:gridCol w="360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72200" y="3622040"/>
          <a:ext cx="203454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525780"/>
                <a:gridCol w="525780"/>
                <a:gridCol w="5257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.33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Regions with no neighbors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If you ever get the following error:</a:t>
            </a:r>
          </a:p>
          <a:p>
            <a:pPr lvl="2"/>
            <a:endParaRPr lang="en-US" dirty="0" smtClean="0"/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Error in nb2listw(</a:t>
            </a:r>
            <a:r>
              <a:rPr lang="en-US" sz="1800" i="1" dirty="0" smtClean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): Empty neighbor sets found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You have some regions that have NO neighbors</a:t>
            </a:r>
          </a:p>
          <a:p>
            <a:pPr lvl="1"/>
            <a:r>
              <a:rPr lang="en-US" dirty="0" smtClean="0"/>
              <a:t>This is most likely an artifact of your GIS data (digitizing errors, slivers, etc), which you should fix in a GIS</a:t>
            </a:r>
          </a:p>
          <a:p>
            <a:pPr lvl="1"/>
            <a:r>
              <a:rPr lang="en-US" dirty="0" smtClean="0"/>
              <a:t>Also could have “true” islands (e.g., Hawaii, San </a:t>
            </a:r>
            <a:r>
              <a:rPr lang="en-US" dirty="0" err="1" smtClean="0"/>
              <a:t>Juans</a:t>
            </a:r>
            <a:r>
              <a:rPr lang="en-US" dirty="0" smtClean="0"/>
              <a:t> in WA)</a:t>
            </a:r>
          </a:p>
          <a:p>
            <a:pPr lvl="2"/>
            <a:r>
              <a:rPr lang="en-US" dirty="0" smtClean="0"/>
              <a:t>May want to use k nearest neighbors</a:t>
            </a:r>
          </a:p>
          <a:p>
            <a:pPr lvl="2"/>
            <a:r>
              <a:rPr lang="en-US" dirty="0" smtClean="0"/>
              <a:t>Or add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zero.policy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=T </a:t>
            </a:r>
            <a:r>
              <a:rPr lang="en-US" dirty="0" smtClean="0"/>
              <a:t>to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nb2listw</a:t>
            </a:r>
            <a:r>
              <a:rPr lang="en-US" dirty="0" smtClean="0"/>
              <a:t> call </a:t>
            </a: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sids_nbq_w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&lt;-nb2listw(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sids_nbq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zero.policy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=T)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3: Examine spatial autocorrelation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spatial weights matrices, run statistical tests of spatial autocorrelation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Spatial autocorrelation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 for the presence of spatial autocorrelation</a:t>
            </a:r>
          </a:p>
          <a:p>
            <a:pPr lvl="1"/>
            <a:r>
              <a:rPr lang="en-US" dirty="0" smtClean="0"/>
              <a:t>Global</a:t>
            </a:r>
          </a:p>
          <a:p>
            <a:pPr lvl="2"/>
            <a:r>
              <a:rPr lang="en-US" dirty="0" smtClean="0"/>
              <a:t>Moran’s </a:t>
            </a:r>
            <a:r>
              <a:rPr lang="en-US" i="1" dirty="0" smtClean="0"/>
              <a:t>I</a:t>
            </a:r>
          </a:p>
          <a:p>
            <a:pPr lvl="2"/>
            <a:r>
              <a:rPr lang="en-US" dirty="0" smtClean="0"/>
              <a:t>Geary’s C</a:t>
            </a:r>
            <a:endParaRPr lang="en-US" dirty="0"/>
          </a:p>
          <a:p>
            <a:pPr lvl="1"/>
            <a:r>
              <a:rPr lang="en-US" dirty="0" smtClean="0"/>
              <a:t>Local (LISA </a:t>
            </a:r>
            <a:r>
              <a:rPr lang="en-US" dirty="0"/>
              <a:t>– Local Indicators of Spatial </a:t>
            </a:r>
            <a:r>
              <a:rPr lang="en-US" dirty="0" smtClean="0"/>
              <a:t>Autocorrelation)</a:t>
            </a:r>
          </a:p>
          <a:p>
            <a:pPr lvl="2"/>
            <a:r>
              <a:rPr lang="en-US" dirty="0" smtClean="0"/>
              <a:t>Local Moran’s </a:t>
            </a:r>
            <a:r>
              <a:rPr lang="en-US" i="1" dirty="0" smtClean="0"/>
              <a:t>I</a:t>
            </a:r>
            <a:r>
              <a:rPr lang="en-US" dirty="0" smtClean="0"/>
              <a:t> and </a:t>
            </a:r>
            <a:r>
              <a:rPr lang="en-US" dirty="0" err="1" smtClean="0"/>
              <a:t>Getis</a:t>
            </a:r>
            <a:r>
              <a:rPr lang="en-US" dirty="0" smtClean="0"/>
              <a:t> </a:t>
            </a:r>
            <a:r>
              <a:rPr lang="en-US" dirty="0" err="1" smtClean="0"/>
              <a:t>G</a:t>
            </a:r>
            <a:r>
              <a:rPr lang="en-US" baseline="-25000" dirty="0" err="1" smtClean="0"/>
              <a:t>i</a:t>
            </a:r>
            <a:r>
              <a:rPr lang="en-US" dirty="0" smtClean="0"/>
              <a:t>*</a:t>
            </a:r>
          </a:p>
          <a:p>
            <a:endParaRPr lang="en-US" dirty="0" smtClean="0"/>
          </a:p>
          <a:p>
            <a:r>
              <a:rPr lang="en-US" dirty="0" smtClean="0"/>
              <a:t>We’ll just focus on the “industry standard” – Moran’s I</a:t>
            </a:r>
          </a:p>
          <a:p>
            <a:endParaRPr lang="en-US" dirty="0"/>
          </a:p>
          <a:p>
            <a:pPr lvl="1">
              <a:buFontTx/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Moran’s I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moran.test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(sids_NAD$SIDR79, 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listw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sids_nbq_w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7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alternative=“</a:t>
            </a:r>
            <a:r>
              <a:rPr lang="en-US" sz="17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two.sided</a:t>
            </a:r>
            <a:r>
              <a:rPr lang="en-US" sz="17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”)</a:t>
            </a:r>
          </a:p>
          <a:p>
            <a:pPr>
              <a:buNone/>
            </a:pPr>
            <a:endParaRPr lang="en-US" sz="17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     Moran's I test under 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randomisation</a:t>
            </a:r>
            <a:endParaRPr lang="en-US" sz="17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7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data:  sids_NAD$SIDR79  </a:t>
            </a:r>
          </a:p>
          <a:p>
            <a:pPr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weights: 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sids_nbq_w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Moran I statistic standard deviate = 2.3625, p-value =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0.009075</a:t>
            </a:r>
          </a:p>
          <a:p>
            <a:pPr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alternative hypothesis: greater </a:t>
            </a:r>
          </a:p>
          <a:p>
            <a:pPr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sample estimates:</a:t>
            </a:r>
          </a:p>
          <a:p>
            <a:pPr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Moran I statistic       Expectation          Variance </a:t>
            </a:r>
          </a:p>
          <a:p>
            <a:pPr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7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0.142750392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   -0.010101010       0.004185853 </a:t>
            </a:r>
          </a:p>
          <a:p>
            <a:pPr>
              <a:buNone/>
            </a:pPr>
            <a:endParaRPr lang="en-US" sz="17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63598" y="1563469"/>
            <a:ext cx="2499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two.sided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→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H</a:t>
            </a:r>
            <a:r>
              <a:rPr lang="en-US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 ≠ I</a:t>
            </a:r>
            <a:r>
              <a:rPr lang="en-US" i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“greater” </a:t>
            </a:r>
            <a:r>
              <a:rPr lang="en-US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→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H</a:t>
            </a:r>
            <a:r>
              <a:rPr lang="en-US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&gt;</a:t>
            </a:r>
            <a:r>
              <a:rPr lang="en-US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I</a:t>
            </a:r>
            <a:r>
              <a:rPr lang="en-US" i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Moran’s I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moran.test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(sids_NAD$SIDR79,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listw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sids_nbq_wb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Moran's I test under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randomisation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data:  sids_NAD$SIDR79  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weights: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sids_nbq_wb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Moran I statistic standard deviate = 1.9633, p-value =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0.02480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alternative hypothesis: greater 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sample estimates: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Moran I statistic       Expectation          Variance 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0.110520684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-0.010101010       0.003774597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First, a note on spatial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Point data</a:t>
            </a:r>
          </a:p>
          <a:p>
            <a:pPr lvl="1"/>
            <a:r>
              <a:rPr lang="en-US" dirty="0" smtClean="0"/>
              <a:t>Accuracy of location is very important</a:t>
            </a:r>
          </a:p>
          <a:p>
            <a:r>
              <a:rPr lang="en-US" dirty="0" smtClean="0"/>
              <a:t>Area/lattice data</a:t>
            </a:r>
          </a:p>
          <a:p>
            <a:pPr lvl="1"/>
            <a:r>
              <a:rPr lang="en-US" dirty="0" smtClean="0"/>
              <a:t>Data reported for some regular or irregular areal unit</a:t>
            </a:r>
          </a:p>
          <a:p>
            <a:endParaRPr lang="en-US" dirty="0" smtClean="0"/>
          </a:p>
          <a:p>
            <a:r>
              <a:rPr lang="en-US" dirty="0" smtClean="0"/>
              <a:t>2 key components of spatial data:</a:t>
            </a:r>
          </a:p>
          <a:p>
            <a:pPr lvl="1"/>
            <a:r>
              <a:rPr lang="en-US" dirty="0" smtClean="0"/>
              <a:t>Attribute data</a:t>
            </a:r>
          </a:p>
          <a:p>
            <a:pPr lvl="1"/>
            <a:r>
              <a:rPr lang="en-US" dirty="0" smtClean="0"/>
              <a:t>Spatial data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Moving on to spatial regression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Modeling data in 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Spatial autocorrelation in residuals</a:t>
            </a:r>
            <a:br>
              <a:rPr lang="en-US" dirty="0" smtClean="0"/>
            </a:br>
            <a:r>
              <a:rPr lang="en-US" dirty="0" smtClean="0"/>
              <a:t>Spatial error model</a:t>
            </a:r>
            <a:endParaRPr lang="en-U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Incorporates spatial effects through error term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Where: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If there is no spatial correlation between the errors, then </a:t>
            </a:r>
            <a:r>
              <a:rPr lang="en-US" dirty="0" smtClean="0">
                <a:sym typeface="Symbol"/>
              </a:rPr>
              <a:t> = 0</a:t>
            </a:r>
            <a:endParaRPr lang="el-GR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286000" y="1828800"/>
          <a:ext cx="257175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94" name="Equation" r:id="rId4" imgW="799920" imgH="355320" progId="Equation.3">
                  <p:embed/>
                </p:oleObj>
              </mc:Choice>
              <mc:Fallback>
                <p:oleObj name="Equation" r:id="rId4" imgW="799920" imgH="3553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828800"/>
                        <a:ext cx="257175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838201" y="3454540"/>
          <a:ext cx="7543799" cy="1498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95" name="Equation" r:id="rId6" imgW="3327120" imgH="660240" progId="Equation.3">
                  <p:embed/>
                </p:oleObj>
              </mc:Choice>
              <mc:Fallback>
                <p:oleObj name="Equation" r:id="rId6" imgW="3327120" imgH="6602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1" y="3454540"/>
                        <a:ext cx="7543799" cy="14984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Spatial autocorrelation in DV </a:t>
            </a:r>
            <a:br>
              <a:rPr lang="en-US" dirty="0" smtClean="0"/>
            </a:br>
            <a:r>
              <a:rPr lang="en-US" dirty="0" smtClean="0"/>
              <a:t>Spatial lag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Incorporates spatial effects by including a spatially lagged dependent variable as an additional predictor </a:t>
            </a:r>
          </a:p>
          <a:p>
            <a:endParaRPr lang="en-US" dirty="0" smtClean="0"/>
          </a:p>
          <a:p>
            <a:pPr lvl="2"/>
            <a:endParaRPr lang="en-US" dirty="0" smtClean="0"/>
          </a:p>
          <a:p>
            <a:r>
              <a:rPr lang="en-US" dirty="0" smtClean="0"/>
              <a:t>Where:</a:t>
            </a:r>
          </a:p>
          <a:p>
            <a:pPr lvl="1"/>
            <a:endParaRPr lang="en-US" i="1" dirty="0" smtClean="0"/>
          </a:p>
          <a:p>
            <a:pPr lvl="1"/>
            <a:endParaRPr lang="en-US" i="1" dirty="0" smtClean="0"/>
          </a:p>
          <a:p>
            <a:pPr lvl="1"/>
            <a:endParaRPr lang="en-US" i="1" dirty="0" smtClean="0"/>
          </a:p>
          <a:p>
            <a:pPr lvl="1"/>
            <a:endParaRPr lang="en-US" i="1" dirty="0" smtClean="0"/>
          </a:p>
          <a:p>
            <a:r>
              <a:rPr lang="en-US" dirty="0" smtClean="0"/>
              <a:t>If there is no spatial dependence, and y does no depend on neighboring y values, </a:t>
            </a:r>
            <a:r>
              <a:rPr lang="en-US" i="1" dirty="0" smtClean="0">
                <a:sym typeface="Symbol"/>
              </a:rPr>
              <a:t> = 0</a:t>
            </a:r>
            <a:r>
              <a:rPr lang="en-US" dirty="0" smtClean="0">
                <a:sym typeface="Symbol"/>
              </a:rPr>
              <a:t> </a:t>
            </a:r>
            <a:endParaRPr lang="en-US" i="1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866899" y="2209800"/>
          <a:ext cx="3314701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18" name="Equation" r:id="rId4" imgW="1104840" imgH="203040" progId="Equation.3">
                  <p:embed/>
                </p:oleObj>
              </mc:Choice>
              <mc:Fallback>
                <p:oleObj name="Equation" r:id="rId4" imgW="110484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899" y="2209800"/>
                        <a:ext cx="3314701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838200" y="3429000"/>
          <a:ext cx="7628792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19" name="Equation" r:id="rId6" imgW="3479760" imgH="660240" progId="Equation.3">
                  <p:embed/>
                </p:oleObj>
              </mc:Choice>
              <mc:Fallback>
                <p:oleObj name="Equation" r:id="rId6" imgW="3479760" imgH="6602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429000"/>
                        <a:ext cx="7628792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Spatial Regression in R</a:t>
            </a:r>
            <a:br>
              <a:rPr lang="en-US" dirty="0" smtClean="0"/>
            </a:br>
            <a:r>
              <a:rPr lang="en-US" dirty="0" smtClean="0"/>
              <a:t>Example: Housing Prices in Boston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51917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447800"/>
                <a:gridCol w="6781800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/>
                        <a:t> </a:t>
                      </a:r>
                      <a:r>
                        <a:rPr lang="en-US" sz="1600" b="0" u="none" strike="noStrike" dirty="0" smtClean="0"/>
                        <a:t>CRIM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dirty="0" smtClean="0"/>
                        <a:t>per capita crime rate by town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 </a:t>
                      </a:r>
                      <a:r>
                        <a:rPr lang="en-US" sz="1600" u="none" strike="noStrike" dirty="0" smtClean="0"/>
                        <a:t>ZN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600" u="none" strike="noStrike" dirty="0" smtClean="0"/>
                        <a:t>proportion of residential land zoned for lots over 25,000 ft</a:t>
                      </a:r>
                      <a:r>
                        <a:rPr lang="en-US" sz="1600" u="none" strike="noStrike" baseline="30000" dirty="0" smtClean="0"/>
                        <a:t>2</a:t>
                      </a:r>
                      <a:endParaRPr lang="en-US" sz="1600" baseline="300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 </a:t>
                      </a:r>
                      <a:r>
                        <a:rPr lang="en-US" sz="1600" u="none" strike="noStrike" dirty="0" smtClean="0"/>
                        <a:t>INDUS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600" u="none" strike="noStrike" dirty="0" smtClean="0"/>
                        <a:t>proportion of non-retail business acres per town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 </a:t>
                      </a:r>
                      <a:r>
                        <a:rPr lang="en-US" sz="1600" u="none" strike="noStrike" dirty="0" smtClean="0"/>
                        <a:t>CHAS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600" u="none" strike="noStrike" dirty="0" smtClean="0"/>
                        <a:t>Charles River dummy variable (=1 if tract bounds river; 0 otherwise)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/>
                        <a:t> </a:t>
                      </a:r>
                      <a:r>
                        <a:rPr lang="fr-FR" sz="1600" u="none" strike="noStrike" dirty="0" smtClean="0"/>
                        <a:t>NOX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fr-FR" sz="1600" u="none" strike="noStrike" dirty="0" err="1" smtClean="0"/>
                        <a:t>Nitrogen</a:t>
                      </a:r>
                      <a:r>
                        <a:rPr lang="fr-FR" sz="1600" u="none" strike="noStrike" dirty="0" smtClean="0"/>
                        <a:t> </a:t>
                      </a:r>
                      <a:r>
                        <a:rPr lang="fr-FR" sz="1600" u="none" strike="noStrike" dirty="0" err="1" smtClean="0"/>
                        <a:t>oxide</a:t>
                      </a:r>
                      <a:r>
                        <a:rPr lang="fr-FR" sz="1600" u="none" strike="noStrike" dirty="0" smtClean="0"/>
                        <a:t> concentration (parts per 10 million)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 </a:t>
                      </a:r>
                      <a:r>
                        <a:rPr lang="en-US" sz="1600" u="none" strike="noStrike" dirty="0" smtClean="0"/>
                        <a:t>RM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dirty="0" smtClean="0"/>
                        <a:t>average number of rooms per dwelling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 </a:t>
                      </a:r>
                      <a:r>
                        <a:rPr lang="en-US" sz="1600" u="none" strike="noStrike" dirty="0" smtClean="0"/>
                        <a:t>AGE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600" u="none" strike="noStrike" dirty="0" smtClean="0"/>
                        <a:t>proportion of owner-occupied units built prior to 1940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 </a:t>
                      </a:r>
                      <a:r>
                        <a:rPr lang="en-US" sz="1600" u="none" strike="noStrike" dirty="0" smtClean="0"/>
                        <a:t>DIS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600" u="none" strike="noStrike" dirty="0" smtClean="0"/>
                        <a:t>weighted distances to five Boston employment </a:t>
                      </a:r>
                      <a:r>
                        <a:rPr lang="en-US" sz="1600" u="none" strike="noStrike" dirty="0" err="1" smtClean="0"/>
                        <a:t>centres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 </a:t>
                      </a:r>
                      <a:r>
                        <a:rPr lang="en-US" sz="1600" u="none" strike="noStrike" dirty="0" smtClean="0"/>
                        <a:t>RAD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600" u="none" strike="noStrike" dirty="0" smtClean="0"/>
                        <a:t>index of accessibility to radial highways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 </a:t>
                      </a:r>
                      <a:r>
                        <a:rPr lang="en-US" sz="1600" u="none" strike="noStrike" dirty="0" smtClean="0"/>
                        <a:t>TAX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dirty="0" smtClean="0"/>
                        <a:t>full-value property-tax rate per $10,000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 </a:t>
                      </a:r>
                      <a:r>
                        <a:rPr lang="en-US" sz="1600" u="none" strike="noStrike" dirty="0" smtClean="0"/>
                        <a:t>PTRATIO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600" u="none" strike="noStrike" dirty="0" smtClean="0"/>
                        <a:t>pupil-teacher ratio by town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 </a:t>
                      </a:r>
                      <a:r>
                        <a:rPr lang="en-US" sz="1600" u="none" strike="noStrike" dirty="0" smtClean="0"/>
                        <a:t>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600" u="none" strike="noStrike" dirty="0" smtClean="0"/>
                        <a:t>1000(</a:t>
                      </a:r>
                      <a:r>
                        <a:rPr lang="en-US" sz="1600" u="none" strike="noStrike" dirty="0" err="1" smtClean="0"/>
                        <a:t>Bk</a:t>
                      </a:r>
                      <a:r>
                        <a:rPr lang="en-US" sz="1600" u="none" strike="noStrike" dirty="0" smtClean="0"/>
                        <a:t> - 0.63)</a:t>
                      </a:r>
                      <a:r>
                        <a:rPr lang="en-US" sz="1600" u="none" strike="noStrike" baseline="30000" dirty="0" smtClean="0"/>
                        <a:t>2</a:t>
                      </a:r>
                      <a:r>
                        <a:rPr lang="en-US" sz="1600" u="none" strike="noStrike" dirty="0" smtClean="0"/>
                        <a:t> where </a:t>
                      </a:r>
                      <a:r>
                        <a:rPr lang="en-US" sz="1600" u="none" strike="noStrike" dirty="0" err="1" smtClean="0"/>
                        <a:t>Bk</a:t>
                      </a:r>
                      <a:r>
                        <a:rPr lang="en-US" sz="1600" u="none" strike="noStrike" dirty="0" smtClean="0"/>
                        <a:t> is the proportion of blacks by town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 </a:t>
                      </a:r>
                      <a:r>
                        <a:rPr lang="en-US" sz="1600" u="none" strike="noStrike" dirty="0" smtClean="0"/>
                        <a:t>LSTAT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600" u="none" strike="noStrike" dirty="0" smtClean="0"/>
                        <a:t>% lower status of the population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 </a:t>
                      </a:r>
                      <a:r>
                        <a:rPr lang="en-US" sz="1600" u="none" strike="noStrike" dirty="0" smtClean="0"/>
                        <a:t>MEDV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600" u="none" strike="noStrike" dirty="0" smtClean="0"/>
                        <a:t>Median value of owner-occupied homes in $1000's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Regression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Read in boston.shp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Define neighbors (k nearest w/point data)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weights matrix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Moran’s test of DV, Moran </a:t>
            </a:r>
            <a:r>
              <a:rPr lang="en-US" dirty="0" err="1" smtClean="0"/>
              <a:t>scatterplot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 OLS regression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Check residuals for spatial dependence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Determine which SR model to use w/LM tests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 spatial regression model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Define neighbors and create weights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534400" cy="49377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boston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&lt;-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readOGR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dsn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="F:/R/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shapefiles",layer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boston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")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class(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boston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boston$LOGMEDV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&lt;-log(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boston$CMEDV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&lt;-coordinates(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boston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IDs&lt;-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row.names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(as(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boston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"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data.frame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"))</a:t>
            </a: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bost_kd1&lt;-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dnearneigh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d1=0, d2=3.973,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row.names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=IDs)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plot(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boston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plot(bost_kd1,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add=T)</a:t>
            </a: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bost_kd1_w&lt;- nb2listw(bost_kd1)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Moran’s I on the DV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moran.test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boston$LOGMEDV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listw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=bost_kd1_w)</a:t>
            </a: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Moran's I test under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randomisation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data: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boston$LOGMEDV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weights: bost_kd1_w  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Moran I statistic standard deviate = 24.5658, p-value &lt; 2.2e-16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alternative hypothesis: greater 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sample estimates: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Moran I statistic       Expectation          Variance 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0.3273430100     -0.0019801980      0.0001797138 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Moran Plot for the DV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moran.plot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boston$LOGMEDV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bost_kd1_w, labels=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as.character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boston$ID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1" y="1828800"/>
            <a:ext cx="4648199" cy="4641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OLS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bostlm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&lt;-lm(LOGMEDV~RM + LSTAT + CRIM + ZN + CHAS + DIS, data=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boston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Residuals: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Min       1Q   Median       3Q      Max 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-0.71552 -0.11248 -0.02159  0.10678  0.93024 </a:t>
            </a: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Coefficients: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    Estimate Std. Error t value Pr(&gt;|t|)    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(Intercept)  2.8718878  0.1316376  21.817  &lt; 2e-16 ***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RM           0.1153095  0.0172813   6.672 6.70e-11 ***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LSTAT       -0.0345160  0.0019665 -17.552  &lt; 2e-16 ***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CRIM        -0.0115726  0.0012476  -9.276  &lt; 2e-16 ***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ZN           0.0019330  0.0005512   3.507 0.000494 ***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CHAS         0.1342672  0.0370521   3.624 0.000320 ***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DIS         -0.0302262  0.0066230  -4.564 6.33e-06 ***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---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Residual standard error: 0.2081 on 499 degrees of freedom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Multiple R-squared: 0.7433,     Adjusted R-squared: 0.7402 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F-statistic: 240.8 on 6 and 499 DF,  p-value: &lt; 2.2e-16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Checking residuals for spatial autocorrelation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boston$lmresid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&lt;-residuals(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bostlm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lm.morantest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bostlm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bost_kd1_w)</a:t>
            </a: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Global Moran's I for regression residuals</a:t>
            </a: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Moran I statistic standard deviate = 5.8542, p-value = 2.396e-09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alternative hypothesis: greater 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sample estimates: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Observed Moran's I        Expectation           Variance 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0.0700808323      -0.0054856590       0.0001666168 </a:t>
            </a:r>
          </a:p>
          <a:p>
            <a:pPr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Tobler’s First Law of Geography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“All places are related but nearby places are more related than distant places”</a:t>
            </a:r>
          </a:p>
          <a:p>
            <a:endParaRPr lang="en-US" dirty="0" smtClean="0"/>
          </a:p>
          <a:p>
            <a:r>
              <a:rPr lang="en-US" dirty="0" smtClean="0"/>
              <a:t>Spatial autocorrelation is the formal property that measures the degree to which near and distant things are related</a:t>
            </a:r>
          </a:p>
          <a:p>
            <a:pPr lvl="1"/>
            <a:r>
              <a:rPr lang="en-US" dirty="0" smtClean="0"/>
              <a:t>Statistical test of match between </a:t>
            </a:r>
            <a:r>
              <a:rPr lang="en-US" dirty="0" err="1" smtClean="0"/>
              <a:t>locational</a:t>
            </a:r>
            <a:r>
              <a:rPr lang="en-US" dirty="0" smtClean="0"/>
              <a:t> similarity and attribute similarity</a:t>
            </a:r>
          </a:p>
          <a:p>
            <a:pPr lvl="2"/>
            <a:r>
              <a:rPr lang="en-US" dirty="0" smtClean="0"/>
              <a:t>Positive, negative or zero relationship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Determining the type of 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lm.LMtests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bostlm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bost_kd1_w, test="all")</a:t>
            </a: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Lagrange multiplier diagnostics for spatial dependence</a:t>
            </a: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LMerr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26.1243,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1, p-value = 3.201e-07</a:t>
            </a:r>
          </a:p>
          <a:p>
            <a:pPr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LMlag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46.7233,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1, p-value = 8.175e-12</a:t>
            </a:r>
          </a:p>
          <a:p>
            <a:pPr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RLMerr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5.0497,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1, p-value = 0.02463</a:t>
            </a:r>
          </a:p>
          <a:p>
            <a:pPr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RLMlag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25.6486,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1, p-value = 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4.096e-07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SARMA = 51.773,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2, p-value = 5.723e-12</a:t>
            </a: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/>
              <a:t>Robust tests used to find a proper alternative</a:t>
            </a:r>
          </a:p>
          <a:p>
            <a:r>
              <a:rPr lang="en-US" sz="2400" dirty="0" smtClean="0"/>
              <a:t>Only use robust forms when BOTH </a:t>
            </a:r>
            <a:r>
              <a:rPr lang="en-US" sz="2400" dirty="0" err="1" smtClean="0"/>
              <a:t>LMErr</a:t>
            </a:r>
            <a:r>
              <a:rPr lang="en-US" sz="2400" dirty="0" smtClean="0"/>
              <a:t> and </a:t>
            </a:r>
            <a:r>
              <a:rPr lang="en-US" sz="2400" dirty="0" err="1" smtClean="0"/>
              <a:t>LMLag</a:t>
            </a:r>
            <a:r>
              <a:rPr lang="en-US" sz="2400" dirty="0" smtClean="0"/>
              <a:t> are significant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more diagnostic…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install.packages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lmtest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”)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library(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lmtest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bptest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bostlm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studentized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Breusch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-Pagan test</a:t>
            </a: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data: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bostlm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BP = 70.9173,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6, p-value = 2.651e-13</a:t>
            </a: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Indicates errors are </a:t>
            </a:r>
            <a:r>
              <a:rPr lang="en-US" sz="2800" dirty="0" err="1" smtClean="0">
                <a:cs typeface="Courier New" pitchFamily="49" charset="0"/>
              </a:rPr>
              <a:t>heteroskedastic</a:t>
            </a:r>
            <a:endParaRPr lang="en-US" sz="2800" dirty="0" smtClean="0">
              <a:cs typeface="Courier New" pitchFamily="49" charset="0"/>
            </a:endParaRPr>
          </a:p>
          <a:p>
            <a:pPr lvl="1"/>
            <a:r>
              <a:rPr lang="en-US" sz="2500" dirty="0" smtClean="0">
                <a:cs typeface="Courier New" pitchFamily="49" charset="0"/>
              </a:rPr>
              <a:t>Not surprising since we have spatial dependence</a:t>
            </a:r>
          </a:p>
          <a:p>
            <a:pPr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 spatial lag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bostlag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lagsarlm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(LOGMEDV~RM + LSTAT + CRIM + ZN + CHAS + DIS, data=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boston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, bost_kd1_w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Type: lag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Coefficients: (asymptotic standard errors)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Estimate  Std. Error  z value  Pr(&gt;|z|)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(Intercept)  1.94228260  0.19267675  10.0805 &lt; 2.2e-16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RM           0.10158292  0.01655116   6.1375 8.382e-10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LSTAT       -0.03227679  0.00192717 -16.7483 &lt; 2.2e-16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CRIM        -0.01033127  0.00120283  -8.5891 &lt; 2.2e-16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ZN           0.00166558  0.00052968   3.1445  0.001664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CHAS         0.07238573  0.03608725   2.0059  0.044872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DIS         -0.04285133  0.00655158  -6.5406 6.127e-11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Rho: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0.34416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LR test value:37.426, p-value: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9.4936e-10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Asymptotic standard error: 0.051967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z-value: 6.6226, p-value: 3.5291e-11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Wald statistic: 43.859, p-value: 3.5291e-11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Log likelihood: 98.51632 for lag model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ML residual variance (sigma squared): 0.03944, (sigma: 0.1986)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AIC: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-179.03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(AIC for lm: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-143.61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more diagnostics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LM test for residual autocorrelation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test value: 1.9852, p-value: 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0.15884</a:t>
            </a: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bptest.sarlm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bostlag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studentized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Breusch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-Pagan test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data:  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BP = 60.0237,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6, p-value = 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4.451e-11</a:t>
            </a:r>
          </a:p>
          <a:p>
            <a:endParaRPr lang="en-US" sz="2400" dirty="0" smtClean="0">
              <a:cs typeface="Courier New" pitchFamily="49" charset="0"/>
            </a:endParaRPr>
          </a:p>
          <a:p>
            <a:r>
              <a:rPr lang="en-US" sz="2400" dirty="0" smtClean="0">
                <a:cs typeface="Courier New" pitchFamily="49" charset="0"/>
              </a:rPr>
              <a:t>LM test suggests there is no more spatial autocorrelation in the data</a:t>
            </a:r>
          </a:p>
          <a:p>
            <a:r>
              <a:rPr lang="en-US" sz="2400" dirty="0" smtClean="0">
                <a:cs typeface="Courier New" pitchFamily="49" charset="0"/>
              </a:rPr>
              <a:t>BP test indicates remaining </a:t>
            </a:r>
            <a:r>
              <a:rPr lang="en-US" sz="2400" dirty="0" err="1" smtClean="0">
                <a:cs typeface="Courier New" pitchFamily="49" charset="0"/>
              </a:rPr>
              <a:t>heteroskedasticity</a:t>
            </a:r>
            <a:r>
              <a:rPr lang="en-US" sz="2400" dirty="0" smtClean="0">
                <a:cs typeface="Courier New" pitchFamily="49" charset="0"/>
              </a:rPr>
              <a:t> in the residuals</a:t>
            </a:r>
          </a:p>
          <a:p>
            <a:pPr lvl="1"/>
            <a:r>
              <a:rPr lang="en-US" sz="2100" dirty="0" smtClean="0">
                <a:cs typeface="Courier New" pitchFamily="49" charset="0"/>
              </a:rPr>
              <a:t>Most likely due to misspecification</a:t>
            </a:r>
            <a:endParaRPr lang="en-US" sz="2100" dirty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 spatial error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bosterr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&lt;-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errorsarlm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(LOGMEDV~RM + LSTAT + CRIM + ZN + CHAS + DIS, data=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boston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listw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=bost_kd1_w)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Type: error 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Coefficients: (asymptotic standard errors) 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     Estimate  Std. Error  z value  Pr(&gt;|z|)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(Intercept)  2.96330332  0.13381870  22.1442 &lt; 2.2e-16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RM           0.09816980  0.01700824   5.7719 7.838e-09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LSTAT       -0.03413153  0.00194289 -17.5674 &lt; 2.2e-16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CRIM        -0.01055839  0.00125282  -8.4277 &lt; 2.2e-16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ZN           0.00200686  0.00062018   3.2359  0.001212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CHAS         0.06527760  0.03766168   1.7333  0.083049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DIS         -0.02780598  0.01064794  -2.6114  0.009017</a:t>
            </a: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Lambda: 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0.59085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LR test value: 24.766, p-value: 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6.4731e-07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Asymptotic standard error: 0.086787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z-value: 6.8081, p-value: 9.8916e-12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Wald statistic: 46.35, p-value: 9.8918e-12</a:t>
            </a: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Log likelihood: 92.18617 for error model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ML residual variance (sigma squared): 0.03989, (sigma: 0.19972)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AIC: 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-166.37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(AIC for lm: 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-143.61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regression</a:t>
            </a:r>
            <a:endParaRPr lang="en-US" dirty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Steps in determining the extent of spatial autocorrelation in your data and running a spatial regression: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Choose a neighborhood criterion</a:t>
            </a:r>
          </a:p>
          <a:p>
            <a:pPr marL="1062990" lvl="2" indent="-514350"/>
            <a:r>
              <a:rPr lang="en-US" dirty="0" smtClean="0"/>
              <a:t>Which areas are linked?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Assign weights to the areas that are linked</a:t>
            </a:r>
          </a:p>
          <a:p>
            <a:pPr marL="1005840" lvl="2" indent="-457200"/>
            <a:r>
              <a:rPr lang="en-US" dirty="0" smtClean="0"/>
              <a:t>Create a spatial weights matrix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Run statistical test to examine spatial autocorrelation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Run a OLS regression</a:t>
            </a:r>
          </a:p>
          <a:p>
            <a:pPr marL="1005840" lvl="2" indent="-457200"/>
            <a:r>
              <a:rPr lang="en-US" dirty="0" smtClean="0"/>
              <a:t>Determine what type of spatial regression to run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Run a spatial regression</a:t>
            </a:r>
          </a:p>
          <a:p>
            <a:pPr marL="1005840" lvl="2" indent="-457200"/>
            <a:r>
              <a:rPr lang="en-US" dirty="0" smtClean="0"/>
              <a:t>Apply weights matrix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Let’s start with spatial autocorrelation</a:t>
            </a:r>
            <a:endParaRPr lang="en-US" sz="28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weights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Neighborhoods can be defined in a number of ways</a:t>
            </a:r>
          </a:p>
          <a:p>
            <a:pPr lvl="1"/>
            <a:r>
              <a:rPr lang="en-US" dirty="0" smtClean="0"/>
              <a:t>Contiguity (common boundary)</a:t>
            </a:r>
          </a:p>
          <a:p>
            <a:pPr lvl="2"/>
            <a:r>
              <a:rPr lang="en-US" dirty="0" smtClean="0"/>
              <a:t>What is a “shared” boundary?</a:t>
            </a:r>
          </a:p>
          <a:p>
            <a:pPr lvl="1"/>
            <a:r>
              <a:rPr lang="en-US" dirty="0" smtClean="0"/>
              <a:t>Distance (distance band, K-nearest neighbors)</a:t>
            </a:r>
          </a:p>
          <a:p>
            <a:pPr lvl="2"/>
            <a:r>
              <a:rPr lang="en-US" dirty="0" smtClean="0"/>
              <a:t>How many “neighbors” to include, what distance do we use?</a:t>
            </a:r>
          </a:p>
          <a:p>
            <a:pPr lvl="1"/>
            <a:r>
              <a:rPr lang="en-US" dirty="0" smtClean="0"/>
              <a:t>General weights (social distance, distance decay)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4" name="Picture 8" descr="LP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4038600"/>
            <a:ext cx="6781800" cy="2019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</a:t>
            </a:r>
            <a:br>
              <a:rPr lang="en-US" dirty="0" smtClean="0"/>
            </a:br>
            <a:r>
              <a:rPr lang="en-US" dirty="0" smtClean="0"/>
              <a:t>Choose a neighborhood criterion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Importing </a:t>
            </a:r>
            <a:r>
              <a:rPr lang="en-US" dirty="0" err="1" smtClean="0"/>
              <a:t>shapefiles</a:t>
            </a:r>
            <a:r>
              <a:rPr lang="en-US" dirty="0" smtClean="0"/>
              <a:t> into R and constructing neighborhood sets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libraries we’ll use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cs typeface="Courier New" pitchFamily="49" charset="0"/>
              </a:rPr>
              <a:t>SET YOUR CRAN MIRROR</a:t>
            </a:r>
          </a:p>
          <a:p>
            <a:pPr>
              <a:buNone/>
            </a:pPr>
            <a:endParaRPr lang="en-US" sz="2800" dirty="0" smtClean="0"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install.packages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ctv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”)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 library(“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ctv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”)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 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install.views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(“Spatial”)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 library(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maptools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 library(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rgdal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 library(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spdep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4495800" y="2133600"/>
            <a:ext cx="533400" cy="1295400"/>
          </a:xfrm>
          <a:prstGeom prst="rightBrace">
            <a:avLst>
              <a:gd name="adj1" fmla="val 36478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181600" y="2286000"/>
            <a:ext cx="2506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You only need to do this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once on your computer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2554</TotalTime>
  <Words>2818</Words>
  <Application>Microsoft Office PowerPoint</Application>
  <PresentationFormat>On-screen Show (4:3)</PresentationFormat>
  <Paragraphs>549</Paragraphs>
  <Slides>44</Slides>
  <Notes>44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4" baseType="lpstr">
      <vt:lpstr>Bookman Old Style</vt:lpstr>
      <vt:lpstr>Calibri</vt:lpstr>
      <vt:lpstr>Courier New</vt:lpstr>
      <vt:lpstr>Gill Sans MT</vt:lpstr>
      <vt:lpstr>Symbol</vt:lpstr>
      <vt:lpstr>Times New Roman</vt:lpstr>
      <vt:lpstr>Wingdings</vt:lpstr>
      <vt:lpstr>Wingdings 3</vt:lpstr>
      <vt:lpstr>Origin</vt:lpstr>
      <vt:lpstr>Equation</vt:lpstr>
      <vt:lpstr>Spatial Autocorrelation and  Spatial Regression</vt:lpstr>
      <vt:lpstr>A few good books…</vt:lpstr>
      <vt:lpstr>First, a note on spatial data</vt:lpstr>
      <vt:lpstr>Tobler’s First Law of Geography</vt:lpstr>
      <vt:lpstr>Spatial regression</vt:lpstr>
      <vt:lpstr>Let’s start with spatial autocorrelation</vt:lpstr>
      <vt:lpstr>Spatial weights matrices</vt:lpstr>
      <vt:lpstr>Step 1:  Choose a neighborhood criterion</vt:lpstr>
      <vt:lpstr>R libraries we’ll use</vt:lpstr>
      <vt:lpstr>Importing a shapefile</vt:lpstr>
      <vt:lpstr>Importing a shapefile (2)</vt:lpstr>
      <vt:lpstr>Projecting a shapefile</vt:lpstr>
      <vt:lpstr>PowerPoint Presentation</vt:lpstr>
      <vt:lpstr>Contiguity based neighbors</vt:lpstr>
      <vt:lpstr>PowerPoint Presentation</vt:lpstr>
      <vt:lpstr>Distance based neighbors k nearest neighbors</vt:lpstr>
      <vt:lpstr>PowerPoint Presentation</vt:lpstr>
      <vt:lpstr>Distance based neighbors Specified distance</vt:lpstr>
      <vt:lpstr>PowerPoint Presentation</vt:lpstr>
      <vt:lpstr>Step 2: Assign weights to the areas that are linked </vt:lpstr>
      <vt:lpstr>Spatial weights matrices</vt:lpstr>
      <vt:lpstr>Row-standardized weights matrix</vt:lpstr>
      <vt:lpstr>Binary weights</vt:lpstr>
      <vt:lpstr>Binary vs. row-standardized</vt:lpstr>
      <vt:lpstr>Regions with no neighbors</vt:lpstr>
      <vt:lpstr>Step 3: Examine spatial autocorrelation </vt:lpstr>
      <vt:lpstr>Spatial autocorrelation</vt:lpstr>
      <vt:lpstr>Moran’s I in R</vt:lpstr>
      <vt:lpstr>Moran’s I in R</vt:lpstr>
      <vt:lpstr>Moving on to spatial regression</vt:lpstr>
      <vt:lpstr>Spatial autocorrelation in residuals Spatial error model</vt:lpstr>
      <vt:lpstr>Spatial autocorrelation in DV  Spatial lag model</vt:lpstr>
      <vt:lpstr>Spatial Regression in R Example: Housing Prices in Boston</vt:lpstr>
      <vt:lpstr>Spatial Regression in R</vt:lpstr>
      <vt:lpstr>Define neighbors and create weights matrix</vt:lpstr>
      <vt:lpstr>Moran’s I on the DV</vt:lpstr>
      <vt:lpstr>Moran Plot for the DV</vt:lpstr>
      <vt:lpstr>OLS Regression</vt:lpstr>
      <vt:lpstr>Checking residuals for spatial autocorrelation</vt:lpstr>
      <vt:lpstr>Determining the type of dependence</vt:lpstr>
      <vt:lpstr>One more diagnostic…</vt:lpstr>
      <vt:lpstr>Running a spatial lag model</vt:lpstr>
      <vt:lpstr>A few more diagnostics</vt:lpstr>
      <vt:lpstr>Running a spatial error model</vt:lpstr>
    </vt:vector>
  </TitlesOfParts>
  <Company>CU Boulder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Elisabeth Root</dc:creator>
  <cp:lastModifiedBy>Alfredo.Marquez2</cp:lastModifiedBy>
  <cp:revision>137</cp:revision>
  <dcterms:created xsi:type="dcterms:W3CDTF">2009-12-07T22:09:23Z</dcterms:created>
  <dcterms:modified xsi:type="dcterms:W3CDTF">2016-09-06T14:32:33Z</dcterms:modified>
</cp:coreProperties>
</file>