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8" r:id="rId51"/>
    <p:sldId id="305" r:id="rId52"/>
    <p:sldId id="306" r:id="rId53"/>
    <p:sldId id="307" r:id="rId54"/>
    <p:sldId id="310" r:id="rId55"/>
    <p:sldId id="309" r:id="rId56"/>
    <p:sldId id="311" r:id="rId57"/>
    <p:sldId id="312" r:id="rId58"/>
    <p:sldId id="313" r:id="rId59"/>
    <p:sldId id="315" r:id="rId60"/>
    <p:sldId id="316" r:id="rId61"/>
    <p:sldId id="317" r:id="rId62"/>
    <p:sldId id="318" r:id="rId63"/>
    <p:sldId id="321" r:id="rId64"/>
    <p:sldId id="323" r:id="rId65"/>
    <p:sldId id="322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5" r:id="rId77"/>
    <p:sldId id="382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59" r:id="rId89"/>
    <p:sldId id="360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70" r:id="rId101"/>
    <p:sldId id="372" r:id="rId102"/>
    <p:sldId id="380" r:id="rId103"/>
    <p:sldId id="373" r:id="rId104"/>
    <p:sldId id="381" r:id="rId105"/>
    <p:sldId id="374" r:id="rId106"/>
    <p:sldId id="377" r:id="rId107"/>
    <p:sldId id="378" r:id="rId108"/>
    <p:sldId id="375" r:id="rId109"/>
    <p:sldId id="379" r:id="rId110"/>
    <p:sldId id="376" r:id="rId111"/>
    <p:sldId id="371" r:id="rId112"/>
    <p:sldId id="362" r:id="rId113"/>
    <p:sldId id="363" r:id="rId114"/>
    <p:sldId id="365" r:id="rId115"/>
    <p:sldId id="366" r:id="rId116"/>
    <p:sldId id="367" r:id="rId117"/>
    <p:sldId id="368" r:id="rId118"/>
    <p:sldId id="369" r:id="rId119"/>
    <p:sldId id="364" r:id="rId120"/>
    <p:sldId id="334" r:id="rId121"/>
    <p:sldId id="319" r:id="rId122"/>
    <p:sldId id="320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5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8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6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2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2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67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68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6053-F677-48B8-820C-9DB5639A7AD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41FC-18FD-4D42-B4A4-6B743AB9C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4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getting-starte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Bootstrap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Toby </a:t>
            </a:r>
            <a:r>
              <a:rPr lang="en-GB" dirty="0" err="1" smtClean="0"/>
              <a:t>Dussek</a:t>
            </a:r>
            <a:endParaRPr lang="en-GB" dirty="0" smtClean="0"/>
          </a:p>
          <a:p>
            <a:r>
              <a:rPr lang="en-GB" dirty="0" smtClean="0"/>
              <a:t>16-17 January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9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Responsive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Designing </a:t>
            </a:r>
            <a:r>
              <a:rPr lang="en-GB" dirty="0"/>
              <a:t>and building </a:t>
            </a:r>
            <a:r>
              <a:rPr lang="en-GB" dirty="0" smtClean="0"/>
              <a:t>web content to properly </a:t>
            </a:r>
            <a:r>
              <a:rPr lang="en-GB" dirty="0"/>
              <a:t>render </a:t>
            </a:r>
            <a:r>
              <a:rPr lang="en-GB" dirty="0" smtClean="0"/>
              <a:t>on all </a:t>
            </a:r>
            <a:r>
              <a:rPr lang="en-GB" dirty="0"/>
              <a:t>the devices </a:t>
            </a:r>
            <a:r>
              <a:rPr lang="en-GB" dirty="0" smtClean="0"/>
              <a:t>regardless of device size browser </a:t>
            </a:r>
            <a:r>
              <a:rPr lang="en-GB" dirty="0"/>
              <a:t>screen </a:t>
            </a:r>
            <a:r>
              <a:rPr lang="en-GB" dirty="0" smtClean="0"/>
              <a:t>size, orientation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Tooltips and </a:t>
            </a:r>
            <a:r>
              <a:rPr lang="en-GB" dirty="0" smtClean="0"/>
              <a:t>Popovers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Four </a:t>
            </a:r>
            <a:r>
              <a:rPr lang="en-GB" dirty="0"/>
              <a:t>options </a:t>
            </a:r>
            <a:r>
              <a:rPr lang="en-GB" dirty="0" smtClean="0"/>
              <a:t>for data-placement</a:t>
            </a:r>
          </a:p>
          <a:p>
            <a:pPr lvl="1"/>
            <a:r>
              <a:rPr lang="en-GB" dirty="0" smtClean="0"/>
              <a:t>top</a:t>
            </a:r>
            <a:r>
              <a:rPr lang="en-GB" dirty="0"/>
              <a:t>, right, bottom, and </a:t>
            </a:r>
            <a:r>
              <a:rPr lang="en-GB" dirty="0" smtClean="0"/>
              <a:t>left</a:t>
            </a:r>
          </a:p>
          <a:p>
            <a:r>
              <a:rPr lang="en-GB" dirty="0" smtClean="0"/>
              <a:t>You must </a:t>
            </a:r>
            <a:r>
              <a:rPr lang="en-GB" dirty="0"/>
              <a:t>initialize the tooltip functionality in the page where you want to use </a:t>
            </a:r>
            <a:r>
              <a:rPr lang="en-GB" dirty="0" smtClean="0"/>
              <a:t>it</a:t>
            </a:r>
          </a:p>
          <a:p>
            <a:pPr lvl="1"/>
            <a:r>
              <a:rPr lang="en-GB" dirty="0" smtClean="0"/>
              <a:t>Unlike </a:t>
            </a:r>
            <a:r>
              <a:rPr lang="en-GB" dirty="0"/>
              <a:t>any other </a:t>
            </a:r>
            <a:r>
              <a:rPr lang="en-GB" dirty="0" smtClean="0"/>
              <a:t>component </a:t>
            </a:r>
            <a:r>
              <a:rPr lang="en-GB" dirty="0"/>
              <a:t>Bootstrap does not initialize this component by default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Popovers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Popovers </a:t>
            </a:r>
            <a:r>
              <a:rPr lang="en-GB" dirty="0"/>
              <a:t>are more </a:t>
            </a:r>
            <a:r>
              <a:rPr lang="en-GB" dirty="0" smtClean="0"/>
              <a:t>flexible and can contain html rendering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8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35" y="540327"/>
            <a:ext cx="9013949" cy="5790695"/>
          </a:xfrm>
        </p:spPr>
      </p:pic>
    </p:spTree>
    <p:extLst>
      <p:ext uri="{BB962C8B-B14F-4D97-AF65-F5344CB8AC3E}">
        <p14:creationId xmlns:p14="http://schemas.microsoft.com/office/powerpoint/2010/main" val="25046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Drop-down can </a:t>
            </a:r>
            <a:r>
              <a:rPr lang="en-GB" dirty="0"/>
              <a:t>be </a:t>
            </a:r>
            <a:r>
              <a:rPr lang="en-GB" dirty="0" smtClean="0"/>
              <a:t>used </a:t>
            </a:r>
            <a:r>
              <a:rPr lang="en-GB" dirty="0"/>
              <a:t>for </a:t>
            </a:r>
            <a:r>
              <a:rPr lang="en-GB" dirty="0" smtClean="0"/>
              <a:t>example a </a:t>
            </a:r>
            <a:r>
              <a:rPr lang="en-GB" dirty="0"/>
              <a:t>menu, button, link, navigation </a:t>
            </a:r>
            <a:r>
              <a:rPr lang="en-GB" dirty="0" smtClean="0"/>
              <a:t>bar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5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76" y="1027647"/>
            <a:ext cx="4016087" cy="36102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973" y="1173121"/>
            <a:ext cx="3952001" cy="42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alert component </a:t>
            </a:r>
            <a:r>
              <a:rPr lang="en-GB" dirty="0" smtClean="0"/>
              <a:t>also offers a </a:t>
            </a:r>
            <a:r>
              <a:rPr lang="en-GB" dirty="0"/>
              <a:t>JavaScript </a:t>
            </a:r>
            <a:r>
              <a:rPr lang="en-GB" dirty="0" smtClean="0"/>
              <a:t>API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0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Alerts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027471"/>
            <a:ext cx="10832046" cy="6842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690688"/>
            <a:ext cx="111633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0"/>
          <a:stretch/>
        </p:blipFill>
        <p:spPr>
          <a:xfrm>
            <a:off x="472334" y="391679"/>
            <a:ext cx="7426901" cy="61857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"/>
          <a:stretch/>
        </p:blipFill>
        <p:spPr>
          <a:xfrm>
            <a:off x="9237518" y="391679"/>
            <a:ext cx="1824963" cy="61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Carousels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Carousels are </a:t>
            </a:r>
            <a:r>
              <a:rPr lang="en-GB" dirty="0" smtClean="0"/>
              <a:t>slideshow </a:t>
            </a:r>
            <a:r>
              <a:rPr lang="en-GB" dirty="0"/>
              <a:t>components </a:t>
            </a:r>
            <a:endParaRPr lang="en-GB" dirty="0" smtClean="0"/>
          </a:p>
          <a:p>
            <a:pPr lvl="1"/>
            <a:r>
              <a:rPr lang="en-GB" dirty="0" smtClean="0"/>
              <a:t>Carousel is </a:t>
            </a:r>
            <a:r>
              <a:rPr lang="en-GB" dirty="0"/>
              <a:t>also available via JavaScript </a:t>
            </a:r>
            <a:r>
              <a:rPr lang="en-GB" dirty="0" smtClean="0"/>
              <a:t>APIs</a:t>
            </a:r>
            <a:endParaRPr lang="en-GB" dirty="0"/>
          </a:p>
          <a:p>
            <a:r>
              <a:rPr lang="en-GB" dirty="0"/>
              <a:t>The interval value defines the </a:t>
            </a:r>
            <a:r>
              <a:rPr lang="en-GB" dirty="0" smtClean="0"/>
              <a:t>time </a:t>
            </a:r>
            <a:r>
              <a:rPr lang="en-GB" dirty="0"/>
              <a:t>in milliseconds for each slide </a:t>
            </a:r>
            <a:endParaRPr lang="en-GB" dirty="0" smtClean="0"/>
          </a:p>
          <a:p>
            <a:r>
              <a:rPr lang="en-GB" dirty="0" smtClean="0"/>
              <a:t>Pause </a:t>
            </a:r>
            <a:r>
              <a:rPr lang="en-GB" dirty="0"/>
              <a:t>as hover instructs Bootstrap to stay on the current slide until the mouse is moved out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important parts of the carousel component </a:t>
            </a:r>
            <a:r>
              <a:rPr lang="en-GB" dirty="0" smtClean="0"/>
              <a:t>are: </a:t>
            </a:r>
            <a:endParaRPr lang="en-GB" dirty="0"/>
          </a:p>
          <a:p>
            <a:pPr lvl="1"/>
            <a:r>
              <a:rPr lang="en-GB" dirty="0"/>
              <a:t>carousel-indicator: </a:t>
            </a:r>
            <a:r>
              <a:rPr lang="en-GB" dirty="0" smtClean="0"/>
              <a:t>to </a:t>
            </a:r>
            <a:r>
              <a:rPr lang="en-GB" dirty="0"/>
              <a:t>open a particular slide in the set of </a:t>
            </a:r>
            <a:r>
              <a:rPr lang="en-GB" dirty="0" smtClean="0"/>
              <a:t>slides</a:t>
            </a:r>
            <a:endParaRPr lang="en-GB" dirty="0"/>
          </a:p>
          <a:p>
            <a:pPr lvl="1"/>
            <a:r>
              <a:rPr lang="en-GB" dirty="0"/>
              <a:t>carousel-inner: </a:t>
            </a:r>
            <a:r>
              <a:rPr lang="en-GB" dirty="0" smtClean="0"/>
              <a:t>actual </a:t>
            </a:r>
            <a:r>
              <a:rPr lang="en-GB" dirty="0"/>
              <a:t>contents of </a:t>
            </a:r>
            <a:r>
              <a:rPr lang="en-GB" dirty="0" smtClean="0"/>
              <a:t>each </a:t>
            </a:r>
            <a:r>
              <a:rPr lang="en-GB" dirty="0"/>
              <a:t>of the </a:t>
            </a:r>
            <a:r>
              <a:rPr lang="en-GB" dirty="0" smtClean="0"/>
              <a:t>slides</a:t>
            </a:r>
            <a:endParaRPr lang="en-GB" dirty="0"/>
          </a:p>
          <a:p>
            <a:pPr lvl="1"/>
            <a:r>
              <a:rPr lang="en-GB" dirty="0"/>
              <a:t>carousel-control: </a:t>
            </a:r>
            <a:r>
              <a:rPr lang="en-GB" dirty="0" smtClean="0"/>
              <a:t>left </a:t>
            </a:r>
            <a:r>
              <a:rPr lang="en-GB" dirty="0"/>
              <a:t>and right arrows to navigate to previous or </a:t>
            </a:r>
            <a:r>
              <a:rPr lang="en-GB" dirty="0" smtClean="0"/>
              <a:t>next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1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433212"/>
            <a:ext cx="11483343" cy="612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8" y="1825625"/>
            <a:ext cx="1080308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&lt;meta name="viewport" content="width=device-width, initial-scale=1"&gt;</a:t>
            </a:r>
          </a:p>
        </p:txBody>
      </p:sp>
    </p:spTree>
    <p:extLst>
      <p:ext uri="{BB962C8B-B14F-4D97-AF65-F5344CB8AC3E}">
        <p14:creationId xmlns:p14="http://schemas.microsoft.com/office/powerpoint/2010/main" val="25061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0"/>
          <a:stretch/>
        </p:blipFill>
        <p:spPr>
          <a:xfrm>
            <a:off x="309191" y="363682"/>
            <a:ext cx="8092106" cy="60682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>
          <a:xfrm>
            <a:off x="8872556" y="363682"/>
            <a:ext cx="259336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Disabling </a:t>
            </a:r>
            <a:r>
              <a:rPr lang="en-GB" dirty="0" smtClean="0"/>
              <a:t>responsiveness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By default Bootstrap automatically adapts </a:t>
            </a:r>
            <a:r>
              <a:rPr lang="en-GB" dirty="0" smtClean="0"/>
              <a:t>pages </a:t>
            </a:r>
            <a:r>
              <a:rPr lang="en-GB" dirty="0"/>
              <a:t>for </a:t>
            </a:r>
            <a:r>
              <a:rPr lang="en-GB" dirty="0" smtClean="0"/>
              <a:t>screen sizes</a:t>
            </a:r>
          </a:p>
          <a:p>
            <a:r>
              <a:rPr lang="en-GB" dirty="0" smtClean="0"/>
              <a:t>To </a:t>
            </a:r>
            <a:r>
              <a:rPr lang="en-GB" dirty="0"/>
              <a:t>disable page </a:t>
            </a:r>
            <a:r>
              <a:rPr lang="en-GB" dirty="0" smtClean="0"/>
              <a:t>responsiveness omit </a:t>
            </a:r>
            <a:r>
              <a:rPr lang="en-GB" dirty="0"/>
              <a:t>the viewport &lt;meta&gt; </a:t>
            </a:r>
            <a:r>
              <a:rPr lang="en-GB" dirty="0" smtClean="0"/>
              <a:t>in </a:t>
            </a:r>
            <a:r>
              <a:rPr lang="en-GB" dirty="0"/>
              <a:t>the CSS docs</a:t>
            </a:r>
          </a:p>
          <a:p>
            <a:r>
              <a:rPr lang="en-GB" dirty="0" smtClean="0"/>
              <a:t>Override </a:t>
            </a:r>
            <a:r>
              <a:rPr lang="en-GB" dirty="0"/>
              <a:t>the width on the .container for each grid tier with a single </a:t>
            </a:r>
            <a:r>
              <a:rPr lang="en-GB" dirty="0" smtClean="0"/>
              <a:t>width</a:t>
            </a:r>
          </a:p>
          <a:p>
            <a:pPr lvl="1"/>
            <a:r>
              <a:rPr lang="en-GB" dirty="0" smtClean="0"/>
              <a:t>E.g. </a:t>
            </a:r>
            <a:r>
              <a:rPr lang="en-GB" dirty="0"/>
              <a:t>width: 970px !important; </a:t>
            </a:r>
            <a:endParaRPr lang="en-GB" dirty="0" smtClean="0"/>
          </a:p>
          <a:p>
            <a:pPr lvl="1"/>
            <a:r>
              <a:rPr lang="en-GB" dirty="0" smtClean="0"/>
              <a:t>Be </a:t>
            </a:r>
            <a:r>
              <a:rPr lang="en-GB" dirty="0"/>
              <a:t>sure that this comes after the default Bootstrap </a:t>
            </a:r>
            <a:r>
              <a:rPr lang="en-GB" dirty="0" smtClean="0"/>
              <a:t>CSS</a:t>
            </a:r>
          </a:p>
          <a:p>
            <a:r>
              <a:rPr lang="en-GB" dirty="0" smtClean="0"/>
              <a:t>If </a:t>
            </a:r>
            <a:r>
              <a:rPr lang="en-GB" dirty="0"/>
              <a:t>using </a:t>
            </a:r>
            <a:r>
              <a:rPr lang="en-GB" dirty="0" err="1" smtClean="0"/>
              <a:t>navbars</a:t>
            </a:r>
            <a:r>
              <a:rPr lang="en-GB" dirty="0" smtClean="0"/>
              <a:t> </a:t>
            </a:r>
            <a:r>
              <a:rPr lang="en-GB" dirty="0"/>
              <a:t>remove all </a:t>
            </a:r>
            <a:r>
              <a:rPr lang="en-GB" dirty="0" err="1"/>
              <a:t>navbar</a:t>
            </a:r>
            <a:r>
              <a:rPr lang="en-GB" dirty="0"/>
              <a:t> collapsing and expanding </a:t>
            </a:r>
            <a:r>
              <a:rPr lang="en-GB" dirty="0" smtClean="0"/>
              <a:t>behaviour</a:t>
            </a:r>
            <a:endParaRPr lang="en-GB" dirty="0"/>
          </a:p>
          <a:p>
            <a:r>
              <a:rPr lang="en-GB" dirty="0" smtClean="0"/>
              <a:t>For </a:t>
            </a:r>
            <a:r>
              <a:rPr lang="en-GB" dirty="0"/>
              <a:t>grid </a:t>
            </a:r>
            <a:r>
              <a:rPr lang="en-GB" dirty="0" smtClean="0"/>
              <a:t>layouts </a:t>
            </a:r>
            <a:r>
              <a:rPr lang="en-GB" dirty="0"/>
              <a:t>use .col-</a:t>
            </a:r>
            <a:r>
              <a:rPr lang="en-GB" dirty="0" err="1"/>
              <a:t>xs</a:t>
            </a:r>
            <a:r>
              <a:rPr lang="en-GB" dirty="0"/>
              <a:t>-* classes in </a:t>
            </a:r>
            <a:r>
              <a:rPr lang="en-GB" dirty="0" smtClean="0"/>
              <a:t>in </a:t>
            </a:r>
            <a:r>
              <a:rPr lang="en-GB" dirty="0"/>
              <a:t>place </a:t>
            </a:r>
            <a:r>
              <a:rPr lang="en-GB" dirty="0" smtClean="0"/>
              <a:t>of </a:t>
            </a:r>
            <a:r>
              <a:rPr lang="en-GB" dirty="0"/>
              <a:t>the medium/large </a:t>
            </a:r>
            <a:r>
              <a:rPr lang="en-GB" dirty="0" smtClean="0"/>
              <a:t>ones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extra-small </a:t>
            </a:r>
            <a:r>
              <a:rPr lang="en-GB" dirty="0" smtClean="0"/>
              <a:t>grid </a:t>
            </a:r>
            <a:r>
              <a:rPr lang="en-GB" dirty="0"/>
              <a:t>scales to all </a:t>
            </a:r>
            <a:r>
              <a:rPr lang="en-GB" dirty="0" smtClean="0"/>
              <a:t>resolutions</a:t>
            </a:r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till </a:t>
            </a:r>
            <a:r>
              <a:rPr lang="en-GB" dirty="0"/>
              <a:t>need Respond.js for </a:t>
            </a:r>
            <a:r>
              <a:rPr lang="en-GB" dirty="0" smtClean="0"/>
              <a:t>IE8</a:t>
            </a:r>
          </a:p>
        </p:txBody>
      </p:sp>
    </p:spTree>
    <p:extLst>
      <p:ext uri="{BB962C8B-B14F-4D97-AF65-F5344CB8AC3E}">
        <p14:creationId xmlns:p14="http://schemas.microsoft.com/office/powerpoint/2010/main" val="1393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Browser and device </a:t>
            </a:r>
            <a:r>
              <a:rPr lang="en-GB" dirty="0" smtClean="0"/>
              <a:t>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Bootstrap is built to work best in the latest desktop and mobile </a:t>
            </a:r>
            <a:r>
              <a:rPr lang="en-GB" dirty="0" smtClean="0"/>
              <a:t>browsers</a:t>
            </a:r>
          </a:p>
          <a:p>
            <a:r>
              <a:rPr lang="en-GB" dirty="0" smtClean="0"/>
              <a:t>Older </a:t>
            </a:r>
            <a:r>
              <a:rPr lang="en-GB" dirty="0"/>
              <a:t>browsers might display differently </a:t>
            </a:r>
            <a:r>
              <a:rPr lang="en-GB" dirty="0" smtClean="0"/>
              <a:t>styled </a:t>
            </a:r>
            <a:r>
              <a:rPr lang="en-GB" dirty="0"/>
              <a:t>though fully </a:t>
            </a:r>
            <a:r>
              <a:rPr lang="en-GB" dirty="0" smtClean="0"/>
              <a:t>functional </a:t>
            </a:r>
            <a:r>
              <a:rPr lang="en-GB" dirty="0"/>
              <a:t>renderings of certain </a:t>
            </a:r>
            <a:r>
              <a:rPr lang="en-GB" dirty="0" smtClean="0"/>
              <a:t>components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6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Explorer 8 and 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Internet Explorer 8 and 9 are also </a:t>
            </a:r>
            <a:r>
              <a:rPr lang="en-GB" dirty="0" smtClean="0"/>
              <a:t>supported</a:t>
            </a:r>
          </a:p>
          <a:p>
            <a:pPr lvl="1"/>
            <a:r>
              <a:rPr lang="en-GB" dirty="0" smtClean="0"/>
              <a:t>Some </a:t>
            </a:r>
            <a:r>
              <a:rPr lang="en-GB" dirty="0"/>
              <a:t>CSS3 properties and HTML5 elements are not fully </a:t>
            </a:r>
            <a:r>
              <a:rPr lang="en-GB" dirty="0" smtClean="0"/>
              <a:t>supported</a:t>
            </a:r>
          </a:p>
          <a:p>
            <a:r>
              <a:rPr lang="en-GB" dirty="0" smtClean="0"/>
              <a:t>Internet </a:t>
            </a:r>
            <a:r>
              <a:rPr lang="en-GB" dirty="0"/>
              <a:t>Explorer 8 requires </a:t>
            </a:r>
            <a:r>
              <a:rPr lang="en-GB" dirty="0" smtClean="0"/>
              <a:t>respond.js to </a:t>
            </a:r>
            <a:r>
              <a:rPr lang="en-GB" dirty="0"/>
              <a:t>enable media </a:t>
            </a:r>
            <a:r>
              <a:rPr lang="en-GB" dirty="0" smtClean="0"/>
              <a:t>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0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IE 8 and 9 Feature Table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979" y="1690688"/>
            <a:ext cx="11395844" cy="315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IE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Internet </a:t>
            </a:r>
            <a:r>
              <a:rPr lang="en-GB" dirty="0"/>
              <a:t>Explorer 8 and box-sizing</a:t>
            </a:r>
          </a:p>
          <a:p>
            <a:pPr lvl="1"/>
            <a:r>
              <a:rPr lang="en-GB" dirty="0" smtClean="0"/>
              <a:t>IE8 </a:t>
            </a:r>
            <a:r>
              <a:rPr lang="en-GB" dirty="0"/>
              <a:t>does not fully support box-sizing: border-box; when combined with min-width, max-width, min-height, or </a:t>
            </a:r>
            <a:r>
              <a:rPr lang="en-GB" dirty="0" smtClean="0"/>
              <a:t>max-height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that </a:t>
            </a:r>
            <a:r>
              <a:rPr lang="en-GB" dirty="0" smtClean="0"/>
              <a:t>reason </a:t>
            </a:r>
            <a:r>
              <a:rPr lang="en-GB" dirty="0"/>
              <a:t>as of </a:t>
            </a:r>
            <a:r>
              <a:rPr lang="en-GB" dirty="0" smtClean="0"/>
              <a:t>v3.0.1 Bootstrap no </a:t>
            </a:r>
            <a:r>
              <a:rPr lang="en-GB" dirty="0"/>
              <a:t>longer </a:t>
            </a:r>
            <a:r>
              <a:rPr lang="en-GB" dirty="0" smtClean="0"/>
              <a:t>uses </a:t>
            </a:r>
            <a:r>
              <a:rPr lang="en-GB" dirty="0"/>
              <a:t>max-width on .</a:t>
            </a:r>
            <a:r>
              <a:rPr lang="en-GB" dirty="0" smtClean="0"/>
              <a:t>containers</a:t>
            </a:r>
            <a:endParaRPr lang="en-GB" dirty="0"/>
          </a:p>
          <a:p>
            <a:r>
              <a:rPr lang="en-GB" dirty="0"/>
              <a:t>Internet Explorer 8 and @font-face</a:t>
            </a:r>
          </a:p>
          <a:p>
            <a:pPr lvl="1"/>
            <a:r>
              <a:rPr lang="en-GB" dirty="0" smtClean="0"/>
              <a:t>IE8 </a:t>
            </a:r>
            <a:r>
              <a:rPr lang="en-GB" dirty="0"/>
              <a:t>has some issues with @font-face when combined with :</a:t>
            </a:r>
            <a:r>
              <a:rPr lang="en-GB" dirty="0" smtClean="0"/>
              <a:t>before</a:t>
            </a:r>
          </a:p>
          <a:p>
            <a:pPr lvl="1"/>
            <a:r>
              <a:rPr lang="en-GB" dirty="0" smtClean="0"/>
              <a:t>Bootstrap </a:t>
            </a:r>
            <a:r>
              <a:rPr lang="en-GB" dirty="0"/>
              <a:t>uses that combination with its </a:t>
            </a:r>
            <a:r>
              <a:rPr lang="en-GB" dirty="0" err="1" smtClean="0"/>
              <a:t>Glyphicons</a:t>
            </a:r>
            <a:endParaRPr lang="en-GB" dirty="0" smtClean="0"/>
          </a:p>
          <a:p>
            <a:pPr lvl="1"/>
            <a:r>
              <a:rPr lang="en-GB" dirty="0" smtClean="0"/>
              <a:t>If </a:t>
            </a:r>
            <a:r>
              <a:rPr lang="en-GB" dirty="0"/>
              <a:t>a page is </a:t>
            </a:r>
            <a:r>
              <a:rPr lang="en-GB" dirty="0" smtClean="0"/>
              <a:t>cached </a:t>
            </a:r>
            <a:r>
              <a:rPr lang="en-GB" dirty="0"/>
              <a:t>and loaded without the mouse over the window </a:t>
            </a:r>
            <a:r>
              <a:rPr lang="en-GB" dirty="0" smtClean="0"/>
              <a:t>then </a:t>
            </a:r>
            <a:r>
              <a:rPr lang="en-GB" dirty="0"/>
              <a:t>the page gets rendered before the font </a:t>
            </a:r>
            <a:r>
              <a:rPr lang="en-GB" dirty="0" smtClean="0"/>
              <a:t>loads</a:t>
            </a:r>
          </a:p>
          <a:p>
            <a:pPr lvl="1"/>
            <a:r>
              <a:rPr lang="en-GB" dirty="0" smtClean="0"/>
              <a:t>Hovering </a:t>
            </a:r>
            <a:r>
              <a:rPr lang="en-GB" dirty="0"/>
              <a:t>over the page </a:t>
            </a:r>
            <a:r>
              <a:rPr lang="en-GB" dirty="0" smtClean="0"/>
              <a:t>will </a:t>
            </a:r>
            <a:r>
              <a:rPr lang="en-GB" dirty="0"/>
              <a:t>show some of the icons and hovering over the remaining icons will show those as </a:t>
            </a:r>
            <a:r>
              <a:rPr lang="en-GB" dirty="0" smtClean="0"/>
              <a:t>well</a:t>
            </a:r>
          </a:p>
          <a:p>
            <a:r>
              <a:rPr lang="en-GB" dirty="0" smtClean="0"/>
              <a:t>IE </a:t>
            </a:r>
            <a:r>
              <a:rPr lang="en-GB" dirty="0"/>
              <a:t>Compatibility modes</a:t>
            </a:r>
          </a:p>
          <a:p>
            <a:pPr lvl="1"/>
            <a:r>
              <a:rPr lang="en-GB" dirty="0" smtClean="0"/>
              <a:t>Bootstrap </a:t>
            </a:r>
            <a:r>
              <a:rPr lang="en-GB" dirty="0"/>
              <a:t>is not supported in </a:t>
            </a:r>
            <a:r>
              <a:rPr lang="en-GB" dirty="0" smtClean="0"/>
              <a:t>old </a:t>
            </a:r>
            <a:r>
              <a:rPr lang="en-GB" dirty="0"/>
              <a:t>Internet Explorer compatibility </a:t>
            </a:r>
            <a:r>
              <a:rPr lang="en-GB" dirty="0" smtClean="0"/>
              <a:t>modes</a:t>
            </a:r>
          </a:p>
          <a:p>
            <a:pPr lvl="1"/>
            <a:r>
              <a:rPr lang="en-GB" dirty="0" smtClean="0"/>
              <a:t>To </a:t>
            </a:r>
            <a:r>
              <a:rPr lang="en-GB" dirty="0"/>
              <a:t>be sure you're using the latest rendering mode for </a:t>
            </a:r>
            <a:r>
              <a:rPr lang="en-GB" dirty="0" smtClean="0"/>
              <a:t>IE </a:t>
            </a:r>
            <a:r>
              <a:rPr lang="en-GB" dirty="0"/>
              <a:t>consider including the appropriate &lt;meta&gt; tag in your pages:</a:t>
            </a:r>
          </a:p>
          <a:p>
            <a:pPr lvl="1"/>
            <a:r>
              <a:rPr lang="en-GB" dirty="0" smtClean="0"/>
              <a:t>&lt;</a:t>
            </a:r>
            <a:r>
              <a:rPr lang="en-GB" dirty="0"/>
              <a:t>meta http-</a:t>
            </a:r>
            <a:r>
              <a:rPr lang="en-GB" dirty="0" err="1"/>
              <a:t>equiv</a:t>
            </a:r>
            <a:r>
              <a:rPr lang="en-GB" dirty="0"/>
              <a:t>="X-UA-Compatible" content="IE=edge"&gt;</a:t>
            </a:r>
          </a:p>
        </p:txBody>
      </p:sp>
    </p:spTree>
    <p:extLst>
      <p:ext uri="{BB962C8B-B14F-4D97-AF65-F5344CB8AC3E}">
        <p14:creationId xmlns:p14="http://schemas.microsoft.com/office/powerpoint/2010/main" val="39100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Bootstrap follows common web standards </a:t>
            </a:r>
            <a:r>
              <a:rPr lang="en-GB" dirty="0" smtClean="0"/>
              <a:t>and can be </a:t>
            </a:r>
            <a:r>
              <a:rPr lang="en-GB" dirty="0"/>
              <a:t>used to create sites that are accessible to </a:t>
            </a:r>
            <a:r>
              <a:rPr lang="en-GB" dirty="0" smtClean="0"/>
              <a:t>assistive Technologies</a:t>
            </a:r>
          </a:p>
          <a:p>
            <a:r>
              <a:rPr lang="en-GB" dirty="0"/>
              <a:t>Skip navigation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your navigation contains many links and comes before the main content in the DOM, add a Skip to main content link before the navigation </a:t>
            </a:r>
            <a:endParaRPr lang="en-GB" dirty="0" smtClean="0"/>
          </a:p>
          <a:p>
            <a:pPr lvl="1"/>
            <a:r>
              <a:rPr lang="en-GB" dirty="0" smtClean="0"/>
              <a:t>Using </a:t>
            </a:r>
            <a:r>
              <a:rPr lang="en-GB" dirty="0"/>
              <a:t>the .</a:t>
            </a:r>
            <a:r>
              <a:rPr lang="en-GB" dirty="0" err="1"/>
              <a:t>sr</a:t>
            </a:r>
            <a:r>
              <a:rPr lang="en-GB" dirty="0"/>
              <a:t>-only class will visually hide the skip </a:t>
            </a:r>
            <a:r>
              <a:rPr lang="en-GB" dirty="0" smtClean="0"/>
              <a:t>link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.</a:t>
            </a:r>
            <a:r>
              <a:rPr lang="en-GB" dirty="0" err="1"/>
              <a:t>sr</a:t>
            </a:r>
            <a:r>
              <a:rPr lang="en-GB" dirty="0"/>
              <a:t>-only-focusable class will ensure that the link becomes visible once </a:t>
            </a:r>
            <a:r>
              <a:rPr lang="en-GB" dirty="0" smtClean="0"/>
              <a:t>focused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6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Colour contrast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</a:t>
            </a:r>
            <a:r>
              <a:rPr lang="en-GB" dirty="0"/>
              <a:t>some of the default </a:t>
            </a:r>
            <a:r>
              <a:rPr lang="en-GB" dirty="0" smtClean="0"/>
              <a:t>colour </a:t>
            </a:r>
            <a:r>
              <a:rPr lang="en-GB" dirty="0"/>
              <a:t>combinations </a:t>
            </a:r>
            <a:r>
              <a:rPr lang="en-GB" dirty="0" smtClean="0"/>
              <a:t>have </a:t>
            </a:r>
            <a:r>
              <a:rPr lang="en-GB" dirty="0"/>
              <a:t>a low contrast ratio </a:t>
            </a:r>
            <a:r>
              <a:rPr lang="en-GB" dirty="0" smtClean="0"/>
              <a:t>below </a:t>
            </a:r>
            <a:r>
              <a:rPr lang="en-GB" dirty="0"/>
              <a:t>the recommended ratio of </a:t>
            </a:r>
            <a:r>
              <a:rPr lang="en-GB" dirty="0" smtClean="0"/>
              <a:t>4.5:1</a:t>
            </a:r>
          </a:p>
          <a:p>
            <a:pPr lvl="1"/>
            <a:r>
              <a:rPr lang="en-GB" dirty="0" smtClean="0"/>
              <a:t>This </a:t>
            </a:r>
            <a:r>
              <a:rPr lang="en-GB" dirty="0"/>
              <a:t>can cause problems to users with low vision or who are </a:t>
            </a:r>
            <a:r>
              <a:rPr lang="en-GB" dirty="0" smtClean="0"/>
              <a:t>colour blind</a:t>
            </a:r>
          </a:p>
          <a:p>
            <a:r>
              <a:rPr lang="en-GB" dirty="0" smtClean="0"/>
              <a:t>These </a:t>
            </a:r>
            <a:r>
              <a:rPr lang="en-GB" dirty="0"/>
              <a:t>default </a:t>
            </a:r>
            <a:r>
              <a:rPr lang="en-GB" dirty="0" smtClean="0"/>
              <a:t>colours </a:t>
            </a:r>
            <a:r>
              <a:rPr lang="en-GB" dirty="0"/>
              <a:t>may need to be modified to increase their contrast and </a:t>
            </a:r>
            <a:r>
              <a:rPr lang="en-GB" dirty="0" smtClean="0"/>
              <a:t>legibility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8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Latest Browser and Device Support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70" y="1465118"/>
            <a:ext cx="10166060" cy="50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="stylesheet" media="print" </a:t>
            </a:r>
            <a:r>
              <a:rPr lang="en-GB" dirty="0" err="1"/>
              <a:t>href</a:t>
            </a:r>
            <a:r>
              <a:rPr lang="en-GB" dirty="0"/>
              <a:t>="print.css"&gt; </a:t>
            </a:r>
          </a:p>
          <a:p>
            <a:pPr marL="0" indent="0">
              <a:buNone/>
            </a:pPr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="stylesheet" media="(max-width: 800px)" </a:t>
            </a:r>
            <a:r>
              <a:rPr lang="en-GB" dirty="0" err="1"/>
              <a:t>href</a:t>
            </a:r>
            <a:r>
              <a:rPr lang="en-GB" dirty="0"/>
              <a:t>="max800.css"&gt; </a:t>
            </a:r>
          </a:p>
          <a:p>
            <a:pPr marL="0" indent="0">
              <a:buNone/>
            </a:pPr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="stylesheet" media="(max-width: 320px)" </a:t>
            </a:r>
            <a:r>
              <a:rPr lang="en-GB" dirty="0" err="1"/>
              <a:t>href</a:t>
            </a:r>
            <a:r>
              <a:rPr lang="en-GB" dirty="0"/>
              <a:t>="max320.css"&gt; </a:t>
            </a:r>
          </a:p>
          <a:p>
            <a:pPr marL="0" indent="0">
              <a:buNone/>
            </a:pPr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="stylesheet" media="(orientation: portrait)" </a:t>
            </a:r>
            <a:r>
              <a:rPr lang="en-GB" dirty="0" err="1"/>
              <a:t>href</a:t>
            </a:r>
            <a:r>
              <a:rPr lang="en-GB" dirty="0"/>
              <a:t>="prt.css"&gt; </a:t>
            </a:r>
          </a:p>
          <a:p>
            <a:pPr marL="0" indent="0">
              <a:buNone/>
            </a:pPr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="stylesheet" media="(orientation: landscape)"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 err="1"/>
              <a:t>lnd</a:t>
            </a:r>
            <a:r>
              <a:rPr lang="en-GB" dirty="0"/>
              <a:t>. </a:t>
            </a:r>
            <a:r>
              <a:rPr lang="en-GB" dirty="0" err="1"/>
              <a:t>css</a:t>
            </a:r>
            <a:r>
              <a:rPr lang="en-GB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5789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Compiling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CSS and </a:t>
            </a:r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Bootstrap </a:t>
            </a:r>
            <a:r>
              <a:rPr lang="en-GB" dirty="0" smtClean="0"/>
              <a:t>uses Grunt for </a:t>
            </a:r>
            <a:r>
              <a:rPr lang="en-GB" dirty="0"/>
              <a:t>its build </a:t>
            </a:r>
            <a:r>
              <a:rPr lang="en-GB" dirty="0" smtClean="0"/>
              <a:t>system </a:t>
            </a:r>
            <a:r>
              <a:rPr lang="en-GB" dirty="0"/>
              <a:t>with convenient methods for working with the </a:t>
            </a:r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Download and install node.js</a:t>
            </a:r>
          </a:p>
          <a:p>
            <a:pPr lvl="1"/>
            <a:r>
              <a:rPr lang="en-GB" dirty="0" smtClean="0"/>
              <a:t>Install grunt-cli globally with </a:t>
            </a:r>
            <a:r>
              <a:rPr lang="en-GB" dirty="0" err="1" smtClean="0"/>
              <a:t>npm</a:t>
            </a:r>
            <a:r>
              <a:rPr lang="en-GB" dirty="0" smtClean="0"/>
              <a:t> install -g grunt-cli</a:t>
            </a:r>
          </a:p>
          <a:p>
            <a:pPr lvl="1"/>
            <a:r>
              <a:rPr lang="en-GB" dirty="0" smtClean="0"/>
              <a:t>Navigate to the root /bootstrap/ directory then run </a:t>
            </a:r>
            <a:r>
              <a:rPr lang="en-GB" dirty="0" err="1" smtClean="0"/>
              <a:t>npm</a:t>
            </a:r>
            <a:r>
              <a:rPr lang="en-GB" dirty="0" smtClean="0"/>
              <a:t> install</a:t>
            </a:r>
          </a:p>
          <a:p>
            <a:pPr lvl="1"/>
            <a:r>
              <a:rPr lang="en-GB" dirty="0" err="1" smtClean="0"/>
              <a:t>npm</a:t>
            </a:r>
            <a:r>
              <a:rPr lang="en-GB" dirty="0" smtClean="0"/>
              <a:t> will automatically install the necessary local 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1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Grunt </a:t>
            </a:r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grunt </a:t>
            </a:r>
            <a:r>
              <a:rPr lang="en-GB" dirty="0" err="1" smtClean="0"/>
              <a:t>dist</a:t>
            </a:r>
            <a:r>
              <a:rPr lang="en-GB" dirty="0" smtClean="0"/>
              <a:t> (Just compile CSS and JavaScript)</a:t>
            </a:r>
          </a:p>
          <a:p>
            <a:pPr lvl="1"/>
            <a:r>
              <a:rPr lang="en-GB" dirty="0" smtClean="0"/>
              <a:t>Regenerates the /</a:t>
            </a:r>
            <a:r>
              <a:rPr lang="en-GB" dirty="0" err="1" smtClean="0"/>
              <a:t>dist</a:t>
            </a:r>
            <a:r>
              <a:rPr lang="en-GB" dirty="0" smtClean="0"/>
              <a:t>/ directory with compiled and minified CSS and JavaScript files</a:t>
            </a:r>
          </a:p>
          <a:p>
            <a:r>
              <a:rPr lang="en-GB" dirty="0" smtClean="0"/>
              <a:t>grunt watch (Watch)</a:t>
            </a:r>
          </a:p>
          <a:p>
            <a:pPr lvl="1"/>
            <a:r>
              <a:rPr lang="en-GB" dirty="0" smtClean="0"/>
              <a:t>Watches the Less source files and automatically recompiles them to CSS whenever you save a change</a:t>
            </a:r>
          </a:p>
          <a:p>
            <a:r>
              <a:rPr lang="en-GB" dirty="0" smtClean="0"/>
              <a:t>grunt test (Run tests)</a:t>
            </a:r>
          </a:p>
          <a:p>
            <a:pPr lvl="1"/>
            <a:r>
              <a:rPr lang="en-GB" dirty="0" smtClean="0"/>
              <a:t>Runs </a:t>
            </a:r>
            <a:r>
              <a:rPr lang="en-GB" dirty="0" err="1" smtClean="0"/>
              <a:t>JSHint</a:t>
            </a:r>
            <a:r>
              <a:rPr lang="en-GB" dirty="0" smtClean="0"/>
              <a:t> and runs the </a:t>
            </a:r>
            <a:r>
              <a:rPr lang="en-GB" dirty="0" err="1" smtClean="0"/>
              <a:t>QUnit</a:t>
            </a:r>
            <a:r>
              <a:rPr lang="en-GB" dirty="0" smtClean="0"/>
              <a:t> tests </a:t>
            </a:r>
            <a:r>
              <a:rPr lang="en-GB" dirty="0" err="1" smtClean="0"/>
              <a:t>headlessly</a:t>
            </a:r>
            <a:r>
              <a:rPr lang="en-GB" dirty="0" smtClean="0"/>
              <a:t> in </a:t>
            </a:r>
            <a:r>
              <a:rPr lang="en-GB" dirty="0" err="1" smtClean="0"/>
              <a:t>PhantomJS</a:t>
            </a:r>
            <a:endParaRPr lang="en-GB" dirty="0" smtClean="0"/>
          </a:p>
          <a:p>
            <a:r>
              <a:rPr lang="en-GB" dirty="0" smtClean="0"/>
              <a:t>grunt docs (Build &amp; test the docs assets)</a:t>
            </a:r>
          </a:p>
          <a:p>
            <a:pPr lvl="1"/>
            <a:r>
              <a:rPr lang="en-GB" dirty="0" smtClean="0"/>
              <a:t>Builds and tests CSS, </a:t>
            </a:r>
            <a:r>
              <a:rPr lang="en-GB" dirty="0" err="1" smtClean="0"/>
              <a:t>JavaScrip</a:t>
            </a:r>
            <a:r>
              <a:rPr lang="en-GB" dirty="0" smtClean="0"/>
              <a:t>, and other assets which are used when running the documentation locally via bundle exec </a:t>
            </a:r>
            <a:r>
              <a:rPr lang="en-GB" dirty="0" err="1" smtClean="0"/>
              <a:t>jekyll</a:t>
            </a:r>
            <a:r>
              <a:rPr lang="en-GB" dirty="0" smtClean="0"/>
              <a:t> serve</a:t>
            </a:r>
          </a:p>
          <a:p>
            <a:r>
              <a:rPr lang="en-GB" dirty="0" smtClean="0"/>
              <a:t>grunt (Build absolutely everything and run tests)</a:t>
            </a:r>
          </a:p>
          <a:p>
            <a:pPr lvl="1"/>
            <a:r>
              <a:rPr lang="en-GB" dirty="0" smtClean="0"/>
              <a:t>Compiles and minifies CSS and JavaScript, builds the documentation website, runs the HTML5 validator against the docs, regenerates the Customizer assets, </a:t>
            </a:r>
            <a:r>
              <a:rPr lang="en-GB" smtClean="0"/>
              <a:t>and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2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GB" dirty="0"/>
              <a:t>Responsive </a:t>
            </a:r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464"/>
            <a:ext cx="10515600" cy="4873336"/>
          </a:xfrm>
        </p:spPr>
        <p:txBody>
          <a:bodyPr>
            <a:normAutofit/>
          </a:bodyPr>
          <a:lstStyle/>
          <a:p>
            <a:r>
              <a:rPr lang="en-GB" dirty="0" smtClean="0"/>
              <a:t>Fluid design</a:t>
            </a:r>
            <a:endParaRPr lang="en-GB" dirty="0"/>
          </a:p>
          <a:p>
            <a:pPr lvl="1"/>
            <a:r>
              <a:rPr lang="en-GB" dirty="0" smtClean="0"/>
              <a:t>This </a:t>
            </a:r>
            <a:r>
              <a:rPr lang="en-GB" dirty="0"/>
              <a:t>is the most popular and easiest option for responsive </a:t>
            </a:r>
            <a:r>
              <a:rPr lang="en-GB" dirty="0" smtClean="0"/>
              <a:t>design</a:t>
            </a:r>
          </a:p>
          <a:p>
            <a:pPr lvl="1"/>
            <a:r>
              <a:rPr lang="en-GB" dirty="0" smtClean="0"/>
              <a:t>In </a:t>
            </a:r>
            <a:r>
              <a:rPr lang="en-GB" dirty="0"/>
              <a:t>this </a:t>
            </a:r>
            <a:r>
              <a:rPr lang="en-GB" dirty="0" smtClean="0"/>
              <a:t>pattern </a:t>
            </a:r>
            <a:r>
              <a:rPr lang="en-GB" dirty="0"/>
              <a:t>larger screen multiple columns layout renders as a single column in a smaller screen in absolutely same </a:t>
            </a:r>
            <a:r>
              <a:rPr lang="en-GB" dirty="0" smtClean="0"/>
              <a:t>sequence</a:t>
            </a:r>
            <a:endParaRPr lang="en-GB" dirty="0"/>
          </a:p>
          <a:p>
            <a:r>
              <a:rPr lang="en-GB" dirty="0" smtClean="0"/>
              <a:t>Column drop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page gets rendered as a single </a:t>
            </a:r>
            <a:r>
              <a:rPr lang="en-GB" dirty="0" smtClean="0"/>
              <a:t>column but </a:t>
            </a:r>
            <a:r>
              <a:rPr lang="en-GB" dirty="0"/>
              <a:t>the order of blocks </a:t>
            </a:r>
            <a:r>
              <a:rPr lang="en-GB" dirty="0" smtClean="0"/>
              <a:t>is altered</a:t>
            </a:r>
          </a:p>
          <a:p>
            <a:pPr lvl="1"/>
            <a:r>
              <a:rPr lang="en-GB" dirty="0" smtClean="0"/>
              <a:t>So </a:t>
            </a:r>
            <a:r>
              <a:rPr lang="en-GB" dirty="0"/>
              <a:t>if a content block is visible </a:t>
            </a:r>
            <a:r>
              <a:rPr lang="en-GB" dirty="0" smtClean="0"/>
              <a:t>first </a:t>
            </a:r>
            <a:r>
              <a:rPr lang="en-GB" dirty="0"/>
              <a:t>the block might be rendered as second or third </a:t>
            </a:r>
            <a:r>
              <a:rPr lang="en-GB" dirty="0" smtClean="0"/>
              <a:t>on smaller screen</a:t>
            </a:r>
            <a:endParaRPr lang="en-GB" dirty="0"/>
          </a:p>
          <a:p>
            <a:r>
              <a:rPr lang="en-GB" dirty="0" smtClean="0"/>
              <a:t>Layout shifter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whole layout of the screen contents get altered, </a:t>
            </a:r>
            <a:endParaRPr lang="en-GB" dirty="0" smtClean="0"/>
          </a:p>
          <a:p>
            <a:pPr lvl="1"/>
            <a:r>
              <a:rPr lang="en-GB" dirty="0" smtClean="0"/>
              <a:t>You </a:t>
            </a:r>
            <a:r>
              <a:rPr lang="en-GB" dirty="0"/>
              <a:t>need to develop different page layouts for large, medium, and small screens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8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Navigation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77580"/>
            <a:ext cx="10810009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Menu bar, Navigation/app </a:t>
            </a:r>
            <a:r>
              <a:rPr lang="en-GB" dirty="0"/>
              <a:t>bar </a:t>
            </a:r>
          </a:p>
          <a:p>
            <a:r>
              <a:rPr lang="en-GB" dirty="0" smtClean="0"/>
              <a:t>Links and Images </a:t>
            </a:r>
            <a:endParaRPr lang="en-GB" dirty="0"/>
          </a:p>
          <a:p>
            <a:r>
              <a:rPr lang="en-GB" dirty="0" smtClean="0"/>
              <a:t>Tabs </a:t>
            </a:r>
            <a:endParaRPr lang="en-GB" dirty="0"/>
          </a:p>
          <a:p>
            <a:r>
              <a:rPr lang="en-GB" dirty="0" smtClean="0"/>
              <a:t>HTML </a:t>
            </a:r>
            <a:r>
              <a:rPr lang="en-GB" dirty="0"/>
              <a:t>forms </a:t>
            </a:r>
            <a:endParaRPr lang="en-GB" dirty="0" smtClean="0"/>
          </a:p>
          <a:p>
            <a:r>
              <a:rPr lang="en-GB" dirty="0" smtClean="0"/>
              <a:t>Alerts </a:t>
            </a:r>
            <a:r>
              <a:rPr lang="en-GB" dirty="0"/>
              <a:t>and popups </a:t>
            </a:r>
          </a:p>
          <a:p>
            <a:r>
              <a:rPr lang="en-GB" dirty="0" smtClean="0"/>
              <a:t>Embedded </a:t>
            </a:r>
            <a:r>
              <a:rPr lang="en-GB" dirty="0"/>
              <a:t>audios and videos </a:t>
            </a:r>
            <a:r>
              <a:rPr lang="en-GB" dirty="0" smtClean="0"/>
              <a:t>tend to have their own transport control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5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Bootstrap includes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411" y="1455432"/>
            <a:ext cx="5859607" cy="53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Default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fundamental </a:t>
            </a:r>
            <a:r>
              <a:rPr lang="en-GB" dirty="0"/>
              <a:t>HTML </a:t>
            </a:r>
            <a:r>
              <a:rPr lang="en-GB" dirty="0" smtClean="0"/>
              <a:t>element styles</a:t>
            </a:r>
          </a:p>
          <a:p>
            <a:r>
              <a:rPr lang="en-GB" dirty="0" smtClean="0"/>
              <a:t>global </a:t>
            </a:r>
            <a:r>
              <a:rPr lang="en-GB" dirty="0"/>
              <a:t>CSS </a:t>
            </a:r>
            <a:r>
              <a:rPr lang="en-GB" dirty="0" smtClean="0"/>
              <a:t>classes</a:t>
            </a:r>
          </a:p>
          <a:p>
            <a:r>
              <a:rPr lang="en-GB" dirty="0" smtClean="0"/>
              <a:t>classes </a:t>
            </a:r>
            <a:r>
              <a:rPr lang="en-GB" dirty="0"/>
              <a:t>for advanced grid </a:t>
            </a:r>
            <a:r>
              <a:rPr lang="en-GB" dirty="0" smtClean="0"/>
              <a:t>patterns</a:t>
            </a:r>
          </a:p>
          <a:p>
            <a:r>
              <a:rPr lang="en-GB" dirty="0" smtClean="0"/>
              <a:t>lots </a:t>
            </a:r>
            <a:r>
              <a:rPr lang="en-GB" dirty="0"/>
              <a:t>of enhanced and extended CSS classes</a:t>
            </a:r>
          </a:p>
        </p:txBody>
      </p:sp>
    </p:spTree>
    <p:extLst>
      <p:ext uri="{BB962C8B-B14F-4D97-AF65-F5344CB8AC3E}">
        <p14:creationId xmlns:p14="http://schemas.microsoft.com/office/powerpoint/2010/main" val="1480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Tag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hr { </a:t>
            </a:r>
          </a:p>
          <a:p>
            <a:pPr marL="0" indent="0">
              <a:buNone/>
            </a:pPr>
            <a:r>
              <a:rPr lang="en-GB" dirty="0"/>
              <a:t>height: 0; 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dirty="0" err="1"/>
              <a:t>webkit</a:t>
            </a:r>
            <a:r>
              <a:rPr lang="en-GB" dirty="0"/>
              <a:t>-box-sizing: content-box; 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dirty="0" err="1"/>
              <a:t>moz</a:t>
            </a:r>
            <a:r>
              <a:rPr lang="en-GB" dirty="0"/>
              <a:t>-box-sizing: content-box; </a:t>
            </a:r>
          </a:p>
          <a:p>
            <a:pPr marL="0" indent="0">
              <a:buNone/>
            </a:pPr>
            <a:r>
              <a:rPr lang="en-GB" dirty="0"/>
              <a:t>box-sizing: content-box;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0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Class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.</a:t>
            </a:r>
            <a:r>
              <a:rPr lang="en-GB" dirty="0" err="1"/>
              <a:t>glyphicon</a:t>
            </a:r>
            <a:r>
              <a:rPr lang="en-GB" dirty="0"/>
              <a:t> { </a:t>
            </a:r>
          </a:p>
          <a:p>
            <a:pPr marL="0" indent="0">
              <a:buNone/>
            </a:pPr>
            <a:r>
              <a:rPr lang="en-GB" dirty="0"/>
              <a:t>position: relative; </a:t>
            </a:r>
          </a:p>
          <a:p>
            <a:pPr marL="0" indent="0">
              <a:buNone/>
            </a:pPr>
            <a:r>
              <a:rPr lang="en-GB" dirty="0"/>
              <a:t>top: 1px; </a:t>
            </a:r>
          </a:p>
          <a:p>
            <a:pPr marL="0" indent="0">
              <a:buNone/>
            </a:pPr>
            <a:r>
              <a:rPr lang="en-GB" dirty="0"/>
              <a:t>display: inline-block; </a:t>
            </a:r>
          </a:p>
          <a:p>
            <a:pPr marL="0" indent="0">
              <a:buNone/>
            </a:pPr>
            <a:r>
              <a:rPr lang="en-GB" dirty="0"/>
              <a:t>font-family: '</a:t>
            </a:r>
            <a:r>
              <a:rPr lang="en-GB" dirty="0" err="1"/>
              <a:t>Glyphicons</a:t>
            </a:r>
            <a:r>
              <a:rPr lang="en-GB" dirty="0"/>
              <a:t> Halflings'; </a:t>
            </a:r>
          </a:p>
          <a:p>
            <a:pPr marL="0" indent="0">
              <a:buNone/>
            </a:pPr>
            <a:r>
              <a:rPr lang="en-GB" dirty="0"/>
              <a:t>font-style: normal; </a:t>
            </a:r>
          </a:p>
          <a:p>
            <a:pPr marL="0" indent="0">
              <a:buNone/>
            </a:pPr>
            <a:r>
              <a:rPr lang="en-GB" dirty="0"/>
              <a:t>font-weight: normal; </a:t>
            </a:r>
          </a:p>
          <a:p>
            <a:pPr marL="0" indent="0">
              <a:buNone/>
            </a:pPr>
            <a:r>
              <a:rPr lang="en-GB" dirty="0"/>
              <a:t>line-height: 1; 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dirty="0" err="1"/>
              <a:t>webkit</a:t>
            </a:r>
            <a:r>
              <a:rPr lang="en-GB" dirty="0"/>
              <a:t>-font-smoothing: </a:t>
            </a:r>
            <a:r>
              <a:rPr lang="en-GB" dirty="0" err="1"/>
              <a:t>antialiased</a:t>
            </a:r>
            <a:r>
              <a:rPr lang="en-GB" dirty="0"/>
              <a:t>; 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dirty="0" err="1"/>
              <a:t>moz</a:t>
            </a:r>
            <a:r>
              <a:rPr lang="en-GB" dirty="0"/>
              <a:t>-</a:t>
            </a:r>
            <a:r>
              <a:rPr lang="en-GB" dirty="0" err="1"/>
              <a:t>osx</a:t>
            </a:r>
            <a:r>
              <a:rPr lang="en-GB" dirty="0"/>
              <a:t>-font-smoothing: grayscale; 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5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GB" dirty="0" smtClean="0"/>
              <a:t>Example Component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81686"/>
            <a:ext cx="51816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&lt;</a:t>
            </a:r>
            <a:r>
              <a:rPr lang="en-GB" sz="2400" dirty="0" err="1"/>
              <a:t>ol</a:t>
            </a:r>
            <a:r>
              <a:rPr lang="en-GB" sz="2400" dirty="0"/>
              <a:t> class="breadcrumb"&gt; </a:t>
            </a:r>
          </a:p>
          <a:p>
            <a:pPr marL="0" indent="0">
              <a:buNone/>
            </a:pPr>
            <a:r>
              <a:rPr lang="it-IT" sz="2400" dirty="0"/>
              <a:t>&lt;li&gt;&lt;a href="#"&gt;Home&lt;/a&gt;&lt;/li&gt; </a:t>
            </a:r>
          </a:p>
          <a:p>
            <a:pPr marL="0" indent="0">
              <a:buNone/>
            </a:pPr>
            <a:r>
              <a:rPr lang="it-IT" sz="2400" dirty="0"/>
              <a:t>&lt;li&gt;&lt;a href="#"&gt;The Store&lt;/a&gt;&lt;/li&gt; </a:t>
            </a:r>
          </a:p>
          <a:p>
            <a:pPr marL="0" indent="0">
              <a:buNone/>
            </a:pPr>
            <a:r>
              <a:rPr lang="en-GB" sz="2400" dirty="0"/>
              <a:t>&lt;li class="active"&gt;Offer Zone&lt;/li&gt; </a:t>
            </a:r>
          </a:p>
          <a:p>
            <a:pPr marL="0" indent="0">
              <a:buNone/>
            </a:pPr>
            <a:r>
              <a:rPr lang="en-GB" sz="2400" dirty="0"/>
              <a:t>&lt;/</a:t>
            </a:r>
            <a:r>
              <a:rPr lang="en-GB" sz="2400" dirty="0" err="1"/>
              <a:t>ol</a:t>
            </a:r>
            <a:r>
              <a:rPr lang="en-GB" sz="2400" dirty="0" smtClean="0"/>
              <a:t>&gt;</a:t>
            </a:r>
          </a:p>
          <a:p>
            <a:endParaRPr lang="en-GB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2270" y="1181686"/>
            <a:ext cx="5486399" cy="551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.breadcrumb { </a:t>
            </a:r>
          </a:p>
          <a:p>
            <a:pPr marL="0" indent="0">
              <a:buNone/>
            </a:pPr>
            <a:r>
              <a:rPr lang="en-GB" sz="2400" dirty="0"/>
              <a:t>padding: 8px 15px; </a:t>
            </a:r>
            <a:r>
              <a:rPr lang="en-GB" sz="2400" dirty="0" smtClean="0"/>
              <a:t> margin-bottom</a:t>
            </a:r>
            <a:r>
              <a:rPr lang="en-GB" sz="2400" dirty="0"/>
              <a:t>: 20px; </a:t>
            </a:r>
          </a:p>
          <a:p>
            <a:pPr marL="0" indent="0">
              <a:buNone/>
            </a:pPr>
            <a:r>
              <a:rPr lang="en-GB" sz="2400" dirty="0"/>
              <a:t>list-style: none</a:t>
            </a:r>
            <a:r>
              <a:rPr lang="en-GB" sz="2400" dirty="0" smtClean="0"/>
              <a:t>; background-</a:t>
            </a:r>
            <a:r>
              <a:rPr lang="en-GB" sz="2400" dirty="0" err="1" smtClean="0"/>
              <a:t>color</a:t>
            </a:r>
            <a:r>
              <a:rPr lang="en-GB" sz="2400" dirty="0"/>
              <a:t>: #f5f5f5; </a:t>
            </a:r>
          </a:p>
          <a:p>
            <a:pPr marL="0" indent="0">
              <a:buNone/>
            </a:pPr>
            <a:r>
              <a:rPr lang="en-GB" sz="2400" dirty="0"/>
              <a:t>border-radius: 4px; 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.breadcrumb &gt; li { </a:t>
            </a:r>
            <a:r>
              <a:rPr lang="en-GB" sz="2400" dirty="0" smtClean="0"/>
              <a:t>display</a:t>
            </a:r>
            <a:r>
              <a:rPr lang="en-GB" sz="2400" dirty="0"/>
              <a:t>: inline-block; </a:t>
            </a:r>
            <a:r>
              <a:rPr lang="en-GB" sz="2400" dirty="0" smtClean="0"/>
              <a:t>}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.breadcrumb &gt; li + </a:t>
            </a:r>
            <a:r>
              <a:rPr lang="en-GB" sz="2400" dirty="0" err="1"/>
              <a:t>li:before</a:t>
            </a:r>
            <a:r>
              <a:rPr lang="en-GB" sz="2400" dirty="0"/>
              <a:t> { </a:t>
            </a:r>
          </a:p>
          <a:p>
            <a:pPr marL="0" indent="0">
              <a:buNone/>
            </a:pPr>
            <a:r>
              <a:rPr lang="en-GB" sz="2400" dirty="0"/>
              <a:t>padding: 0 5px; </a:t>
            </a:r>
            <a:r>
              <a:rPr lang="en-GB" sz="2400" dirty="0" err="1" smtClean="0"/>
              <a:t>color</a:t>
            </a:r>
            <a:r>
              <a:rPr lang="en-GB" sz="2400" dirty="0"/>
              <a:t>: #ccc; </a:t>
            </a:r>
            <a:r>
              <a:rPr lang="en-GB" sz="2400" dirty="0" smtClean="0"/>
              <a:t> content</a:t>
            </a:r>
            <a:r>
              <a:rPr lang="en-GB" sz="2400" dirty="0"/>
              <a:t>: "/\00a0"; 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.breadcrumb &gt; .active { </a:t>
            </a:r>
            <a:r>
              <a:rPr lang="en-GB" sz="2400" dirty="0" err="1" smtClean="0"/>
              <a:t>color</a:t>
            </a:r>
            <a:r>
              <a:rPr lang="en-GB" sz="2400" dirty="0"/>
              <a:t>: #777; </a:t>
            </a:r>
            <a:r>
              <a:rPr lang="en-GB" sz="2400" dirty="0" smtClean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952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Wifi</a:t>
            </a:r>
            <a:endParaRPr lang="en-GB" dirty="0" smtClean="0"/>
          </a:p>
          <a:p>
            <a:r>
              <a:rPr lang="en-GB" dirty="0" smtClean="0"/>
              <a:t>Facilities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7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JavaScript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Bootstrap framework comes with a number of ready-to-use JavaScript </a:t>
            </a:r>
            <a:r>
              <a:rPr lang="en-GB" dirty="0" smtClean="0"/>
              <a:t>plugins</a:t>
            </a:r>
          </a:p>
          <a:p>
            <a:pPr lvl="1"/>
            <a:r>
              <a:rPr lang="en-GB" dirty="0" smtClean="0"/>
              <a:t>Popup </a:t>
            </a:r>
            <a:r>
              <a:rPr lang="en-GB" dirty="0"/>
              <a:t>windows, Tabs, Carousels or </a:t>
            </a:r>
            <a:r>
              <a:rPr lang="en-GB" dirty="0" smtClean="0"/>
              <a:t>Tooltips etc.</a:t>
            </a:r>
          </a:p>
          <a:p>
            <a:r>
              <a:rPr lang="en-GB" dirty="0" smtClean="0"/>
              <a:t>Bootstrap </a:t>
            </a:r>
            <a:r>
              <a:rPr lang="en-GB" dirty="0"/>
              <a:t>JS plugins are built on </a:t>
            </a:r>
            <a:r>
              <a:rPr lang="en-GB" dirty="0" smtClean="0"/>
              <a:t>top </a:t>
            </a:r>
            <a:r>
              <a:rPr lang="en-GB" dirty="0"/>
              <a:t>of </a:t>
            </a:r>
            <a:r>
              <a:rPr lang="en-GB" dirty="0" smtClean="0"/>
              <a:t>jQuery</a:t>
            </a:r>
          </a:p>
          <a:p>
            <a:pPr lvl="1"/>
            <a:r>
              <a:rPr lang="en-GB" dirty="0" smtClean="0"/>
              <a:t>JS </a:t>
            </a:r>
            <a:r>
              <a:rPr lang="en-GB" dirty="0"/>
              <a:t>code you </a:t>
            </a:r>
            <a:r>
              <a:rPr lang="en-GB" dirty="0" smtClean="0"/>
              <a:t>write </a:t>
            </a:r>
            <a:r>
              <a:rPr lang="en-GB" dirty="0"/>
              <a:t>for Bootstrap </a:t>
            </a:r>
            <a:r>
              <a:rPr lang="en-GB" dirty="0" smtClean="0"/>
              <a:t>also based </a:t>
            </a:r>
            <a:r>
              <a:rPr lang="en-GB" dirty="0"/>
              <a:t>on jQuery 	</a:t>
            </a:r>
          </a:p>
          <a:p>
            <a:pPr marL="0" indent="0">
              <a:buNone/>
            </a:pPr>
            <a:r>
              <a:rPr lang="it-IT" dirty="0" smtClean="0"/>
              <a:t>	$('#</a:t>
            </a:r>
            <a:r>
              <a:rPr lang="it-IT" dirty="0"/>
              <a:t>profileTab li:eq(1) a').tab('show');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8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use </a:t>
            </a:r>
            <a:r>
              <a:rPr lang="en-GB" dirty="0" smtClean="0"/>
              <a:t>Bootstrap CSS </a:t>
            </a:r>
            <a:r>
              <a:rPr lang="en-GB" dirty="0"/>
              <a:t>all the </a:t>
            </a:r>
            <a:r>
              <a:rPr lang="en-GB" dirty="0" smtClean="0"/>
              <a:t>main HTML </a:t>
            </a:r>
            <a:r>
              <a:rPr lang="en-GB" dirty="0"/>
              <a:t>elements automatically become </a:t>
            </a:r>
            <a:r>
              <a:rPr lang="en-GB" dirty="0" smtClean="0"/>
              <a:t>responsive</a:t>
            </a:r>
            <a:endParaRPr lang="en-GB" dirty="0"/>
          </a:p>
          <a:p>
            <a:r>
              <a:rPr lang="en-GB" dirty="0"/>
              <a:t>The built-in components are </a:t>
            </a:r>
            <a:r>
              <a:rPr lang="en-GB" dirty="0" smtClean="0"/>
              <a:t>designed </a:t>
            </a:r>
            <a:r>
              <a:rPr lang="en-GB" dirty="0"/>
              <a:t>to be </a:t>
            </a:r>
            <a:r>
              <a:rPr lang="en-GB" dirty="0" smtClean="0"/>
              <a:t>responsive </a:t>
            </a:r>
          </a:p>
          <a:p>
            <a:r>
              <a:rPr lang="en-GB" dirty="0" smtClean="0"/>
              <a:t>Bootstrap </a:t>
            </a:r>
            <a:r>
              <a:rPr lang="en-GB" dirty="0"/>
              <a:t>offers very easy </a:t>
            </a:r>
            <a:r>
              <a:rPr lang="en-GB" dirty="0" smtClean="0"/>
              <a:t>ways </a:t>
            </a:r>
            <a:r>
              <a:rPr lang="en-GB" dirty="0"/>
              <a:t>to customize </a:t>
            </a:r>
            <a:r>
              <a:rPr lang="en-GB" dirty="0" smtClean="0"/>
              <a:t>behaviour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2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Download from</a:t>
            </a:r>
          </a:p>
          <a:p>
            <a:pPr lvl="1"/>
            <a:r>
              <a:rPr lang="en-GB" dirty="0" smtClean="0">
                <a:hlinkClick r:id="rId2"/>
              </a:rPr>
              <a:t>https://getbootstrap.com/getting-started/</a:t>
            </a:r>
            <a:endParaRPr lang="en-GB" dirty="0" smtClean="0"/>
          </a:p>
          <a:p>
            <a:pPr lvl="1"/>
            <a:r>
              <a:rPr lang="en-GB" dirty="0" smtClean="0"/>
              <a:t>Bootstrap (bootstrap-3.3.7-dist.zip) or source (bootstrap-3.3.7.zip)</a:t>
            </a:r>
          </a:p>
          <a:p>
            <a:r>
              <a:rPr lang="en-GB" dirty="0"/>
              <a:t>Bootstrap CDN</a:t>
            </a:r>
          </a:p>
          <a:p>
            <a:pPr marL="457200" lvl="1" indent="0">
              <a:buNone/>
            </a:pPr>
            <a:r>
              <a:rPr lang="en-GB" dirty="0" smtClean="0"/>
              <a:t>&lt;link </a:t>
            </a:r>
            <a:r>
              <a:rPr lang="en-GB" dirty="0" err="1" smtClean="0"/>
              <a:t>rel</a:t>
            </a:r>
            <a:r>
              <a:rPr lang="en-GB" dirty="0" smtClean="0"/>
              <a:t>="stylesheet" </a:t>
            </a:r>
            <a:r>
              <a:rPr lang="en-GB" dirty="0" err="1" smtClean="0"/>
              <a:t>href</a:t>
            </a:r>
            <a:r>
              <a:rPr lang="en-GB" dirty="0" smtClean="0"/>
              <a:t>="https://maxcdn.bootstrapcdn.com/bootstrap/3.3.7/</a:t>
            </a:r>
            <a:r>
              <a:rPr lang="en-GB" dirty="0" err="1" smtClean="0"/>
              <a:t>css</a:t>
            </a:r>
            <a:r>
              <a:rPr lang="en-GB" dirty="0" smtClean="0"/>
              <a:t>/bootstrap.min.css" /&gt;</a:t>
            </a:r>
          </a:p>
          <a:p>
            <a:r>
              <a:rPr lang="en-GB" dirty="0" smtClean="0"/>
              <a:t>Install </a:t>
            </a:r>
            <a:r>
              <a:rPr lang="en-GB" dirty="0"/>
              <a:t>with </a:t>
            </a:r>
            <a:r>
              <a:rPr lang="en-GB" dirty="0" err="1" smtClean="0"/>
              <a:t>npm</a:t>
            </a:r>
            <a:endParaRPr lang="en-GB" dirty="0"/>
          </a:p>
          <a:p>
            <a:pPr lvl="1"/>
            <a:r>
              <a:rPr lang="en-GB" dirty="0" err="1" smtClean="0"/>
              <a:t>npm</a:t>
            </a:r>
            <a:r>
              <a:rPr lang="en-GB" dirty="0" smtClean="0"/>
              <a:t> install bootstrap@3</a:t>
            </a:r>
            <a:endParaRPr lang="en-GB" dirty="0"/>
          </a:p>
          <a:p>
            <a:r>
              <a:rPr lang="en-GB" dirty="0" smtClean="0"/>
              <a:t>Can also install with Bower or Composer</a:t>
            </a:r>
          </a:p>
          <a:p>
            <a:r>
              <a:rPr lang="en-GB" dirty="0" smtClean="0"/>
              <a:t>NOTE: you will also need to download jQuery if you want to use the JavaScript features of Bootstrap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5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311"/>
          </a:xfrm>
        </p:spPr>
        <p:txBody>
          <a:bodyPr/>
          <a:lstStyle/>
          <a:p>
            <a:r>
              <a:rPr lang="en-GB" dirty="0"/>
              <a:t>Precompiled </a:t>
            </a:r>
            <a:r>
              <a:rPr lang="en-GB" dirty="0" smtClean="0"/>
              <a:t>Bootstrap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663" y="1263687"/>
            <a:ext cx="5022310" cy="55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</a:t>
            </a:r>
            <a:r>
              <a:rPr lang="en-GB" dirty="0" smtClean="0"/>
              <a:t>pre-processors LESS and SASS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CSS </a:t>
            </a:r>
            <a:r>
              <a:rPr lang="en-GB" dirty="0" smtClean="0"/>
              <a:t>pre-processor </a:t>
            </a:r>
            <a:r>
              <a:rPr lang="en-GB" dirty="0"/>
              <a:t>is a program that takes some </a:t>
            </a:r>
            <a:r>
              <a:rPr lang="en-GB" dirty="0" smtClean="0"/>
              <a:t>pre-processed </a:t>
            </a:r>
            <a:r>
              <a:rPr lang="en-GB" dirty="0"/>
              <a:t>code and convert them into </a:t>
            </a:r>
            <a:r>
              <a:rPr lang="en-GB" dirty="0" smtClean="0"/>
              <a:t>CSS </a:t>
            </a:r>
            <a:r>
              <a:rPr lang="en-GB" dirty="0"/>
              <a:t>code that browsers </a:t>
            </a:r>
            <a:r>
              <a:rPr lang="en-GB" dirty="0" smtClean="0"/>
              <a:t>understand</a:t>
            </a:r>
          </a:p>
          <a:p>
            <a:pPr lvl="1"/>
            <a:r>
              <a:rPr lang="en-GB" dirty="0" smtClean="0"/>
              <a:t>Makes </a:t>
            </a:r>
            <a:r>
              <a:rPr lang="en-GB" dirty="0"/>
              <a:t>CSS more dynamic, productive</a:t>
            </a:r>
            <a:r>
              <a:rPr lang="en-GB" dirty="0" smtClean="0"/>
              <a:t>, efficient </a:t>
            </a:r>
            <a:r>
              <a:rPr lang="en-GB" dirty="0"/>
              <a:t>and organized</a:t>
            </a:r>
          </a:p>
        </p:txBody>
      </p:sp>
    </p:spTree>
    <p:extLst>
      <p:ext uri="{BB962C8B-B14F-4D97-AF65-F5344CB8AC3E}">
        <p14:creationId xmlns:p14="http://schemas.microsoft.com/office/powerpoint/2010/main" val="8340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 all the CSS and JavaScript files in your HTML </a:t>
            </a:r>
            <a:r>
              <a:rPr lang="en-GB" dirty="0" smtClean="0"/>
              <a:t>page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Build a Starter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Icons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945"/>
            <a:ext cx="10515600" cy="4743018"/>
          </a:xfrm>
        </p:spPr>
        <p:txBody>
          <a:bodyPr/>
          <a:lstStyle/>
          <a:p>
            <a:r>
              <a:rPr lang="en-GB" dirty="0" smtClean="0"/>
              <a:t>http://www.bootstrapicons.com/index.htm?version=3.0.2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4706"/>
            <a:ext cx="100012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Build some sample content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Also explore at different screen widths</a:t>
            </a:r>
          </a:p>
          <a:p>
            <a:r>
              <a:rPr lang="en-GB" dirty="0" smtClean="0"/>
              <a:t>And on different devices</a:t>
            </a:r>
          </a:p>
          <a:p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b="19125"/>
          <a:stretch/>
        </p:blipFill>
        <p:spPr>
          <a:xfrm>
            <a:off x="838200" y="1519200"/>
            <a:ext cx="10515600" cy="1712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9598"/>
          <a:stretch/>
        </p:blipFill>
        <p:spPr>
          <a:xfrm>
            <a:off x="8011958" y="3782291"/>
            <a:ext cx="2851948" cy="28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Responsive </a:t>
            </a:r>
            <a:r>
              <a:rPr lang="en-GB" dirty="0"/>
              <a:t>Layouts </a:t>
            </a:r>
            <a:r>
              <a:rPr lang="en-GB" dirty="0" smtClean="0"/>
              <a:t>with </a:t>
            </a:r>
            <a:r>
              <a:rPr lang="en-GB" dirty="0"/>
              <a:t>Bootstrap CSS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Times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 9:30 start</a:t>
            </a:r>
          </a:p>
          <a:p>
            <a:r>
              <a:rPr lang="en-GB" dirty="0" smtClean="0"/>
              <a:t>11:00 coffee break</a:t>
            </a:r>
          </a:p>
          <a:p>
            <a:r>
              <a:rPr lang="en-GB" dirty="0" smtClean="0"/>
              <a:t>12:30 lunch break</a:t>
            </a:r>
          </a:p>
          <a:p>
            <a:r>
              <a:rPr lang="en-GB" dirty="0"/>
              <a:t> </a:t>
            </a:r>
            <a:r>
              <a:rPr lang="en-GB" dirty="0" smtClean="0"/>
              <a:t> 3:00 tea break</a:t>
            </a:r>
          </a:p>
          <a:p>
            <a:r>
              <a:rPr lang="en-GB" dirty="0"/>
              <a:t> </a:t>
            </a:r>
            <a:r>
              <a:rPr lang="en-GB" dirty="0" smtClean="0"/>
              <a:t> 4:30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0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HTML structure for Bootstrap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head section </a:t>
            </a:r>
          </a:p>
          <a:p>
            <a:pPr lvl="1"/>
            <a:r>
              <a:rPr lang="en-GB" dirty="0" smtClean="0"/>
              <a:t>HTML </a:t>
            </a:r>
            <a:r>
              <a:rPr lang="en-GB" dirty="0"/>
              <a:t>file must be marked as HTML5 </a:t>
            </a:r>
            <a:r>
              <a:rPr lang="en-GB" dirty="0" err="1"/>
              <a:t>doctype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/>
              <a:t>must include meta viewport </a:t>
            </a:r>
            <a:r>
              <a:rPr lang="en-GB" dirty="0" smtClean="0"/>
              <a:t>tag</a:t>
            </a:r>
          </a:p>
          <a:p>
            <a:r>
              <a:rPr lang="en-GB" dirty="0"/>
              <a:t>The body section </a:t>
            </a:r>
            <a:endParaRPr lang="en-GB" dirty="0" smtClean="0"/>
          </a:p>
          <a:p>
            <a:pPr lvl="1"/>
            <a:r>
              <a:rPr lang="en-GB" dirty="0" smtClean="0"/>
              <a:t>HTML must </a:t>
            </a:r>
            <a:r>
              <a:rPr lang="en-GB" dirty="0"/>
              <a:t>be positioned inside a div element with class </a:t>
            </a:r>
            <a:r>
              <a:rPr lang="en-GB" dirty="0" smtClean="0"/>
              <a:t>attached</a:t>
            </a:r>
          </a:p>
          <a:p>
            <a:pPr lvl="1"/>
            <a:r>
              <a:rPr lang="en-GB" dirty="0" smtClean="0"/>
              <a:t>container </a:t>
            </a:r>
            <a:r>
              <a:rPr lang="en-GB" dirty="0"/>
              <a:t>or container-fluid </a:t>
            </a:r>
          </a:p>
        </p:txBody>
      </p:sp>
    </p:spTree>
    <p:extLst>
      <p:ext uri="{BB962C8B-B14F-4D97-AF65-F5344CB8AC3E}">
        <p14:creationId xmlns:p14="http://schemas.microsoft.com/office/powerpoint/2010/main" val="16113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and Container-Fluid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372" y="1548246"/>
            <a:ext cx="6781638" cy="51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 Default Styles for 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&lt;h1&gt;This is a Heading&lt;/h1&gt; </a:t>
            </a:r>
          </a:p>
          <a:p>
            <a:r>
              <a:rPr lang="en-GB" dirty="0" smtClean="0"/>
              <a:t>To </a:t>
            </a:r>
            <a:r>
              <a:rPr lang="en-GB" dirty="0"/>
              <a:t>use the </a:t>
            </a:r>
            <a:r>
              <a:rPr lang="en-GB" dirty="0" smtClean="0"/>
              <a:t>heading </a:t>
            </a:r>
            <a:r>
              <a:rPr lang="en-GB" dirty="0"/>
              <a:t>styles in any </a:t>
            </a:r>
            <a:r>
              <a:rPr lang="en-GB" dirty="0" smtClean="0"/>
              <a:t>other elements use the .h1 </a:t>
            </a:r>
            <a:r>
              <a:rPr lang="en-GB" dirty="0"/>
              <a:t>CSS class </a:t>
            </a:r>
          </a:p>
        </p:txBody>
      </p:sp>
    </p:spTree>
    <p:extLst>
      <p:ext uri="{BB962C8B-B14F-4D97-AF65-F5344CB8AC3E}">
        <p14:creationId xmlns:p14="http://schemas.microsoft.com/office/powerpoint/2010/main" val="34678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301"/>
          </a:xfrm>
        </p:spPr>
        <p:txBody>
          <a:bodyPr>
            <a:normAutofit/>
          </a:bodyPr>
          <a:lstStyle/>
          <a:p>
            <a:r>
              <a:rPr lang="en-GB" dirty="0"/>
              <a:t>Responsive classes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75012"/>
              </p:ext>
            </p:extLst>
          </p:nvPr>
        </p:nvGraphicFramePr>
        <p:xfrm>
          <a:off x="509155" y="1550456"/>
          <a:ext cx="11430000" cy="5026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214"/>
                <a:gridCol w="10092786"/>
              </a:tblGrid>
              <a:tr h="1104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err="1" smtClean="0">
                          <a:effectLst/>
                        </a:rPr>
                        <a:t>xs</a:t>
                      </a:r>
                      <a:endParaRPr lang="en-GB" sz="28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effectLst/>
                        </a:rPr>
                        <a:t>.</a:t>
                      </a:r>
                      <a:r>
                        <a:rPr lang="en-GB" sz="2800" dirty="0" err="1" smtClean="0">
                          <a:effectLst/>
                        </a:rPr>
                        <a:t>btn-xs</a:t>
                      </a:r>
                      <a:r>
                        <a:rPr lang="en-GB" sz="2800" dirty="0" smtClean="0">
                          <a:effectLst/>
                        </a:rPr>
                        <a:t> </a:t>
                      </a:r>
                      <a:endParaRPr lang="en-GB" sz="2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1" marR="534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Extra small devices &lt; 768px width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For</a:t>
                      </a:r>
                      <a:r>
                        <a:rPr lang="en-GB" sz="2800" baseline="0" dirty="0" smtClean="0">
                          <a:effectLst/>
                        </a:rPr>
                        <a:t> </a:t>
                      </a:r>
                      <a:r>
                        <a:rPr lang="en-GB" sz="2800" dirty="0" smtClean="0">
                          <a:effectLst/>
                        </a:rPr>
                        <a:t>buttons font-size is 12px line-height is 1.5 padding is 1px 5px</a:t>
                      </a:r>
                    </a:p>
                  </a:txBody>
                  <a:tcPr marL="53461" marR="53461" marT="0" marB="0"/>
                </a:tc>
              </a:tr>
              <a:tr h="1104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err="1">
                          <a:effectLst/>
                        </a:rPr>
                        <a:t>sm</a:t>
                      </a:r>
                      <a:r>
                        <a:rPr lang="en-GB" sz="2800" dirty="0">
                          <a:effectLst/>
                        </a:rPr>
                        <a:t> </a:t>
                      </a:r>
                      <a:endParaRPr lang="en-GB" sz="2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.</a:t>
                      </a:r>
                      <a:r>
                        <a:rPr lang="en-GB" sz="2800" dirty="0" err="1" smtClean="0">
                          <a:effectLst/>
                        </a:rPr>
                        <a:t>btn-sm</a:t>
                      </a:r>
                      <a:r>
                        <a:rPr lang="en-GB" sz="2800" dirty="0" smtClean="0">
                          <a:effectLst/>
                        </a:rPr>
                        <a:t> </a:t>
                      </a:r>
                      <a:endParaRPr lang="en-GB" sz="2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1" marR="534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Small devices with </a:t>
                      </a:r>
                      <a:r>
                        <a:rPr lang="en-GB" sz="2800" dirty="0">
                          <a:effectLst/>
                        </a:rPr>
                        <a:t>width ≥ 768px and &lt; 992px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For buttons font-size is 12px line-height is 1.5 padding is 5px 10px</a:t>
                      </a:r>
                    </a:p>
                  </a:txBody>
                  <a:tcPr marL="53461" marR="53461" marT="0" marB="0"/>
                </a:tc>
              </a:tr>
              <a:tr h="1104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>
                          <a:effectLst/>
                        </a:rPr>
                        <a:t>md </a:t>
                      </a:r>
                      <a:endParaRPr lang="en-GB" sz="2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.</a:t>
                      </a:r>
                      <a:r>
                        <a:rPr lang="en-GB" sz="2800" dirty="0" err="1" smtClean="0">
                          <a:effectLst/>
                        </a:rPr>
                        <a:t>btn</a:t>
                      </a:r>
                      <a:r>
                        <a:rPr lang="en-GB" sz="2800" dirty="0" smtClean="0">
                          <a:effectLst/>
                        </a:rPr>
                        <a:t>-md</a:t>
                      </a:r>
                      <a:endParaRPr lang="en-GB" sz="2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1" marR="534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(default) Medium </a:t>
                      </a:r>
                      <a:r>
                        <a:rPr lang="en-GB" sz="2800" dirty="0">
                          <a:effectLst/>
                        </a:rPr>
                        <a:t>size </a:t>
                      </a:r>
                      <a:r>
                        <a:rPr lang="en-GB" sz="2800" dirty="0" smtClean="0">
                          <a:effectLst/>
                        </a:rPr>
                        <a:t>devices width </a:t>
                      </a:r>
                      <a:r>
                        <a:rPr lang="en-GB" sz="2800" dirty="0">
                          <a:effectLst/>
                        </a:rPr>
                        <a:t>≥992px and &lt;1200px </a:t>
                      </a:r>
                    </a:p>
                  </a:txBody>
                  <a:tcPr marL="53461" marR="53461" marT="0" marB="0"/>
                </a:tc>
              </a:tr>
              <a:tr h="1712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err="1">
                          <a:effectLst/>
                        </a:rPr>
                        <a:t>lg</a:t>
                      </a:r>
                      <a:r>
                        <a:rPr lang="en-GB" sz="2800" dirty="0">
                          <a:effectLst/>
                        </a:rPr>
                        <a:t> </a:t>
                      </a:r>
                      <a:endParaRPr lang="en-GB" sz="2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.</a:t>
                      </a:r>
                      <a:r>
                        <a:rPr lang="en-GB" sz="2800" dirty="0" err="1" smtClean="0">
                          <a:effectLst/>
                        </a:rPr>
                        <a:t>btn-lg</a:t>
                      </a:r>
                      <a:endParaRPr lang="en-GB" sz="28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1" marR="534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Large devices with </a:t>
                      </a:r>
                      <a:r>
                        <a:rPr lang="en-GB" sz="2800" dirty="0">
                          <a:effectLst/>
                        </a:rPr>
                        <a:t>≥1200px width </a:t>
                      </a:r>
                      <a:endParaRPr lang="en-GB" sz="2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n-GB" sz="2800" dirty="0" smtClean="0">
                          <a:effectLst/>
                        </a:rPr>
                        <a:t>For buttons font-size is 18px line-height is 1.33 padding is 10px 16px</a:t>
                      </a:r>
                      <a:endParaRPr lang="en-GB" sz="2800" dirty="0">
                        <a:effectLst/>
                      </a:endParaRPr>
                    </a:p>
                  </a:txBody>
                  <a:tcPr marL="53461" marR="5346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Controlling display of elements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6" y="1555607"/>
            <a:ext cx="11607160" cy="403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Visible Only on Specific Device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Can display </a:t>
            </a:r>
            <a:r>
              <a:rPr lang="en-GB" dirty="0"/>
              <a:t>only </a:t>
            </a:r>
            <a:r>
              <a:rPr lang="en-GB" dirty="0" smtClean="0"/>
              <a:t>on specific size of device</a:t>
            </a:r>
          </a:p>
          <a:p>
            <a:pPr lvl="1"/>
            <a:r>
              <a:rPr lang="en-GB" dirty="0" smtClean="0"/>
              <a:t>.</a:t>
            </a:r>
            <a:r>
              <a:rPr lang="en-GB" dirty="0"/>
              <a:t>visible-</a:t>
            </a:r>
            <a:r>
              <a:rPr lang="en-GB" dirty="0" err="1"/>
              <a:t>sm</a:t>
            </a:r>
            <a:r>
              <a:rPr lang="en-GB" dirty="0"/>
              <a:t>-block, .visible-</a:t>
            </a:r>
            <a:r>
              <a:rPr lang="en-GB" dirty="0" err="1"/>
              <a:t>sm</a:t>
            </a:r>
            <a:r>
              <a:rPr lang="en-GB" dirty="0"/>
              <a:t>-inline, .visible-</a:t>
            </a:r>
            <a:r>
              <a:rPr lang="en-GB" dirty="0" err="1"/>
              <a:t>sm</a:t>
            </a:r>
            <a:r>
              <a:rPr lang="en-GB" dirty="0"/>
              <a:t>-inline-block 	</a:t>
            </a:r>
          </a:p>
          <a:p>
            <a:pPr lvl="1"/>
            <a:r>
              <a:rPr lang="en-GB" dirty="0"/>
              <a:t>.visible-md-block, .visible-md-inline, .visible-md-inline-block 	</a:t>
            </a:r>
          </a:p>
          <a:p>
            <a:pPr lvl="1"/>
            <a:r>
              <a:rPr lang="en-GB" dirty="0"/>
              <a:t>.visible-</a:t>
            </a:r>
            <a:r>
              <a:rPr lang="en-GB" dirty="0" err="1"/>
              <a:t>lg</a:t>
            </a:r>
            <a:r>
              <a:rPr lang="en-GB" dirty="0"/>
              <a:t>-block, .visible-</a:t>
            </a:r>
            <a:r>
              <a:rPr lang="en-GB" dirty="0" err="1"/>
              <a:t>lg</a:t>
            </a:r>
            <a:r>
              <a:rPr lang="en-GB" dirty="0"/>
              <a:t>-inline, .visible-</a:t>
            </a:r>
            <a:r>
              <a:rPr lang="en-GB" dirty="0" err="1"/>
              <a:t>lg</a:t>
            </a:r>
            <a:r>
              <a:rPr lang="en-GB" dirty="0"/>
              <a:t>-inline-block 	</a:t>
            </a:r>
          </a:p>
          <a:p>
            <a:r>
              <a:rPr lang="en-GB" dirty="0" smtClean="0"/>
              <a:t>E.g. </a:t>
            </a:r>
          </a:p>
          <a:p>
            <a:pPr marL="457200" lvl="1" indent="0">
              <a:buNone/>
            </a:pPr>
            <a:r>
              <a:rPr lang="en-GB" dirty="0"/>
              <a:t>&lt;div class="visible-</a:t>
            </a:r>
            <a:r>
              <a:rPr lang="en-GB" dirty="0" err="1"/>
              <a:t>lg</a:t>
            </a:r>
            <a:r>
              <a:rPr lang="en-GB" dirty="0"/>
              <a:t>-block"&gt;This DIV will be displayed only in large devices, and will be hidden in all other devices.&lt;/div&gt; </a:t>
            </a:r>
            <a:endParaRPr lang="en-GB" dirty="0" smtClean="0"/>
          </a:p>
          <a:p>
            <a:r>
              <a:rPr lang="en-GB" dirty="0" smtClean="0"/>
              <a:t>For HTML </a:t>
            </a:r>
            <a:r>
              <a:rPr lang="en-GB" dirty="0"/>
              <a:t>element to be shown in both medium and large </a:t>
            </a:r>
            <a:r>
              <a:rPr lang="en-GB" dirty="0" smtClean="0"/>
              <a:t>devices (but not </a:t>
            </a:r>
            <a:r>
              <a:rPr lang="en-GB" dirty="0"/>
              <a:t>smaller </a:t>
            </a:r>
            <a:r>
              <a:rPr lang="en-GB" dirty="0" smtClean="0"/>
              <a:t>devices) add .visible-md-block </a:t>
            </a:r>
            <a:r>
              <a:rPr lang="en-GB" dirty="0"/>
              <a:t>and .visible-</a:t>
            </a:r>
            <a:r>
              <a:rPr lang="en-GB" dirty="0" err="1"/>
              <a:t>lg</a:t>
            </a:r>
            <a:r>
              <a:rPr lang="en-GB" dirty="0"/>
              <a:t>-block </a:t>
            </a:r>
          </a:p>
        </p:txBody>
      </p:sp>
    </p:spTree>
    <p:extLst>
      <p:ext uri="{BB962C8B-B14F-4D97-AF65-F5344CB8AC3E}">
        <p14:creationId xmlns:p14="http://schemas.microsoft.com/office/powerpoint/2010/main" val="989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Rendering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Most HTML </a:t>
            </a:r>
            <a:r>
              <a:rPr lang="en-GB" dirty="0"/>
              <a:t>elements </a:t>
            </a:r>
            <a:r>
              <a:rPr lang="en-GB" dirty="0" smtClean="0"/>
              <a:t>are automatically responsive</a:t>
            </a:r>
          </a:p>
          <a:p>
            <a:r>
              <a:rPr lang="en-GB" dirty="0" smtClean="0"/>
              <a:t>For images </a:t>
            </a:r>
            <a:r>
              <a:rPr lang="en-GB" dirty="0"/>
              <a:t>you need to add </a:t>
            </a:r>
            <a:r>
              <a:rPr lang="en-GB" dirty="0" smtClean="0"/>
              <a:t>a class </a:t>
            </a:r>
            <a:r>
              <a:rPr lang="en-GB" dirty="0"/>
              <a:t>manually 	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img</a:t>
            </a:r>
            <a:r>
              <a:rPr lang="en-GB" dirty="0" smtClean="0"/>
              <a:t>-responsive</a:t>
            </a:r>
          </a:p>
          <a:p>
            <a:r>
              <a:rPr lang="en-GB" dirty="0" smtClean="0"/>
              <a:t>The </a:t>
            </a:r>
            <a:r>
              <a:rPr lang="en-GB" dirty="0"/>
              <a:t>image captures </a:t>
            </a:r>
            <a:r>
              <a:rPr lang="en-GB" dirty="0" smtClean="0"/>
              <a:t>the full </a:t>
            </a:r>
            <a:r>
              <a:rPr lang="en-GB" dirty="0"/>
              <a:t>width </a:t>
            </a:r>
            <a:r>
              <a:rPr lang="en-GB" dirty="0" smtClean="0"/>
              <a:t>of its </a:t>
            </a:r>
            <a:r>
              <a:rPr lang="en-GB" dirty="0"/>
              <a:t>container </a:t>
            </a:r>
            <a:r>
              <a:rPr lang="en-GB" dirty="0" smtClean="0"/>
              <a:t>element</a:t>
            </a:r>
          </a:p>
          <a:p>
            <a:r>
              <a:rPr lang="en-GB" dirty="0" smtClean="0"/>
              <a:t>The </a:t>
            </a:r>
            <a:r>
              <a:rPr lang="en-GB" dirty="0"/>
              <a:t>height of the image is scaled </a:t>
            </a:r>
            <a:r>
              <a:rPr lang="en-GB" dirty="0" smtClean="0"/>
              <a:t>for </a:t>
            </a:r>
            <a:r>
              <a:rPr lang="en-GB" dirty="0"/>
              <a:t>its aspect </a:t>
            </a:r>
            <a:r>
              <a:rPr lang="en-GB" dirty="0" smtClean="0"/>
              <a:t>ratio</a:t>
            </a:r>
          </a:p>
          <a:p>
            <a:pPr lvl="1"/>
            <a:r>
              <a:rPr lang="en-GB" dirty="0" smtClean="0"/>
              <a:t>This </a:t>
            </a:r>
            <a:r>
              <a:rPr lang="en-GB" dirty="0"/>
              <a:t>happens </a:t>
            </a:r>
            <a:r>
              <a:rPr lang="en-GB" dirty="0" smtClean="0"/>
              <a:t>regardless of </a:t>
            </a:r>
            <a:r>
              <a:rPr lang="en-GB" dirty="0"/>
              <a:t>the actual size of the image </a:t>
            </a:r>
            <a:endParaRPr lang="en-GB" dirty="0" smtClean="0"/>
          </a:p>
          <a:p>
            <a:r>
              <a:rPr lang="en-GB" dirty="0" smtClean="0"/>
              <a:t>Bootstrap </a:t>
            </a:r>
            <a:r>
              <a:rPr lang="en-GB" dirty="0" err="1" smtClean="0"/>
              <a:t>css</a:t>
            </a:r>
            <a:r>
              <a:rPr lang="en-GB" dirty="0" smtClean="0"/>
              <a:t> for images</a:t>
            </a:r>
          </a:p>
          <a:p>
            <a:pPr marL="457200" lvl="1" indent="0">
              <a:buNone/>
            </a:pPr>
            <a:r>
              <a:rPr lang="en-GB" dirty="0"/>
              <a:t>.</a:t>
            </a:r>
            <a:r>
              <a:rPr lang="en-GB" dirty="0" err="1"/>
              <a:t>img</a:t>
            </a:r>
            <a:r>
              <a:rPr lang="en-GB" dirty="0"/>
              <a:t>-responsive </a:t>
            </a:r>
          </a:p>
          <a:p>
            <a:pPr marL="457200" lvl="1" indent="0">
              <a:buNone/>
            </a:pPr>
            <a:r>
              <a:rPr lang="en-GB" dirty="0" smtClean="0"/>
              <a:t>{  display</a:t>
            </a:r>
            <a:r>
              <a:rPr lang="en-GB" dirty="0"/>
              <a:t>: block; </a:t>
            </a:r>
            <a:r>
              <a:rPr lang="en-GB" dirty="0" smtClean="0"/>
              <a:t> max-width</a:t>
            </a:r>
            <a:r>
              <a:rPr lang="en-GB" dirty="0"/>
              <a:t>: 100%; </a:t>
            </a:r>
            <a:r>
              <a:rPr lang="en-GB" dirty="0" smtClean="0"/>
              <a:t> height</a:t>
            </a:r>
            <a:r>
              <a:rPr lang="en-GB" dirty="0"/>
              <a:t>: auto; </a:t>
            </a:r>
            <a:r>
              <a:rPr lang="en-GB" dirty="0" smtClean="0"/>
              <a:t> } </a:t>
            </a:r>
          </a:p>
          <a:p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is up to you to structure the parent </a:t>
            </a:r>
            <a:r>
              <a:rPr lang="en-GB" dirty="0" smtClean="0"/>
              <a:t>element layout and size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Styling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 </a:t>
            </a:r>
            <a:r>
              <a:rPr lang="en-GB" dirty="0"/>
              <a:t>rounded </a:t>
            </a:r>
            <a:r>
              <a:rPr lang="en-GB" dirty="0" smtClean="0"/>
              <a:t>corners</a:t>
            </a:r>
          </a:p>
          <a:p>
            <a:pPr marL="457200" lvl="1" indent="0">
              <a:buNone/>
            </a:pPr>
            <a:r>
              <a:rPr lang="en-GB" dirty="0" smtClean="0"/>
              <a:t>.</a:t>
            </a:r>
            <a:r>
              <a:rPr lang="en-GB" dirty="0" err="1"/>
              <a:t>img</a:t>
            </a:r>
            <a:r>
              <a:rPr lang="en-GB" dirty="0"/>
              <a:t>-rounded </a:t>
            </a:r>
            <a:endParaRPr lang="en-GB" dirty="0" smtClean="0"/>
          </a:p>
          <a:p>
            <a:r>
              <a:rPr lang="en-GB" dirty="0" smtClean="0"/>
              <a:t>Rendered </a:t>
            </a:r>
            <a:r>
              <a:rPr lang="en-GB" dirty="0"/>
              <a:t>as a circle </a:t>
            </a:r>
            <a:r>
              <a:rPr lang="en-GB" dirty="0" smtClean="0"/>
              <a:t>or oval</a:t>
            </a:r>
          </a:p>
          <a:p>
            <a:pPr marL="457200" lvl="1" indent="0">
              <a:buNone/>
            </a:pPr>
            <a:r>
              <a:rPr lang="en-GB" dirty="0" smtClean="0"/>
              <a:t>.</a:t>
            </a:r>
            <a:r>
              <a:rPr lang="en-GB" dirty="0" err="1"/>
              <a:t>img</a:t>
            </a:r>
            <a:r>
              <a:rPr lang="en-GB" dirty="0"/>
              <a:t>-circle </a:t>
            </a:r>
            <a:endParaRPr lang="en-GB" dirty="0" smtClean="0"/>
          </a:p>
          <a:p>
            <a:r>
              <a:rPr lang="en-GB" dirty="0" smtClean="0"/>
              <a:t>Small </a:t>
            </a:r>
            <a:r>
              <a:rPr lang="en-GB" dirty="0"/>
              <a:t>outline </a:t>
            </a:r>
            <a:r>
              <a:rPr lang="en-GB" dirty="0" smtClean="0"/>
              <a:t>border</a:t>
            </a:r>
          </a:p>
          <a:p>
            <a:pPr marL="457200" lvl="1" indent="0">
              <a:buNone/>
            </a:pPr>
            <a:r>
              <a:rPr lang="en-GB" dirty="0" smtClean="0"/>
              <a:t>.</a:t>
            </a:r>
            <a:r>
              <a:rPr lang="en-GB" dirty="0" err="1"/>
              <a:t>img</a:t>
            </a:r>
            <a:r>
              <a:rPr lang="en-GB" dirty="0"/>
              <a:t>-thumbnail </a:t>
            </a:r>
            <a:endParaRPr lang="en-GB" dirty="0" smtClean="0"/>
          </a:p>
          <a:p>
            <a:r>
              <a:rPr lang="en-GB" dirty="0" smtClean="0"/>
              <a:t>Can combine these for more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0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Responsive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grid system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3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 you currently know</a:t>
            </a:r>
          </a:p>
          <a:p>
            <a:r>
              <a:rPr lang="en-GB" dirty="0" smtClean="0"/>
              <a:t>What do you want from this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3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Responsive Grid 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Bootstrap offers </a:t>
            </a:r>
            <a:r>
              <a:rPr lang="en-GB" dirty="0" smtClean="0"/>
              <a:t>a grid system framework </a:t>
            </a:r>
          </a:p>
          <a:p>
            <a:pPr lvl="1"/>
            <a:r>
              <a:rPr lang="en-GB" dirty="0" smtClean="0"/>
              <a:t>Dynamically </a:t>
            </a:r>
            <a:r>
              <a:rPr lang="en-GB" dirty="0"/>
              <a:t>compatible with all </a:t>
            </a:r>
            <a:r>
              <a:rPr lang="en-GB" dirty="0" smtClean="0"/>
              <a:t>devices </a:t>
            </a:r>
            <a:r>
              <a:rPr lang="en-GB" dirty="0"/>
              <a:t>and screens currently </a:t>
            </a:r>
            <a:r>
              <a:rPr lang="en-GB" dirty="0" smtClean="0"/>
              <a:t>available</a:t>
            </a:r>
          </a:p>
          <a:p>
            <a:r>
              <a:rPr lang="en-GB" dirty="0" smtClean="0"/>
              <a:t>The </a:t>
            </a:r>
            <a:r>
              <a:rPr lang="en-GB" dirty="0"/>
              <a:t>screen is horizontally divided </a:t>
            </a:r>
            <a:r>
              <a:rPr lang="en-GB" dirty="0" smtClean="0"/>
              <a:t>into a </a:t>
            </a:r>
            <a:r>
              <a:rPr lang="en-GB" dirty="0"/>
              <a:t>maximum </a:t>
            </a:r>
            <a:r>
              <a:rPr lang="en-GB" dirty="0" smtClean="0"/>
              <a:t>of 12 </a:t>
            </a:r>
            <a:r>
              <a:rPr lang="en-GB" dirty="0"/>
              <a:t>columns </a:t>
            </a:r>
          </a:p>
        </p:txBody>
      </p:sp>
    </p:spTree>
    <p:extLst>
      <p:ext uri="{BB962C8B-B14F-4D97-AF65-F5344CB8AC3E}">
        <p14:creationId xmlns:p14="http://schemas.microsoft.com/office/powerpoint/2010/main" val="41120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Column Span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Names 	</a:t>
            </a:r>
            <a:endParaRPr lang="en-GB" dirty="0" smtClean="0"/>
          </a:p>
          <a:p>
            <a:r>
              <a:rPr lang="en-GB" dirty="0" smtClean="0"/>
              <a:t>.col-</a:t>
            </a:r>
            <a:r>
              <a:rPr lang="en-GB" dirty="0" err="1" smtClean="0"/>
              <a:t>xs</a:t>
            </a:r>
            <a:r>
              <a:rPr lang="en-GB" dirty="0" smtClean="0"/>
              <a:t>-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en-GB" dirty="0" smtClean="0"/>
              <a:t> .col-</a:t>
            </a:r>
            <a:r>
              <a:rPr lang="en-GB" dirty="0" err="1" smtClean="0"/>
              <a:t>sm</a:t>
            </a:r>
            <a:r>
              <a:rPr lang="en-GB" dirty="0" smtClean="0"/>
              <a:t>-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en-GB" dirty="0" smtClean="0"/>
              <a:t> .col-md-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en-GB" dirty="0" smtClean="0"/>
              <a:t>.col-</a:t>
            </a:r>
            <a:r>
              <a:rPr lang="en-GB" dirty="0" err="1" smtClean="0"/>
              <a:t>lg</a:t>
            </a:r>
            <a:r>
              <a:rPr lang="en-GB" dirty="0" smtClean="0"/>
              <a:t>-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(</a:t>
            </a:r>
            <a:r>
              <a:rPr lang="en-GB" dirty="0" smtClean="0"/>
              <a:t>where * is a number 1-12)</a:t>
            </a:r>
            <a:endParaRPr lang="en-GB" dirty="0"/>
          </a:p>
          <a:p>
            <a:r>
              <a:rPr lang="en-GB" dirty="0" err="1" smtClean="0"/>
              <a:t>E,g</a:t>
            </a:r>
            <a:r>
              <a:rPr lang="en-GB" dirty="0" smtClean="0"/>
              <a:t> .col-xs-1 </a:t>
            </a:r>
            <a:r>
              <a:rPr lang="en-GB" dirty="0"/>
              <a:t>.</a:t>
            </a:r>
            <a:r>
              <a:rPr lang="en-GB" dirty="0" smtClean="0"/>
              <a:t>col-sm-1 </a:t>
            </a:r>
            <a:r>
              <a:rPr lang="en-GB" dirty="0"/>
              <a:t>.</a:t>
            </a:r>
            <a:r>
              <a:rPr lang="en-GB" dirty="0" smtClean="0"/>
              <a:t>col-md-1 </a:t>
            </a:r>
            <a:r>
              <a:rPr lang="en-GB" dirty="0"/>
              <a:t>.col-lg-1 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5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Display </a:t>
            </a:r>
            <a:r>
              <a:rPr lang="en-GB" dirty="0"/>
              <a:t>only </a:t>
            </a:r>
            <a:r>
              <a:rPr lang="en-GB" dirty="0" smtClean="0"/>
              <a:t>the first </a:t>
            </a:r>
            <a:r>
              <a:rPr lang="en-GB" dirty="0"/>
              <a:t>two columns in smaller </a:t>
            </a:r>
            <a:r>
              <a:rPr lang="en-GB" dirty="0" smtClean="0"/>
              <a:t>screens</a:t>
            </a:r>
          </a:p>
          <a:p>
            <a:pPr marL="457200" lvl="1" indent="0">
              <a:buNone/>
            </a:pPr>
            <a:r>
              <a:rPr lang="en-GB" dirty="0" smtClean="0"/>
              <a:t>&lt;</a:t>
            </a:r>
            <a:r>
              <a:rPr lang="en-GB" dirty="0"/>
              <a:t>div class="row"&gt; </a:t>
            </a:r>
          </a:p>
          <a:p>
            <a:pPr marL="457200" lvl="1" indent="0">
              <a:buNone/>
            </a:pPr>
            <a:r>
              <a:rPr lang="it-IT" dirty="0"/>
              <a:t>&lt;div class="col-xs-6 col-sm-4 col-md-4 col-lg-4"&gt; </a:t>
            </a:r>
          </a:p>
          <a:p>
            <a:pPr marL="457200" lvl="1" indent="0">
              <a:buNone/>
            </a:pPr>
            <a:r>
              <a:rPr lang="it-IT" dirty="0"/>
              <a:t>Column 1: col-xs-6 col-sm-4 col-md-4 col-lg-4 </a:t>
            </a:r>
          </a:p>
          <a:p>
            <a:pPr marL="457200" lvl="1" indent="0">
              <a:buNone/>
            </a:pPr>
            <a:r>
              <a:rPr lang="en-GB" dirty="0"/>
              <a:t>&lt;/div&gt; </a:t>
            </a:r>
          </a:p>
          <a:p>
            <a:pPr marL="457200" lvl="1" indent="0">
              <a:buNone/>
            </a:pPr>
            <a:r>
              <a:rPr lang="it-IT" dirty="0"/>
              <a:t>&lt;div class="col-xs-6 col-sm-4 col-md-4 col-lg-4"&gt; </a:t>
            </a:r>
          </a:p>
          <a:p>
            <a:pPr marL="457200" lvl="1" indent="0">
              <a:buNone/>
            </a:pPr>
            <a:r>
              <a:rPr lang="it-IT" dirty="0"/>
              <a:t>Column 2: col-xs-6 col-sm-4 col-md-4 col-lg-4 </a:t>
            </a:r>
          </a:p>
          <a:p>
            <a:pPr marL="457200" lvl="1" indent="0">
              <a:buNone/>
            </a:pPr>
            <a:r>
              <a:rPr lang="en-GB" dirty="0"/>
              <a:t>&lt;/div&gt; </a:t>
            </a:r>
          </a:p>
          <a:p>
            <a:pPr marL="457200" lvl="1" indent="0">
              <a:buNone/>
            </a:pPr>
            <a:r>
              <a:rPr lang="it-IT" dirty="0"/>
              <a:t>&lt;div class="hidden-xs col-sm-4 col-md-4 col-lg-4"&gt; </a:t>
            </a:r>
          </a:p>
          <a:p>
            <a:pPr marL="457200" lvl="1" indent="0">
              <a:buNone/>
            </a:pPr>
            <a:r>
              <a:rPr lang="it-IT" dirty="0"/>
              <a:t>Column 3: hidden-xs col-sm-4 col-md-4 col-lg-4 </a:t>
            </a:r>
          </a:p>
          <a:p>
            <a:pPr marL="457200" lvl="1" indent="0">
              <a:buNone/>
            </a:pPr>
            <a:r>
              <a:rPr lang="en-GB" dirty="0"/>
              <a:t>&lt;/div&gt; </a:t>
            </a:r>
          </a:p>
          <a:p>
            <a:pPr marL="457200" lvl="1" indent="0">
              <a:buNone/>
            </a:pPr>
            <a:r>
              <a:rPr lang="en-GB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223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 Result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70" y="1600200"/>
            <a:ext cx="11284352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Column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On </a:t>
            </a:r>
            <a:r>
              <a:rPr lang="en-GB" dirty="0"/>
              <a:t>smaller screens </a:t>
            </a:r>
            <a:r>
              <a:rPr lang="en-GB" dirty="0" smtClean="0"/>
              <a:t>make all </a:t>
            </a:r>
            <a:r>
              <a:rPr lang="en-GB" dirty="0"/>
              <a:t>the columns </a:t>
            </a:r>
            <a:r>
              <a:rPr lang="en-GB" dirty="0" smtClean="0"/>
              <a:t>vertical</a:t>
            </a:r>
          </a:p>
          <a:p>
            <a:r>
              <a:rPr lang="en-GB" dirty="0" smtClean="0"/>
              <a:t>On </a:t>
            </a:r>
            <a:r>
              <a:rPr lang="en-GB" dirty="0"/>
              <a:t>medium screens first two columns should consume more </a:t>
            </a:r>
            <a:r>
              <a:rPr lang="en-GB" dirty="0" smtClean="0"/>
              <a:t>space</a:t>
            </a:r>
          </a:p>
          <a:p>
            <a:r>
              <a:rPr lang="en-GB" dirty="0" smtClean="0"/>
              <a:t>On </a:t>
            </a:r>
            <a:r>
              <a:rPr lang="en-GB" dirty="0"/>
              <a:t>large screens they should be </a:t>
            </a:r>
            <a:r>
              <a:rPr lang="en-GB" dirty="0" smtClean="0"/>
              <a:t>equal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&lt;div </a:t>
            </a:r>
            <a:r>
              <a:rPr lang="en-GB" dirty="0"/>
              <a:t>class="row"&gt; </a:t>
            </a:r>
          </a:p>
          <a:p>
            <a:pPr marL="457200" lvl="1" indent="0">
              <a:buNone/>
            </a:pPr>
            <a:r>
              <a:rPr lang="it-IT" dirty="0"/>
              <a:t>&lt;div class="col-xs-12 col-sm-5 col-md-5 col-lg-4"&gt; </a:t>
            </a:r>
          </a:p>
          <a:p>
            <a:pPr marL="457200" lvl="1" indent="0">
              <a:buNone/>
            </a:pPr>
            <a:r>
              <a:rPr lang="it-IT" dirty="0"/>
              <a:t>Column 1: col-xs-12 col-sm-5 col-md-5 col-lg-4 </a:t>
            </a:r>
          </a:p>
          <a:p>
            <a:pPr marL="457200" lvl="1" indent="0">
              <a:buNone/>
            </a:pPr>
            <a:r>
              <a:rPr lang="en-GB" dirty="0"/>
              <a:t>&lt;/div&gt; </a:t>
            </a:r>
          </a:p>
          <a:p>
            <a:pPr marL="457200" lvl="1" indent="0">
              <a:buNone/>
            </a:pPr>
            <a:r>
              <a:rPr lang="it-IT" dirty="0"/>
              <a:t>&lt;div class="col-xs-12 col-sm-5 col-md-5 col-lg-4"&gt; </a:t>
            </a:r>
          </a:p>
          <a:p>
            <a:pPr marL="457200" lvl="1" indent="0">
              <a:buNone/>
            </a:pPr>
            <a:r>
              <a:rPr lang="it-IT" dirty="0"/>
              <a:t>Column 2: col-xs-12 col-sm-5 col-md-5 col-lg-4 </a:t>
            </a:r>
          </a:p>
          <a:p>
            <a:pPr marL="457200" lvl="1" indent="0">
              <a:buNone/>
            </a:pPr>
            <a:r>
              <a:rPr lang="en-GB" dirty="0"/>
              <a:t>&lt;/div&gt; </a:t>
            </a:r>
          </a:p>
          <a:p>
            <a:pPr marL="457200" lvl="1" indent="0">
              <a:buNone/>
            </a:pPr>
            <a:r>
              <a:rPr lang="it-IT" dirty="0"/>
              <a:t>&lt;div class="col-xs-12 col-sm-2 col-md-2 col-lg-4"&gt; </a:t>
            </a:r>
          </a:p>
          <a:p>
            <a:pPr marL="457200" lvl="1" indent="0">
              <a:buNone/>
            </a:pPr>
            <a:r>
              <a:rPr lang="it-IT" dirty="0"/>
              <a:t>Column 3: col-xs-12 col-sm-2 col-md-2 col-lg-4 </a:t>
            </a:r>
          </a:p>
          <a:p>
            <a:pPr marL="457200" lvl="1" indent="0">
              <a:buNone/>
            </a:pPr>
            <a:r>
              <a:rPr lang="en-GB" dirty="0"/>
              <a:t>&lt;/div&gt; </a:t>
            </a:r>
          </a:p>
          <a:p>
            <a:pPr marL="457200" lvl="1" indent="0">
              <a:buNone/>
            </a:pPr>
            <a:r>
              <a:rPr lang="en-GB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7216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Result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94" y="1506681"/>
            <a:ext cx="9140449" cy="51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 Placeholder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placeholder of one column </a:t>
            </a:r>
            <a:r>
              <a:rPr lang="en-GB" dirty="0" smtClean="0"/>
              <a:t>width use .col-</a:t>
            </a:r>
            <a:r>
              <a:rPr lang="en-GB" dirty="0"/>
              <a:t>*-1 </a:t>
            </a:r>
            <a:r>
              <a:rPr lang="en-GB" dirty="0" smtClean="0"/>
              <a:t>class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two columns </a:t>
            </a:r>
            <a:r>
              <a:rPr lang="en-GB" dirty="0" smtClean="0"/>
              <a:t>width use .</a:t>
            </a:r>
            <a:r>
              <a:rPr lang="en-GB" dirty="0"/>
              <a:t>col-*-2 </a:t>
            </a:r>
            <a:r>
              <a:rPr lang="en-GB" dirty="0" smtClean="0"/>
              <a:t>class etc.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a placeholder which consumes all 12 columns </a:t>
            </a:r>
            <a:r>
              <a:rPr lang="en-GB" dirty="0" smtClean="0"/>
              <a:t>use </a:t>
            </a:r>
            <a:r>
              <a:rPr lang="en-GB" dirty="0"/>
              <a:t>.col-*-12 </a:t>
            </a:r>
            <a:r>
              <a:rPr lang="en-GB" dirty="0" smtClean="0"/>
              <a:t>class</a:t>
            </a:r>
          </a:p>
          <a:p>
            <a:pPr lvl="1"/>
            <a:r>
              <a:rPr lang="en-GB" dirty="0" smtClean="0"/>
              <a:t>Where * is </a:t>
            </a:r>
            <a:r>
              <a:rPr lang="en-GB" dirty="0"/>
              <a:t>the corresponding device size you are targeting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(</a:t>
            </a:r>
            <a:r>
              <a:rPr lang="en-GB" dirty="0" err="1" smtClean="0"/>
              <a:t>xs</a:t>
            </a:r>
            <a:r>
              <a:rPr lang="en-GB" dirty="0"/>
              <a:t>, </a:t>
            </a:r>
            <a:r>
              <a:rPr lang="en-GB" dirty="0" err="1"/>
              <a:t>sm</a:t>
            </a:r>
            <a:r>
              <a:rPr lang="en-GB" dirty="0"/>
              <a:t>, md </a:t>
            </a:r>
            <a:r>
              <a:rPr lang="en-GB" dirty="0" smtClean="0"/>
              <a:t>or </a:t>
            </a:r>
            <a:r>
              <a:rPr lang="en-GB" dirty="0" err="1" smtClean="0"/>
              <a:t>lg</a:t>
            </a:r>
            <a:r>
              <a:rPr lang="en-GB" dirty="0" smtClean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620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Columns Must Add Up to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Total </a:t>
            </a:r>
            <a:r>
              <a:rPr lang="en-GB" dirty="0"/>
              <a:t>size of </a:t>
            </a:r>
            <a:r>
              <a:rPr lang="en-GB" dirty="0" smtClean="0"/>
              <a:t>columns </a:t>
            </a:r>
            <a:r>
              <a:rPr lang="en-GB" dirty="0"/>
              <a:t>must always be 12 </a:t>
            </a:r>
            <a:endParaRPr lang="en-GB" dirty="0" smtClean="0"/>
          </a:p>
          <a:p>
            <a:pPr lvl="1"/>
            <a:r>
              <a:rPr lang="en-GB" dirty="0" smtClean="0"/>
              <a:t>If </a:t>
            </a:r>
            <a:r>
              <a:rPr lang="en-GB" dirty="0"/>
              <a:t>it is less than </a:t>
            </a:r>
            <a:r>
              <a:rPr lang="en-GB" dirty="0" smtClean="0"/>
              <a:t>12 </a:t>
            </a:r>
            <a:r>
              <a:rPr lang="en-GB" dirty="0"/>
              <a:t>some space will be left </a:t>
            </a:r>
            <a:r>
              <a:rPr lang="en-GB" dirty="0" smtClean="0"/>
              <a:t>unused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it is more than </a:t>
            </a:r>
            <a:r>
              <a:rPr lang="en-GB" dirty="0" smtClean="0"/>
              <a:t>12 </a:t>
            </a:r>
            <a:r>
              <a:rPr lang="en-GB" dirty="0"/>
              <a:t>the last placeholder will be wrapped in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2017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Responsive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0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Entry Forms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1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Bootstrap Overview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6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Augmenting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96685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The </a:t>
            </a:r>
            <a:r>
              <a:rPr lang="en-GB" dirty="0"/>
              <a:t>.form-group class </a:t>
            </a:r>
            <a:r>
              <a:rPr lang="en-GB" dirty="0" smtClean="0"/>
              <a:t>encapsulates </a:t>
            </a:r>
            <a:r>
              <a:rPr lang="en-GB" dirty="0"/>
              <a:t>multiple controls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.control-label and .form-control classes </a:t>
            </a:r>
            <a:r>
              <a:rPr lang="en-GB" dirty="0" smtClean="0"/>
              <a:t>style labels </a:t>
            </a:r>
            <a:r>
              <a:rPr lang="en-GB" dirty="0"/>
              <a:t>and form </a:t>
            </a:r>
            <a:r>
              <a:rPr lang="en-GB" dirty="0" smtClean="0"/>
              <a:t>elements</a:t>
            </a:r>
            <a:endParaRPr lang="en-GB" dirty="0"/>
          </a:p>
          <a:p>
            <a:r>
              <a:rPr lang="en-GB" dirty="0" smtClean="0"/>
              <a:t>For horizontal layout use .form-horizontal and </a:t>
            </a:r>
            <a:r>
              <a:rPr lang="en-GB" dirty="0"/>
              <a:t>place </a:t>
            </a:r>
            <a:r>
              <a:rPr lang="en-GB" dirty="0" smtClean="0"/>
              <a:t>labels </a:t>
            </a:r>
            <a:r>
              <a:rPr lang="en-GB" dirty="0"/>
              <a:t>and controls as grid </a:t>
            </a:r>
            <a:r>
              <a:rPr lang="en-GB" dirty="0" smtClean="0"/>
              <a:t>columns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.control-group class will act as each row in the </a:t>
            </a:r>
            <a:r>
              <a:rPr lang="en-GB" dirty="0" smtClean="0"/>
              <a:t>form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.input-group class </a:t>
            </a:r>
            <a:r>
              <a:rPr lang="en-GB" dirty="0" smtClean="0"/>
              <a:t>associates </a:t>
            </a:r>
            <a:r>
              <a:rPr lang="en-GB" dirty="0"/>
              <a:t>multiple controls </a:t>
            </a:r>
            <a:r>
              <a:rPr lang="en-GB" dirty="0" smtClean="0"/>
              <a:t>adjacently</a:t>
            </a:r>
            <a:endParaRPr lang="en-GB" dirty="0"/>
          </a:p>
          <a:p>
            <a:r>
              <a:rPr lang="en-GB" dirty="0" smtClean="0"/>
              <a:t>Create </a:t>
            </a:r>
            <a:r>
              <a:rPr lang="en-GB" dirty="0"/>
              <a:t>inline forms </a:t>
            </a:r>
            <a:r>
              <a:rPr lang="en-GB" dirty="0" smtClean="0"/>
              <a:t>using .form-inline class</a:t>
            </a:r>
          </a:p>
          <a:p>
            <a:r>
              <a:rPr lang="en-GB" dirty="0" smtClean="0"/>
              <a:t>Disabled </a:t>
            </a:r>
            <a:r>
              <a:rPr lang="en-GB" dirty="0"/>
              <a:t>or </a:t>
            </a:r>
            <a:r>
              <a:rPr lang="en-GB" dirty="0" err="1"/>
              <a:t>readonly</a:t>
            </a:r>
            <a:r>
              <a:rPr lang="en-GB" dirty="0"/>
              <a:t> </a:t>
            </a:r>
            <a:r>
              <a:rPr lang="en-GB" dirty="0" smtClean="0"/>
              <a:t>state</a:t>
            </a:r>
          </a:p>
          <a:p>
            <a:pPr lvl="1"/>
            <a:r>
              <a:rPr lang="en-GB" dirty="0" smtClean="0"/>
              <a:t>All </a:t>
            </a:r>
            <a:r>
              <a:rPr lang="en-GB" dirty="0"/>
              <a:t>the controls must have .form-control class </a:t>
            </a:r>
            <a:r>
              <a:rPr lang="en-GB" dirty="0" smtClean="0"/>
              <a:t>added</a:t>
            </a:r>
            <a:endParaRPr lang="en-GB" dirty="0"/>
          </a:p>
          <a:p>
            <a:r>
              <a:rPr lang="en-GB" dirty="0" smtClean="0"/>
              <a:t>Use </a:t>
            </a:r>
            <a:r>
              <a:rPr lang="en-GB" dirty="0"/>
              <a:t>.has-success, .has-warning, .has-error classes </a:t>
            </a:r>
            <a:r>
              <a:rPr lang="en-GB" dirty="0" smtClean="0"/>
              <a:t>for validation states</a:t>
            </a:r>
            <a:endParaRPr lang="en-GB" dirty="0"/>
          </a:p>
          <a:p>
            <a:r>
              <a:rPr lang="en-GB" dirty="0" smtClean="0"/>
              <a:t>Control size with .input-</a:t>
            </a:r>
            <a:r>
              <a:rPr lang="en-GB" dirty="0" err="1" smtClean="0"/>
              <a:t>lg</a:t>
            </a:r>
            <a:r>
              <a:rPr lang="en-GB" dirty="0"/>
              <a:t>, .</a:t>
            </a:r>
            <a:r>
              <a:rPr lang="en-GB" dirty="0" smtClean="0"/>
              <a:t>input-</a:t>
            </a:r>
            <a:r>
              <a:rPr lang="en-GB" dirty="0" err="1" smtClean="0"/>
              <a:t>sm</a:t>
            </a:r>
            <a:endParaRPr lang="en-GB" dirty="0" smtClean="0"/>
          </a:p>
          <a:p>
            <a:pPr lvl="1"/>
            <a:r>
              <a:rPr lang="en-GB" dirty="0" smtClean="0"/>
              <a:t>Control the </a:t>
            </a:r>
            <a:r>
              <a:rPr lang="en-GB" dirty="0"/>
              <a:t>size of a group </a:t>
            </a:r>
            <a:r>
              <a:rPr lang="en-GB" dirty="0" smtClean="0"/>
              <a:t>with .form-group-</a:t>
            </a:r>
            <a:r>
              <a:rPr lang="en-GB" dirty="0" err="1" smtClean="0"/>
              <a:t>lg</a:t>
            </a:r>
            <a:r>
              <a:rPr lang="en-GB" dirty="0" smtClean="0"/>
              <a:t> </a:t>
            </a:r>
            <a:r>
              <a:rPr lang="en-GB" dirty="0"/>
              <a:t>or .</a:t>
            </a:r>
            <a:r>
              <a:rPr lang="en-GB" dirty="0" smtClean="0"/>
              <a:t>form-group-</a:t>
            </a:r>
            <a:r>
              <a:rPr lang="en-GB" dirty="0" err="1" smtClean="0"/>
              <a:t>sm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For </a:t>
            </a:r>
            <a:r>
              <a:rPr lang="en-GB" dirty="0"/>
              <a:t>help </a:t>
            </a:r>
            <a:r>
              <a:rPr lang="en-GB" dirty="0" smtClean="0"/>
              <a:t>texts use </a:t>
            </a:r>
            <a:r>
              <a:rPr lang="en-GB" dirty="0"/>
              <a:t>.help-block class </a:t>
            </a:r>
          </a:p>
          <a:p>
            <a:pPr lvl="1"/>
            <a:r>
              <a:rPr lang="en-GB" dirty="0" smtClean="0"/>
              <a:t>shows help text </a:t>
            </a:r>
            <a:r>
              <a:rPr lang="en-GB" dirty="0"/>
              <a:t>in a new </a:t>
            </a:r>
            <a:r>
              <a:rPr lang="en-GB" dirty="0" smtClean="0"/>
              <a:t>line</a:t>
            </a:r>
            <a:endParaRPr lang="en-GB" dirty="0"/>
          </a:p>
          <a:p>
            <a:r>
              <a:rPr lang="en-GB" dirty="0" smtClean="0"/>
              <a:t>Button Styles .</a:t>
            </a:r>
            <a:r>
              <a:rPr lang="en-GB" dirty="0" err="1" smtClean="0"/>
              <a:t>btn</a:t>
            </a:r>
            <a:r>
              <a:rPr lang="en-GB" dirty="0" smtClean="0"/>
              <a:t>-primary .</a:t>
            </a:r>
            <a:r>
              <a:rPr lang="en-GB" dirty="0" err="1" smtClean="0"/>
              <a:t>btn</a:t>
            </a:r>
            <a:r>
              <a:rPr lang="en-GB" dirty="0" smtClean="0"/>
              <a:t>-success </a:t>
            </a:r>
            <a:r>
              <a:rPr lang="en-GB" dirty="0"/>
              <a:t>.</a:t>
            </a:r>
            <a:r>
              <a:rPr lang="en-GB" dirty="0" err="1" smtClean="0"/>
              <a:t>btn</a:t>
            </a:r>
            <a:r>
              <a:rPr lang="en-GB" dirty="0" smtClean="0"/>
              <a:t>-warning </a:t>
            </a:r>
            <a:r>
              <a:rPr lang="en-GB" dirty="0"/>
              <a:t>.</a:t>
            </a:r>
            <a:r>
              <a:rPr lang="en-GB" dirty="0" err="1" smtClean="0"/>
              <a:t>btn</a:t>
            </a:r>
            <a:r>
              <a:rPr lang="en-GB" dirty="0" smtClean="0"/>
              <a:t>-info </a:t>
            </a:r>
            <a:r>
              <a:rPr lang="en-GB" dirty="0"/>
              <a:t>.</a:t>
            </a:r>
            <a:r>
              <a:rPr lang="en-GB" dirty="0" err="1"/>
              <a:t>btn</a:t>
            </a:r>
            <a:r>
              <a:rPr lang="en-GB" dirty="0"/>
              <a:t>-danger and .</a:t>
            </a:r>
            <a:r>
              <a:rPr lang="en-GB" dirty="0" err="1" smtClean="0"/>
              <a:t>btn</a:t>
            </a:r>
            <a:r>
              <a:rPr lang="en-GB" dirty="0" smtClean="0"/>
              <a:t>-link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9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Form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15" y="1690688"/>
            <a:ext cx="9380969" cy="44732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5210" y="5171209"/>
            <a:ext cx="633845" cy="561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4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Horizontal form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690" y="1690688"/>
            <a:ext cx="9779957" cy="42541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65965" y="4651664"/>
            <a:ext cx="633845" cy="561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 With Icons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320" y="1839191"/>
            <a:ext cx="8554528" cy="45042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46473" y="1839191"/>
            <a:ext cx="633845" cy="561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316683" y="5088082"/>
            <a:ext cx="633845" cy="561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GB" dirty="0" smtClean="0"/>
              <a:t>tility Classes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Accessibility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content </a:t>
            </a:r>
            <a:r>
              <a:rPr lang="en-GB" dirty="0"/>
              <a:t>should follow </a:t>
            </a:r>
            <a:r>
              <a:rPr lang="en-GB" dirty="0" smtClean="0"/>
              <a:t>Web </a:t>
            </a:r>
            <a:r>
              <a:rPr lang="en-GB" dirty="0"/>
              <a:t>Accessibility standards </a:t>
            </a:r>
            <a:endParaRPr lang="en-GB" dirty="0" smtClean="0"/>
          </a:p>
          <a:p>
            <a:r>
              <a:rPr lang="en-GB" dirty="0" smtClean="0"/>
              <a:t>Content must </a:t>
            </a:r>
            <a:r>
              <a:rPr lang="en-GB" dirty="0"/>
              <a:t>be compatible with screen readers and </a:t>
            </a:r>
            <a:r>
              <a:rPr lang="en-GB" dirty="0" smtClean="0"/>
              <a:t>other Assistive Technologies (AT)</a:t>
            </a:r>
          </a:p>
          <a:p>
            <a:r>
              <a:rPr lang="en-GB" dirty="0" smtClean="0"/>
              <a:t>Use </a:t>
            </a:r>
            <a:r>
              <a:rPr lang="en-GB" dirty="0"/>
              <a:t>.</a:t>
            </a:r>
            <a:r>
              <a:rPr lang="en-GB" dirty="0" err="1"/>
              <a:t>sr</a:t>
            </a:r>
            <a:r>
              <a:rPr lang="en-GB" dirty="0"/>
              <a:t>-only and .</a:t>
            </a:r>
            <a:r>
              <a:rPr lang="en-GB" dirty="0" err="1"/>
              <a:t>sr</a:t>
            </a:r>
            <a:r>
              <a:rPr lang="en-GB" dirty="0"/>
              <a:t>-only-focusable </a:t>
            </a:r>
            <a:r>
              <a:rPr lang="en-GB" dirty="0" smtClean="0"/>
              <a:t>classes</a:t>
            </a:r>
          </a:p>
          <a:p>
            <a:pPr lvl="1"/>
            <a:r>
              <a:rPr lang="en-GB" dirty="0" smtClean="0"/>
              <a:t>Ensures the </a:t>
            </a:r>
            <a:r>
              <a:rPr lang="en-GB" dirty="0"/>
              <a:t>content is not </a:t>
            </a:r>
            <a:r>
              <a:rPr lang="en-GB" dirty="0" smtClean="0"/>
              <a:t>rendered but it </a:t>
            </a:r>
            <a:r>
              <a:rPr lang="en-GB" dirty="0"/>
              <a:t>will be </a:t>
            </a:r>
            <a:r>
              <a:rPr lang="en-GB" dirty="0" smtClean="0"/>
              <a:t>read out </a:t>
            </a:r>
            <a:r>
              <a:rPr lang="en-GB" dirty="0"/>
              <a:t>by screen readers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0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Show Hide and Align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/>
              <a:t>showing or hiding </a:t>
            </a:r>
            <a:r>
              <a:rPr lang="en-GB" dirty="0" smtClean="0"/>
              <a:t>use </a:t>
            </a:r>
            <a:r>
              <a:rPr lang="en-GB" dirty="0"/>
              <a:t>.show and .hide </a:t>
            </a:r>
            <a:r>
              <a:rPr lang="en-GB" dirty="0" smtClean="0"/>
              <a:t>classes</a:t>
            </a:r>
            <a:endParaRPr lang="en-GB" dirty="0"/>
          </a:p>
          <a:p>
            <a:r>
              <a:rPr lang="en-GB" dirty="0" smtClean="0"/>
              <a:t>For </a:t>
            </a:r>
            <a:r>
              <a:rPr lang="en-GB" dirty="0"/>
              <a:t>horizontal alignment </a:t>
            </a:r>
            <a:r>
              <a:rPr lang="en-GB" dirty="0" smtClean="0"/>
              <a:t>use </a:t>
            </a:r>
            <a:r>
              <a:rPr lang="en-GB" dirty="0"/>
              <a:t>.pull-left and .</a:t>
            </a:r>
            <a:r>
              <a:rPr lang="en-GB" dirty="0" smtClean="0"/>
              <a:t>pull-right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2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Foreground and Background Colour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Bootstrap </a:t>
            </a:r>
            <a:r>
              <a:rPr lang="en-GB" dirty="0"/>
              <a:t>provides five </a:t>
            </a:r>
            <a:r>
              <a:rPr lang="en-GB" dirty="0" smtClean="0"/>
              <a:t>colour </a:t>
            </a:r>
            <a:r>
              <a:rPr lang="en-GB" dirty="0"/>
              <a:t>classes for </a:t>
            </a:r>
            <a:r>
              <a:rPr lang="en-GB" dirty="0" smtClean="0"/>
              <a:t>foreground</a:t>
            </a:r>
          </a:p>
          <a:p>
            <a:pPr lvl="1"/>
            <a:r>
              <a:rPr lang="en-GB" dirty="0" smtClean="0"/>
              <a:t>.text-primary</a:t>
            </a:r>
          </a:p>
          <a:p>
            <a:pPr lvl="1"/>
            <a:r>
              <a:rPr lang="en-GB" dirty="0" smtClean="0"/>
              <a:t>.text-danger</a:t>
            </a:r>
          </a:p>
          <a:p>
            <a:pPr lvl="1"/>
            <a:r>
              <a:rPr lang="en-GB" dirty="0" smtClean="0"/>
              <a:t>.text-warning</a:t>
            </a:r>
          </a:p>
          <a:p>
            <a:pPr lvl="1"/>
            <a:r>
              <a:rPr lang="en-GB" dirty="0" smtClean="0"/>
              <a:t>.</a:t>
            </a:r>
            <a:r>
              <a:rPr lang="en-GB" dirty="0"/>
              <a:t>text-info </a:t>
            </a:r>
            <a:endParaRPr lang="en-GB" dirty="0" smtClean="0"/>
          </a:p>
          <a:p>
            <a:pPr lvl="1"/>
            <a:r>
              <a:rPr lang="en-GB" dirty="0" smtClean="0"/>
              <a:t>.text-success</a:t>
            </a:r>
          </a:p>
          <a:p>
            <a:r>
              <a:rPr lang="en-GB" dirty="0" smtClean="0"/>
              <a:t>Also five colour classes for background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bg</a:t>
            </a:r>
            <a:r>
              <a:rPr lang="en-GB" dirty="0" smtClean="0"/>
              <a:t>-primary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bg</a:t>
            </a:r>
            <a:r>
              <a:rPr lang="en-GB" dirty="0" smtClean="0"/>
              <a:t>-danger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bg</a:t>
            </a:r>
            <a:r>
              <a:rPr lang="en-GB" dirty="0" smtClean="0"/>
              <a:t>-warning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/>
              <a:t>bg</a:t>
            </a:r>
            <a:r>
              <a:rPr lang="en-GB" dirty="0"/>
              <a:t>-info </a:t>
            </a:r>
            <a:endParaRPr lang="en-GB" dirty="0" smtClean="0"/>
          </a:p>
          <a:p>
            <a:pPr lvl="1"/>
            <a:r>
              <a:rPr lang="en-GB" dirty="0" smtClean="0"/>
              <a:t>.</a:t>
            </a:r>
            <a:r>
              <a:rPr lang="en-GB" dirty="0" err="1"/>
              <a:t>bg</a:t>
            </a:r>
            <a:r>
              <a:rPr lang="en-GB" dirty="0"/>
              <a:t>-success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1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tables with &lt;table</a:t>
            </a:r>
            <a:r>
              <a:rPr lang="en-GB" dirty="0"/>
              <a:t>&gt; </a:t>
            </a:r>
            <a:r>
              <a:rPr lang="en-GB" dirty="0" smtClean="0"/>
              <a:t>tag</a:t>
            </a:r>
          </a:p>
          <a:p>
            <a:r>
              <a:rPr lang="en-GB" dirty="0" smtClean="0"/>
              <a:t>Use </a:t>
            </a:r>
            <a:r>
              <a:rPr lang="en-GB" dirty="0"/>
              <a:t>.table class </a:t>
            </a:r>
            <a:r>
              <a:rPr lang="en-GB" dirty="0" smtClean="0"/>
              <a:t>on </a:t>
            </a:r>
            <a:r>
              <a:rPr lang="en-GB" dirty="0"/>
              <a:t>the </a:t>
            </a:r>
            <a:r>
              <a:rPr lang="en-GB" dirty="0" smtClean="0"/>
              <a:t>element</a:t>
            </a:r>
          </a:p>
          <a:p>
            <a:r>
              <a:rPr lang="en-GB" dirty="0" smtClean="0"/>
              <a:t>For borders </a:t>
            </a:r>
            <a:r>
              <a:rPr lang="en-GB" dirty="0"/>
              <a:t>around the tables and </a:t>
            </a:r>
            <a:r>
              <a:rPr lang="en-GB" dirty="0" smtClean="0"/>
              <a:t>cells use </a:t>
            </a:r>
            <a:r>
              <a:rPr lang="en-GB" dirty="0"/>
              <a:t>.</a:t>
            </a:r>
            <a:r>
              <a:rPr lang="en-GB" dirty="0" smtClean="0"/>
              <a:t>table-bordered</a:t>
            </a:r>
          </a:p>
          <a:p>
            <a:r>
              <a:rPr lang="en-GB" dirty="0" smtClean="0"/>
              <a:t>To display alternate coloured </a:t>
            </a:r>
            <a:r>
              <a:rPr lang="en-GB" dirty="0"/>
              <a:t>rows </a:t>
            </a:r>
            <a:r>
              <a:rPr lang="en-GB" dirty="0" smtClean="0"/>
              <a:t>use </a:t>
            </a:r>
            <a:r>
              <a:rPr lang="en-GB" dirty="0"/>
              <a:t>.</a:t>
            </a:r>
            <a:r>
              <a:rPr lang="en-GB" dirty="0" smtClean="0"/>
              <a:t>table-striped</a:t>
            </a:r>
          </a:p>
          <a:p>
            <a:r>
              <a:rPr lang="en-GB" dirty="0" smtClean="0"/>
              <a:t>To change colours </a:t>
            </a:r>
            <a:r>
              <a:rPr lang="en-GB" dirty="0"/>
              <a:t>of </a:t>
            </a:r>
            <a:r>
              <a:rPr lang="en-GB" dirty="0" smtClean="0"/>
              <a:t>rows </a:t>
            </a:r>
            <a:r>
              <a:rPr lang="en-GB" dirty="0"/>
              <a:t>while </a:t>
            </a:r>
            <a:r>
              <a:rPr lang="en-GB" dirty="0" smtClean="0"/>
              <a:t>hovering use .table-hover</a:t>
            </a:r>
            <a:endParaRPr lang="en-GB" dirty="0"/>
          </a:p>
          <a:p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create responsive </a:t>
            </a:r>
            <a:r>
              <a:rPr lang="en-GB" dirty="0" smtClean="0"/>
              <a:t>tables use .table-responsive</a:t>
            </a:r>
          </a:p>
          <a:p>
            <a:pPr lvl="1"/>
            <a:r>
              <a:rPr lang="en-GB" dirty="0" smtClean="0"/>
              <a:t>only effective on </a:t>
            </a:r>
            <a:r>
              <a:rPr lang="en-GB" dirty="0"/>
              <a:t>devices less than </a:t>
            </a:r>
            <a:r>
              <a:rPr lang="en-GB" dirty="0" smtClean="0"/>
              <a:t>768px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larger devices there </a:t>
            </a:r>
            <a:r>
              <a:rPr lang="en-GB" dirty="0" smtClean="0"/>
              <a:t>is no effect </a:t>
            </a:r>
            <a:endParaRPr lang="en-GB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54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Encapsulate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4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Timeline of CSS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739" y="1916934"/>
            <a:ext cx="8732521" cy="41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Bootstrap Components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6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age Header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/>
              <a:t>div class="page-header"&gt;&lt;</a:t>
            </a:r>
            <a:r>
              <a:rPr lang="en-GB" dirty="0" smtClean="0"/>
              <a:t>h1&gt;Welcome&lt;/</a:t>
            </a:r>
            <a:r>
              <a:rPr lang="en-GB" dirty="0"/>
              <a:t>h1&gt; &lt;/div&gt; </a:t>
            </a:r>
          </a:p>
        </p:txBody>
      </p:sp>
    </p:spTree>
    <p:extLst>
      <p:ext uri="{BB962C8B-B14F-4D97-AF65-F5344CB8AC3E}">
        <p14:creationId xmlns:p14="http://schemas.microsoft.com/office/powerpoint/2010/main" val="18862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Glyphicons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library of </a:t>
            </a:r>
            <a:r>
              <a:rPr lang="en-GB" dirty="0" smtClean="0"/>
              <a:t>monochromatic </a:t>
            </a:r>
            <a:r>
              <a:rPr lang="en-GB" dirty="0"/>
              <a:t>icons and </a:t>
            </a:r>
            <a:r>
              <a:rPr lang="en-GB" dirty="0" smtClean="0"/>
              <a:t>symbols </a:t>
            </a:r>
            <a:r>
              <a:rPr lang="en-GB" dirty="0"/>
              <a:t>created with an emphasis on simplicity and easy </a:t>
            </a:r>
            <a:r>
              <a:rPr lang="en-GB" dirty="0" smtClean="0"/>
              <a:t>orientation</a:t>
            </a:r>
          </a:p>
          <a:p>
            <a:r>
              <a:rPr lang="en-GB" dirty="0" smtClean="0"/>
              <a:t>To </a:t>
            </a:r>
            <a:r>
              <a:rPr lang="en-GB" dirty="0"/>
              <a:t>use </a:t>
            </a:r>
            <a:r>
              <a:rPr lang="en-GB" dirty="0" err="1"/>
              <a:t>Glyphicons</a:t>
            </a:r>
            <a:r>
              <a:rPr lang="en-GB" dirty="0"/>
              <a:t> in </a:t>
            </a:r>
            <a:r>
              <a:rPr lang="en-GB" dirty="0" smtClean="0"/>
              <a:t>Bootstrap add </a:t>
            </a:r>
            <a:r>
              <a:rPr lang="en-GB" dirty="0"/>
              <a:t>a span element with the CSS class that </a:t>
            </a:r>
            <a:r>
              <a:rPr lang="en-GB" dirty="0" smtClean="0"/>
              <a:t>for an icon</a:t>
            </a:r>
          </a:p>
          <a:p>
            <a:pPr marL="457200" lvl="1" indent="0">
              <a:buNone/>
            </a:pPr>
            <a:r>
              <a:rPr lang="en-GB" dirty="0" smtClean="0"/>
              <a:t>&lt;</a:t>
            </a:r>
            <a:r>
              <a:rPr lang="en-GB" dirty="0"/>
              <a:t>span class="</a:t>
            </a:r>
            <a:r>
              <a:rPr lang="en-GB" dirty="0" err="1"/>
              <a:t>glyphicon</a:t>
            </a:r>
            <a:r>
              <a:rPr lang="en-GB" dirty="0"/>
              <a:t> </a:t>
            </a:r>
            <a:r>
              <a:rPr lang="en-GB" dirty="0" err="1"/>
              <a:t>glyphicon</a:t>
            </a:r>
            <a:r>
              <a:rPr lang="en-GB" dirty="0"/>
              <a:t>-home"&gt;&lt;/span&gt; </a:t>
            </a:r>
          </a:p>
        </p:txBody>
      </p:sp>
    </p:spTree>
    <p:extLst>
      <p:ext uri="{BB962C8B-B14F-4D97-AF65-F5344CB8AC3E}">
        <p14:creationId xmlns:p14="http://schemas.microsoft.com/office/powerpoint/2010/main" val="37661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GB" dirty="0" smtClean="0"/>
              <a:t>avigation Bar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nav</a:t>
            </a:r>
            <a:r>
              <a:rPr lang="en-GB" dirty="0"/>
              <a:t> class="</a:t>
            </a:r>
            <a:r>
              <a:rPr lang="en-GB" dirty="0" err="1"/>
              <a:t>navbar</a:t>
            </a:r>
            <a:r>
              <a:rPr lang="en-GB" dirty="0"/>
              <a:t> </a:t>
            </a:r>
            <a:r>
              <a:rPr lang="en-GB" dirty="0" err="1"/>
              <a:t>navbar</a:t>
            </a:r>
            <a:r>
              <a:rPr lang="en-GB" dirty="0"/>
              <a:t>-default"&gt; </a:t>
            </a:r>
          </a:p>
          <a:p>
            <a:pPr marL="0" indent="0">
              <a:buNone/>
            </a:pPr>
            <a:r>
              <a:rPr lang="en-GB" dirty="0"/>
              <a:t>&lt;div class="container-fluid"&gt; </a:t>
            </a:r>
          </a:p>
          <a:p>
            <a:pPr marL="0" indent="0">
              <a:buNone/>
            </a:pPr>
            <a:r>
              <a:rPr lang="en-GB" dirty="0"/>
              <a:t>&lt;div class="</a:t>
            </a:r>
            <a:r>
              <a:rPr lang="en-GB" dirty="0" err="1"/>
              <a:t>navbar</a:t>
            </a:r>
            <a:r>
              <a:rPr lang="en-GB" dirty="0"/>
              <a:t>-header"&gt; </a:t>
            </a:r>
          </a:p>
          <a:p>
            <a:pPr marL="0" indent="0">
              <a:buNone/>
            </a:pPr>
            <a:r>
              <a:rPr lang="en-GB" dirty="0"/>
              <a:t>&lt;button type="button" class="</a:t>
            </a:r>
            <a:r>
              <a:rPr lang="en-GB" dirty="0" err="1"/>
              <a:t>navbar</a:t>
            </a:r>
            <a:r>
              <a:rPr lang="en-GB" dirty="0"/>
              <a:t>-toggle collapsed" data-toggle="collapse" data-target="#the-menu"&gt; </a:t>
            </a:r>
          </a:p>
          <a:p>
            <a:pPr marL="0" indent="0">
              <a:buNone/>
            </a:pPr>
            <a:r>
              <a:rPr lang="en-GB" dirty="0"/>
              <a:t>&lt;span class="icon-bar"&gt;&lt;/span&gt; </a:t>
            </a:r>
          </a:p>
          <a:p>
            <a:pPr marL="0" indent="0">
              <a:buNone/>
            </a:pPr>
            <a:r>
              <a:rPr lang="en-GB" dirty="0"/>
              <a:t>&lt;span class="icon-bar"&gt;&lt;/span&gt; </a:t>
            </a:r>
          </a:p>
          <a:p>
            <a:pPr marL="0" indent="0">
              <a:buNone/>
            </a:pPr>
            <a:r>
              <a:rPr lang="en-GB" dirty="0"/>
              <a:t>&lt;span class="icon-bar"&gt;&lt;/span&gt; </a:t>
            </a:r>
          </a:p>
          <a:p>
            <a:pPr marL="0" indent="0">
              <a:buNone/>
            </a:pPr>
            <a:r>
              <a:rPr lang="en-GB" dirty="0"/>
              <a:t>&lt;/button&gt; </a:t>
            </a: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9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Responsive Navigation Bar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navigation menu </a:t>
            </a:r>
            <a:r>
              <a:rPr lang="en-GB" dirty="0" smtClean="0"/>
              <a:t>automatically transform </a:t>
            </a:r>
            <a:r>
              <a:rPr lang="en-GB" dirty="0"/>
              <a:t>into the hamburger </a:t>
            </a:r>
            <a:r>
              <a:rPr lang="en-GB" dirty="0" smtClean="0"/>
              <a:t>on small screens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7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Navigation Bar 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258"/>
          <a:stretch/>
        </p:blipFill>
        <p:spPr>
          <a:xfrm>
            <a:off x="717316" y="1534680"/>
            <a:ext cx="7689177" cy="4689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7940"/>
          <a:stretch/>
        </p:blipFill>
        <p:spPr>
          <a:xfrm>
            <a:off x="8911564" y="1590193"/>
            <a:ext cx="2563120" cy="50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 </a:t>
            </a:r>
            <a:r>
              <a:rPr lang="en-GB" dirty="0" err="1" smtClean="0"/>
              <a:t>NavBar</a:t>
            </a:r>
            <a:r>
              <a:rPr lang="en-GB" dirty="0" smtClean="0"/>
              <a:t> to Top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Scrolling </a:t>
            </a:r>
            <a:r>
              <a:rPr lang="en-GB" dirty="0"/>
              <a:t>down the </a:t>
            </a:r>
            <a:r>
              <a:rPr lang="en-GB" dirty="0" smtClean="0"/>
              <a:t>page makes the navigation </a:t>
            </a:r>
            <a:r>
              <a:rPr lang="en-GB" dirty="0"/>
              <a:t>bar disappears </a:t>
            </a:r>
            <a:endParaRPr lang="en-GB" dirty="0" smtClean="0"/>
          </a:p>
          <a:p>
            <a:r>
              <a:rPr lang="en-GB" dirty="0" smtClean="0"/>
              <a:t>Can fix it to </a:t>
            </a:r>
            <a:r>
              <a:rPr lang="en-GB" dirty="0"/>
              <a:t>the </a:t>
            </a:r>
            <a:r>
              <a:rPr lang="en-GB" dirty="0" smtClean="0"/>
              <a:t>top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&lt;</a:t>
            </a:r>
            <a:r>
              <a:rPr lang="en-GB" dirty="0" err="1"/>
              <a:t>nav</a:t>
            </a:r>
            <a:r>
              <a:rPr lang="en-GB" dirty="0"/>
              <a:t> class="</a:t>
            </a:r>
            <a:r>
              <a:rPr lang="en-GB" dirty="0" err="1"/>
              <a:t>navbar</a:t>
            </a:r>
            <a:r>
              <a:rPr lang="en-GB" dirty="0"/>
              <a:t> </a:t>
            </a:r>
            <a:r>
              <a:rPr lang="en-GB" dirty="0" err="1"/>
              <a:t>navbar</a:t>
            </a:r>
            <a:r>
              <a:rPr lang="en-GB" dirty="0"/>
              <a:t>-default </a:t>
            </a:r>
            <a:r>
              <a:rPr lang="en-GB" dirty="0" err="1"/>
              <a:t>navbar</a:t>
            </a:r>
            <a:r>
              <a:rPr lang="en-GB" dirty="0"/>
              <a:t>-fixed-top"&gt; </a:t>
            </a:r>
            <a:endParaRPr lang="en-GB" dirty="0" smtClean="0"/>
          </a:p>
          <a:p>
            <a:r>
              <a:rPr lang="en-GB" dirty="0" smtClean="0"/>
              <a:t>The actual body contents are overlaid by a fixed navigation bar</a:t>
            </a:r>
          </a:p>
          <a:p>
            <a:r>
              <a:rPr lang="en-GB" dirty="0" smtClean="0"/>
              <a:t>To </a:t>
            </a:r>
            <a:r>
              <a:rPr lang="en-GB" dirty="0"/>
              <a:t>rectify </a:t>
            </a:r>
            <a:r>
              <a:rPr lang="en-GB" dirty="0" smtClean="0"/>
              <a:t>this </a:t>
            </a:r>
            <a:r>
              <a:rPr lang="en-GB" dirty="0"/>
              <a:t>add </a:t>
            </a:r>
            <a:r>
              <a:rPr lang="en-GB" dirty="0" smtClean="0"/>
              <a:t>top </a:t>
            </a:r>
            <a:r>
              <a:rPr lang="en-GB" dirty="0"/>
              <a:t>padding to the body </a:t>
            </a:r>
            <a:r>
              <a:rPr lang="en-GB" dirty="0" smtClean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4320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Right-Justified </a:t>
            </a:r>
            <a:r>
              <a:rPr lang="en-GB" dirty="0" err="1" smtClean="0"/>
              <a:t>NavBar</a:t>
            </a:r>
            <a:r>
              <a:rPr lang="en-GB" dirty="0" smtClean="0"/>
              <a:t>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/>
              <a:t>ul</a:t>
            </a:r>
            <a:r>
              <a:rPr lang="en-GB" dirty="0"/>
              <a:t> class="</a:t>
            </a:r>
            <a:r>
              <a:rPr lang="en-GB" dirty="0" err="1"/>
              <a:t>nav</a:t>
            </a:r>
            <a:r>
              <a:rPr lang="en-GB" dirty="0"/>
              <a:t> </a:t>
            </a:r>
            <a:r>
              <a:rPr lang="en-GB" dirty="0" err="1"/>
              <a:t>navbar-nav</a:t>
            </a:r>
            <a:r>
              <a:rPr lang="en-GB" dirty="0"/>
              <a:t> </a:t>
            </a:r>
            <a:r>
              <a:rPr lang="en-GB" dirty="0" err="1"/>
              <a:t>navbar</a:t>
            </a:r>
            <a:r>
              <a:rPr lang="en-GB" dirty="0"/>
              <a:t>-right"&gt; </a:t>
            </a:r>
          </a:p>
          <a:p>
            <a:pPr marL="0" indent="0">
              <a:buNone/>
            </a:pPr>
            <a:r>
              <a:rPr lang="it-IT" dirty="0"/>
              <a:t>&lt;li&gt;&lt;a href="#"&gt;&lt;span class="glyphicon glyphicon-log-in</a:t>
            </a:r>
            <a:r>
              <a:rPr lang="it-IT" dirty="0" smtClean="0"/>
              <a:t>"&gt;</a:t>
            </a:r>
          </a:p>
          <a:p>
            <a:pPr marL="0" indent="0">
              <a:buNone/>
            </a:pPr>
            <a:r>
              <a:rPr lang="it-IT" dirty="0" smtClean="0"/>
              <a:t>&lt;/span</a:t>
            </a:r>
            <a:r>
              <a:rPr lang="it-IT" dirty="0"/>
              <a:t>&gt;&amp;nbsp;Sign In&lt;/a&gt;&lt;/li&gt; 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ul</a:t>
            </a:r>
            <a:r>
              <a:rPr lang="en-GB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9604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 Box (not shown on small screens)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 </a:t>
            </a:r>
            <a:r>
              <a:rPr lang="en-GB" dirty="0"/>
              <a:t>search box </a:t>
            </a:r>
            <a:r>
              <a:rPr lang="en-GB" dirty="0" smtClean="0"/>
              <a:t>so </a:t>
            </a:r>
            <a:r>
              <a:rPr lang="en-GB" dirty="0"/>
              <a:t>users </a:t>
            </a:r>
            <a:r>
              <a:rPr lang="en-GB" dirty="0" smtClean="0"/>
              <a:t>can </a:t>
            </a:r>
            <a:r>
              <a:rPr lang="en-GB" dirty="0"/>
              <a:t>search for </a:t>
            </a:r>
            <a:r>
              <a:rPr lang="en-GB" dirty="0" smtClean="0"/>
              <a:t>products </a:t>
            </a:r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/>
              <a:t>form class="</a:t>
            </a:r>
            <a:r>
              <a:rPr lang="en-GB" dirty="0" err="1"/>
              <a:t>navbar</a:t>
            </a:r>
            <a:r>
              <a:rPr lang="en-GB" dirty="0"/>
              <a:t>-form </a:t>
            </a:r>
            <a:r>
              <a:rPr lang="en-GB" dirty="0" err="1"/>
              <a:t>navbar</a:t>
            </a:r>
            <a:r>
              <a:rPr lang="en-GB" dirty="0"/>
              <a:t>-right visible-md-inline visible-</a:t>
            </a:r>
            <a:r>
              <a:rPr lang="en-GB" dirty="0" err="1"/>
              <a:t>lg</a:t>
            </a:r>
            <a:r>
              <a:rPr lang="en-GB" dirty="0"/>
              <a:t>-inline"&gt; </a:t>
            </a:r>
          </a:p>
          <a:p>
            <a:pPr marL="0" indent="0">
              <a:buNone/>
            </a:pPr>
            <a:r>
              <a:rPr lang="en-GB" dirty="0"/>
              <a:t>&lt;div class="form-group" style="margin-top: 4px"&gt; </a:t>
            </a:r>
          </a:p>
          <a:p>
            <a:pPr marL="0" indent="0">
              <a:buNone/>
            </a:pPr>
            <a:r>
              <a:rPr lang="en-GB" dirty="0"/>
              <a:t>&lt;label class="</a:t>
            </a:r>
            <a:r>
              <a:rPr lang="en-GB" dirty="0" err="1"/>
              <a:t>sr</a:t>
            </a:r>
            <a:r>
              <a:rPr lang="en-GB" dirty="0"/>
              <a:t>-only" for="keyword"&gt;Keyword&lt;/label&gt; </a:t>
            </a:r>
          </a:p>
          <a:p>
            <a:pPr marL="0" indent="0">
              <a:buNone/>
            </a:pPr>
            <a:r>
              <a:rPr lang="en-GB" dirty="0"/>
              <a:t>&lt;input type="text" class="form-control input-</a:t>
            </a:r>
            <a:r>
              <a:rPr lang="en-GB" dirty="0" err="1"/>
              <a:t>sm</a:t>
            </a:r>
            <a:r>
              <a:rPr lang="en-GB" dirty="0"/>
              <a:t>" id="keyword" placeholder="Enter Search keyword" /&gt; </a:t>
            </a:r>
          </a:p>
          <a:p>
            <a:pPr marL="0" indent="0">
              <a:buNone/>
            </a:pPr>
            <a:r>
              <a:rPr lang="en-GB" dirty="0"/>
              <a:t>&lt;/div&gt; </a:t>
            </a:r>
          </a:p>
          <a:p>
            <a:pPr marL="0" indent="0">
              <a:buNone/>
            </a:pPr>
            <a:r>
              <a:rPr lang="en-GB" dirty="0"/>
              <a:t>&lt;/form&gt; </a:t>
            </a:r>
          </a:p>
        </p:txBody>
      </p:sp>
    </p:spTree>
    <p:extLst>
      <p:ext uri="{BB962C8B-B14F-4D97-AF65-F5344CB8AC3E}">
        <p14:creationId xmlns:p14="http://schemas.microsoft.com/office/powerpoint/2010/main" val="29781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NavBar</a:t>
            </a:r>
            <a:r>
              <a:rPr lang="en-GB" dirty="0" smtClean="0"/>
              <a:t> 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76" y="2265218"/>
            <a:ext cx="11259933" cy="6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There are more than 1 billion mobile users </a:t>
            </a:r>
            <a:r>
              <a:rPr lang="en-GB" dirty="0" smtClean="0"/>
              <a:t>worldwide</a:t>
            </a:r>
            <a:endParaRPr lang="en-GB" dirty="0"/>
          </a:p>
          <a:p>
            <a:r>
              <a:rPr lang="en-GB" dirty="0" smtClean="0"/>
              <a:t>More </a:t>
            </a:r>
            <a:r>
              <a:rPr lang="en-GB" dirty="0"/>
              <a:t>than 25 percent of web users access it on a mobile </a:t>
            </a:r>
            <a:r>
              <a:rPr lang="en-GB" dirty="0" smtClean="0"/>
              <a:t>only</a:t>
            </a:r>
          </a:p>
          <a:p>
            <a:r>
              <a:rPr lang="en-GB" dirty="0" smtClean="0"/>
              <a:t>More </a:t>
            </a:r>
            <a:r>
              <a:rPr lang="en-GB" dirty="0"/>
              <a:t>than 90 percent of all people on earth have a mobile </a:t>
            </a:r>
            <a:r>
              <a:rPr lang="en-GB" dirty="0" smtClean="0"/>
              <a:t>phone</a:t>
            </a:r>
          </a:p>
          <a:p>
            <a:r>
              <a:rPr lang="en-GB" dirty="0" smtClean="0"/>
              <a:t>More </a:t>
            </a:r>
            <a:r>
              <a:rPr lang="en-GB" dirty="0"/>
              <a:t>than 50 percent own a smartphone </a:t>
            </a:r>
          </a:p>
          <a:p>
            <a:r>
              <a:rPr lang="en-GB" dirty="0" smtClean="0"/>
              <a:t>More </a:t>
            </a:r>
            <a:r>
              <a:rPr lang="en-GB" dirty="0"/>
              <a:t>than 50 percent of mobile phone users use mobile device as their primary Internet </a:t>
            </a:r>
            <a:r>
              <a:rPr lang="en-GB" dirty="0" smtClean="0"/>
              <a:t>source</a:t>
            </a:r>
          </a:p>
          <a:p>
            <a:r>
              <a:rPr lang="en-GB" dirty="0" smtClean="0"/>
              <a:t>More </a:t>
            </a:r>
            <a:r>
              <a:rPr lang="en-GB" dirty="0"/>
              <a:t>than 70 percent of tablet owners purchase things online from their tablets each week </a:t>
            </a:r>
          </a:p>
          <a:p>
            <a:r>
              <a:rPr lang="en-GB" dirty="0" smtClean="0"/>
              <a:t>In 2016 </a:t>
            </a:r>
            <a:r>
              <a:rPr lang="en-GB" dirty="0"/>
              <a:t>mobiles and tablets </a:t>
            </a:r>
            <a:r>
              <a:rPr lang="en-GB" dirty="0" smtClean="0"/>
              <a:t>overtook desktop </a:t>
            </a:r>
            <a:r>
              <a:rPr lang="en-GB" dirty="0"/>
              <a:t>internet usage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Badges are </a:t>
            </a:r>
            <a:r>
              <a:rPr lang="en-GB" dirty="0" smtClean="0"/>
              <a:t>indicators such as count of </a:t>
            </a:r>
            <a:r>
              <a:rPr lang="en-GB" dirty="0"/>
              <a:t>items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/>
              <a:t>li&gt;&lt;a </a:t>
            </a:r>
            <a:r>
              <a:rPr lang="en-GB" dirty="0" err="1"/>
              <a:t>href</a:t>
            </a:r>
            <a:r>
              <a:rPr lang="en-GB" dirty="0"/>
              <a:t>="#"&gt;&lt;span class="</a:t>
            </a:r>
            <a:r>
              <a:rPr lang="en-GB" dirty="0" err="1"/>
              <a:t>glyphicon</a:t>
            </a:r>
            <a:r>
              <a:rPr lang="en-GB" dirty="0"/>
              <a:t> </a:t>
            </a:r>
            <a:r>
              <a:rPr lang="en-GB" dirty="0" err="1"/>
              <a:t>glyphicon</a:t>
            </a:r>
            <a:r>
              <a:rPr lang="en-GB" dirty="0"/>
              <a:t>-shopping-cart"&gt;&lt;/ span&gt;&amp;</a:t>
            </a:r>
            <a:r>
              <a:rPr lang="en-GB" dirty="0" err="1"/>
              <a:t>nbsp;My</a:t>
            </a:r>
            <a:r>
              <a:rPr lang="en-GB" dirty="0"/>
              <a:t> Cart &lt;span class="badge"&gt;4&lt;/span&gt;&lt;/a&gt;&lt;/li&gt;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93" y="4001294"/>
            <a:ext cx="10954215" cy="6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Alerts provide information </a:t>
            </a:r>
            <a:r>
              <a:rPr lang="en-GB" dirty="0"/>
              <a:t>to the </a:t>
            </a:r>
            <a:r>
              <a:rPr lang="en-GB" dirty="0" smtClean="0"/>
              <a:t>user</a:t>
            </a:r>
          </a:p>
          <a:p>
            <a:pPr lvl="1"/>
            <a:r>
              <a:rPr lang="en-GB" dirty="0" smtClean="0"/>
              <a:t>E.g. </a:t>
            </a:r>
            <a:r>
              <a:rPr lang="en-GB" dirty="0"/>
              <a:t>showing the status of an operation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/>
              <a:t>div class="alert alert-info"&gt;You last visited us on ...&lt;/div&gt; </a:t>
            </a:r>
            <a:endParaRPr lang="en-GB" dirty="0" smtClean="0"/>
          </a:p>
          <a:p>
            <a:r>
              <a:rPr lang="en-GB" dirty="0" smtClean="0"/>
              <a:t>.alert-info .alert-warning .alert-success </a:t>
            </a:r>
            <a:r>
              <a:rPr lang="en-GB" dirty="0"/>
              <a:t>or </a:t>
            </a:r>
            <a:r>
              <a:rPr lang="en-GB" dirty="0" smtClean="0"/>
              <a:t>.alert-danger </a:t>
            </a:r>
          </a:p>
          <a:p>
            <a:r>
              <a:rPr lang="en-GB" dirty="0"/>
              <a:t>L</a:t>
            </a:r>
            <a:r>
              <a:rPr lang="en-GB" dirty="0" smtClean="0"/>
              <a:t>inks </a:t>
            </a:r>
            <a:r>
              <a:rPr lang="en-GB" dirty="0"/>
              <a:t>inside alert </a:t>
            </a:r>
            <a:r>
              <a:rPr lang="en-GB" dirty="0" smtClean="0"/>
              <a:t>require .alert-link </a:t>
            </a:r>
            <a:r>
              <a:rPr lang="en-GB" dirty="0"/>
              <a:t>in the anchor </a:t>
            </a:r>
            <a:r>
              <a:rPr lang="en-GB" dirty="0" smtClean="0"/>
              <a:t>tag to ensure the </a:t>
            </a:r>
            <a:r>
              <a:rPr lang="en-GB" dirty="0"/>
              <a:t>links will </a:t>
            </a:r>
            <a:r>
              <a:rPr lang="en-GB" dirty="0" smtClean="0"/>
              <a:t>be </a:t>
            </a:r>
            <a:r>
              <a:rPr lang="en-GB" dirty="0"/>
              <a:t>displayed in the </a:t>
            </a:r>
            <a:r>
              <a:rPr lang="en-GB" dirty="0" smtClean="0"/>
              <a:t>contextual colour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Toolbars and button groups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grouping </a:t>
            </a:r>
            <a:r>
              <a:rPr lang="en-GB" dirty="0" smtClean="0"/>
              <a:t>buttons together use .</a:t>
            </a:r>
            <a:r>
              <a:rPr lang="en-GB" dirty="0" err="1" smtClean="0"/>
              <a:t>btn</a:t>
            </a:r>
            <a:r>
              <a:rPr lang="en-GB" dirty="0" smtClean="0"/>
              <a:t>-group class</a:t>
            </a:r>
          </a:p>
          <a:p>
            <a:pPr lvl="1"/>
            <a:r>
              <a:rPr lang="en-GB" dirty="0" smtClean="0"/>
              <a:t>Creates </a:t>
            </a:r>
            <a:r>
              <a:rPr lang="en-GB" dirty="0"/>
              <a:t>a group of </a:t>
            </a:r>
            <a:r>
              <a:rPr lang="en-GB" dirty="0" smtClean="0"/>
              <a:t>buttons</a:t>
            </a:r>
          </a:p>
          <a:p>
            <a:pPr lvl="1"/>
            <a:r>
              <a:rPr lang="en-GB" dirty="0" smtClean="0"/>
              <a:t>Each </a:t>
            </a:r>
            <a:r>
              <a:rPr lang="en-GB" dirty="0"/>
              <a:t>of </a:t>
            </a:r>
            <a:r>
              <a:rPr lang="en-GB" dirty="0" smtClean="0"/>
              <a:t>the </a:t>
            </a:r>
            <a:r>
              <a:rPr lang="en-GB" dirty="0"/>
              <a:t>buttons must have the .</a:t>
            </a:r>
            <a:r>
              <a:rPr lang="en-GB" dirty="0" err="1"/>
              <a:t>btn</a:t>
            </a:r>
            <a:r>
              <a:rPr lang="en-GB" dirty="0"/>
              <a:t> </a:t>
            </a:r>
            <a:r>
              <a:rPr lang="en-GB" dirty="0" smtClean="0"/>
              <a:t>class</a:t>
            </a:r>
          </a:p>
          <a:p>
            <a:pPr marL="0" indent="0">
              <a:buNone/>
            </a:pPr>
            <a:r>
              <a:rPr lang="en-GB" dirty="0"/>
              <a:t>&lt;div class="</a:t>
            </a:r>
            <a:r>
              <a:rPr lang="en-GB" dirty="0" err="1"/>
              <a:t>btn</a:t>
            </a:r>
            <a:r>
              <a:rPr lang="en-GB" dirty="0"/>
              <a:t>-group"&gt; </a:t>
            </a:r>
          </a:p>
          <a:p>
            <a:pPr marL="0" indent="0">
              <a:buNone/>
            </a:pPr>
            <a:r>
              <a:rPr lang="en-GB" dirty="0"/>
              <a:t>&lt;button type="button" class="</a:t>
            </a:r>
            <a:r>
              <a:rPr lang="en-GB" dirty="0" err="1"/>
              <a:t>btn</a:t>
            </a:r>
            <a:r>
              <a:rPr lang="en-GB" dirty="0"/>
              <a:t> </a:t>
            </a:r>
            <a:r>
              <a:rPr lang="en-GB" dirty="0" err="1"/>
              <a:t>btn</a:t>
            </a:r>
            <a:r>
              <a:rPr lang="en-GB" dirty="0"/>
              <a:t>-success"&gt;Add&lt;/button&gt; </a:t>
            </a:r>
          </a:p>
          <a:p>
            <a:pPr marL="0" indent="0">
              <a:buNone/>
            </a:pPr>
            <a:r>
              <a:rPr lang="en-GB" dirty="0"/>
              <a:t>&lt;button type="button" class="</a:t>
            </a:r>
            <a:r>
              <a:rPr lang="en-GB" dirty="0" err="1"/>
              <a:t>btn</a:t>
            </a:r>
            <a:r>
              <a:rPr lang="en-GB" dirty="0"/>
              <a:t> </a:t>
            </a:r>
            <a:r>
              <a:rPr lang="en-GB" dirty="0" err="1"/>
              <a:t>btn</a:t>
            </a:r>
            <a:r>
              <a:rPr lang="en-GB" dirty="0"/>
              <a:t>-warning"&gt;Edit&lt;/button&gt; </a:t>
            </a:r>
          </a:p>
          <a:p>
            <a:pPr marL="0" indent="0">
              <a:buNone/>
            </a:pPr>
            <a:r>
              <a:rPr lang="en-GB" dirty="0"/>
              <a:t>&lt;button type="button" class="</a:t>
            </a:r>
            <a:r>
              <a:rPr lang="en-GB" dirty="0" err="1"/>
              <a:t>btn</a:t>
            </a:r>
            <a:r>
              <a:rPr lang="en-GB" dirty="0"/>
              <a:t> </a:t>
            </a:r>
            <a:r>
              <a:rPr lang="en-GB" dirty="0" err="1"/>
              <a:t>btn</a:t>
            </a:r>
            <a:r>
              <a:rPr lang="en-GB" dirty="0"/>
              <a:t>-danger"&gt;Delete&lt;/button&gt; </a:t>
            </a:r>
          </a:p>
          <a:p>
            <a:pPr marL="0" indent="0">
              <a:buNone/>
            </a:pPr>
            <a:r>
              <a:rPr lang="en-GB" dirty="0"/>
              <a:t>&lt;/div&gt;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73" y="5341649"/>
            <a:ext cx="3557587" cy="9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Tool Grouping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992" y="2843485"/>
            <a:ext cx="9935068" cy="12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Segregate web content</a:t>
            </a:r>
          </a:p>
          <a:p>
            <a:r>
              <a:rPr lang="en-GB" dirty="0"/>
              <a:t>Panels in Bootstrap have </a:t>
            </a:r>
            <a:r>
              <a:rPr lang="en-GB" dirty="0" smtClean="0"/>
              <a:t>placeholders</a:t>
            </a:r>
          </a:p>
          <a:p>
            <a:pPr lvl="1"/>
            <a:r>
              <a:rPr lang="en-GB" dirty="0" smtClean="0"/>
              <a:t>.panel-heading .panel-body </a:t>
            </a:r>
            <a:r>
              <a:rPr lang="en-GB" dirty="0"/>
              <a:t>and .panel-footer </a:t>
            </a:r>
            <a:endParaRPr lang="en-GB" dirty="0" smtClean="0"/>
          </a:p>
          <a:p>
            <a:r>
              <a:rPr lang="en-GB" dirty="0" smtClean="0"/>
              <a:t>Five modes</a:t>
            </a:r>
          </a:p>
          <a:p>
            <a:pPr lvl="1"/>
            <a:r>
              <a:rPr lang="en-GB" dirty="0" smtClean="0"/>
              <a:t>.panel-info </a:t>
            </a:r>
            <a:r>
              <a:rPr lang="en-GB" dirty="0"/>
              <a:t>.</a:t>
            </a:r>
            <a:r>
              <a:rPr lang="en-GB" dirty="0" smtClean="0"/>
              <a:t>panel-success </a:t>
            </a:r>
            <a:r>
              <a:rPr lang="en-GB" dirty="0"/>
              <a:t>.</a:t>
            </a:r>
            <a:r>
              <a:rPr lang="en-GB" dirty="0" smtClean="0"/>
              <a:t>panel-primary </a:t>
            </a:r>
            <a:r>
              <a:rPr lang="en-GB" dirty="0"/>
              <a:t>.</a:t>
            </a:r>
            <a:r>
              <a:rPr lang="en-GB" dirty="0" smtClean="0"/>
              <a:t>panel-warning and .panel-danger </a:t>
            </a:r>
          </a:p>
          <a:p>
            <a:r>
              <a:rPr lang="en-GB" dirty="0" smtClean="0"/>
              <a:t>Use .panel-title inside </a:t>
            </a:r>
            <a:r>
              <a:rPr lang="en-GB" dirty="0"/>
              <a:t>.panel-heading </a:t>
            </a:r>
            <a:r>
              <a:rPr lang="en-GB" dirty="0" smtClean="0"/>
              <a:t>to </a:t>
            </a:r>
            <a:r>
              <a:rPr lang="en-GB" dirty="0"/>
              <a:t>retain pre-styled headings and display contextual </a:t>
            </a:r>
            <a:r>
              <a:rPr lang="en-GB" dirty="0" smtClean="0"/>
              <a:t>colours </a:t>
            </a:r>
            <a:r>
              <a:rPr lang="en-GB" dirty="0"/>
              <a:t>of </a:t>
            </a:r>
            <a:r>
              <a:rPr lang="en-GB" dirty="0" smtClean="0"/>
              <a:t>hyperlinks</a:t>
            </a:r>
          </a:p>
        </p:txBody>
      </p:sp>
    </p:spTree>
    <p:extLst>
      <p:ext uri="{BB962C8B-B14F-4D97-AF65-F5344CB8AC3E}">
        <p14:creationId xmlns:p14="http://schemas.microsoft.com/office/powerpoint/2010/main" val="1665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 Within Panels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Bootstrap </a:t>
            </a:r>
            <a:r>
              <a:rPr lang="en-GB" dirty="0" smtClean="0"/>
              <a:t>will </a:t>
            </a:r>
            <a:r>
              <a:rPr lang="en-GB" dirty="0"/>
              <a:t>merge all the paddings and borders </a:t>
            </a:r>
            <a:r>
              <a:rPr lang="en-GB" dirty="0" smtClean="0"/>
              <a:t>to unify tables and panels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9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Wells are </a:t>
            </a:r>
            <a:r>
              <a:rPr lang="en-GB" dirty="0" smtClean="0"/>
              <a:t>similar </a:t>
            </a:r>
            <a:r>
              <a:rPr lang="en-GB" dirty="0"/>
              <a:t>to </a:t>
            </a:r>
            <a:r>
              <a:rPr lang="en-GB" dirty="0" smtClean="0"/>
              <a:t>panels </a:t>
            </a:r>
            <a:r>
              <a:rPr lang="en-GB" dirty="0"/>
              <a:t>but with </a:t>
            </a:r>
            <a:r>
              <a:rPr lang="en-GB" dirty="0" smtClean="0"/>
              <a:t>less complexity</a:t>
            </a:r>
          </a:p>
          <a:p>
            <a:r>
              <a:rPr lang="en-GB" dirty="0" smtClean="0"/>
              <a:t>A </a:t>
            </a:r>
            <a:r>
              <a:rPr lang="en-GB" dirty="0"/>
              <a:t>group of logically related </a:t>
            </a:r>
            <a:r>
              <a:rPr lang="en-GB" dirty="0" smtClean="0"/>
              <a:t>contents </a:t>
            </a:r>
            <a:r>
              <a:rPr lang="en-GB" dirty="0"/>
              <a:t>can be rendered in </a:t>
            </a:r>
            <a:r>
              <a:rPr lang="en-GB" dirty="0" smtClean="0"/>
              <a:t>a well</a:t>
            </a:r>
          </a:p>
          <a:p>
            <a:pPr marL="457200" lvl="1" indent="0">
              <a:buNone/>
            </a:pPr>
            <a:r>
              <a:rPr lang="en-GB" dirty="0"/>
              <a:t>&lt;div class="well well-</a:t>
            </a:r>
            <a:r>
              <a:rPr lang="en-GB" dirty="0" err="1"/>
              <a:t>sm</a:t>
            </a:r>
            <a:r>
              <a:rPr lang="en-GB" dirty="0"/>
              <a:t>"&gt; </a:t>
            </a:r>
          </a:p>
          <a:p>
            <a:pPr marL="457200" lvl="1" indent="0">
              <a:buNone/>
            </a:pPr>
            <a:r>
              <a:rPr lang="en-GB" dirty="0"/>
              <a:t>&lt;form class="form-horizontal"&gt; </a:t>
            </a:r>
            <a:r>
              <a:rPr lang="en-GB" dirty="0" smtClean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6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Well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990"/>
          <a:stretch/>
        </p:blipFill>
        <p:spPr>
          <a:xfrm>
            <a:off x="1653262" y="1579419"/>
            <a:ext cx="8204739" cy="512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Jumbotron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Optionally </a:t>
            </a:r>
            <a:r>
              <a:rPr lang="en-GB" dirty="0"/>
              <a:t>captures the whole viewport and renders the contents </a:t>
            </a:r>
            <a:r>
              <a:rPr lang="en-GB" dirty="0" smtClean="0"/>
              <a:t>inside</a:t>
            </a:r>
          </a:p>
          <a:p>
            <a:pPr lvl="1"/>
            <a:r>
              <a:rPr lang="en-GB" dirty="0" smtClean="0"/>
              <a:t>Use to </a:t>
            </a:r>
            <a:r>
              <a:rPr lang="en-GB" dirty="0"/>
              <a:t>showcase some </a:t>
            </a:r>
            <a:r>
              <a:rPr lang="en-GB" dirty="0" smtClean="0"/>
              <a:t>contents </a:t>
            </a:r>
            <a:r>
              <a:rPr lang="en-GB" dirty="0"/>
              <a:t>or in </a:t>
            </a:r>
            <a:r>
              <a:rPr lang="en-GB" dirty="0" smtClean="0"/>
              <a:t>pages </a:t>
            </a:r>
            <a:r>
              <a:rPr lang="en-GB" dirty="0"/>
              <a:t>with </a:t>
            </a:r>
            <a:r>
              <a:rPr lang="en-GB" dirty="0" smtClean="0"/>
              <a:t>important messages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0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dirty="0" err="1" smtClean="0"/>
              <a:t>Jumbotron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76"/>
          <a:stretch/>
        </p:blipFill>
        <p:spPr>
          <a:xfrm>
            <a:off x="494943" y="1690688"/>
            <a:ext cx="11202114" cy="440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Progressive Enhancement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537" y="2272506"/>
            <a:ext cx="89249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Breadcrumbs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.breadcrumb </a:t>
            </a:r>
            <a:r>
              <a:rPr lang="en-GB" dirty="0"/>
              <a:t>class </a:t>
            </a:r>
            <a:r>
              <a:rPr lang="en-GB" dirty="0" smtClean="0"/>
              <a:t>to an </a:t>
            </a:r>
            <a:r>
              <a:rPr lang="en-GB" dirty="0"/>
              <a:t>OL </a:t>
            </a:r>
            <a:r>
              <a:rPr lang="en-GB" dirty="0" smtClean="0"/>
              <a:t>element</a:t>
            </a:r>
          </a:p>
          <a:p>
            <a:pPr lvl="1"/>
            <a:r>
              <a:rPr lang="en-GB" dirty="0" smtClean="0"/>
              <a:t>All </a:t>
            </a:r>
            <a:r>
              <a:rPr lang="en-GB" dirty="0"/>
              <a:t>the LI elements inside it will be rendered as each breadcrumb stage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&lt;</a:t>
            </a:r>
            <a:r>
              <a:rPr lang="en-GB" dirty="0" err="1"/>
              <a:t>ol</a:t>
            </a:r>
            <a:r>
              <a:rPr lang="en-GB" dirty="0"/>
              <a:t> class="breadcrumb"&gt; </a:t>
            </a:r>
          </a:p>
          <a:p>
            <a:pPr marL="457200" lvl="1" indent="0">
              <a:buNone/>
            </a:pPr>
            <a:r>
              <a:rPr lang="it-IT" dirty="0"/>
              <a:t>&lt;li&gt;&lt;a href="#"&gt;Home&lt;/a&gt;&lt;/li&gt; </a:t>
            </a:r>
            <a:r>
              <a:rPr lang="it-IT" dirty="0" smtClean="0"/>
              <a:t>...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4817"/>
            <a:ext cx="10998338" cy="8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Paginations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ways to show pagination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67" y="2702612"/>
            <a:ext cx="6757195" cy="244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for Pagination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&lt;!-- Pattern #1 --&gt; 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nav</a:t>
            </a:r>
            <a:r>
              <a:rPr lang="en-GB" dirty="0"/>
              <a:t>&gt; 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ul</a:t>
            </a:r>
            <a:r>
              <a:rPr lang="en-GB" dirty="0"/>
              <a:t> class="pagination"&gt; </a:t>
            </a:r>
          </a:p>
          <a:p>
            <a:pPr marL="0" indent="0">
              <a:buNone/>
            </a:pPr>
            <a:r>
              <a:rPr lang="it-IT" dirty="0"/>
              <a:t>&lt;li&gt;&lt;a href="#"&gt;&amp;laquo;&lt;/a&gt;&lt;/li&gt; </a:t>
            </a:r>
          </a:p>
          <a:p>
            <a:pPr marL="0" indent="0">
              <a:buNone/>
            </a:pPr>
            <a:r>
              <a:rPr lang="it-IT" dirty="0"/>
              <a:t>&lt;li&gt;&lt;a href="#"&gt;1&lt;/a&gt;&lt;/li&gt; </a:t>
            </a:r>
          </a:p>
          <a:p>
            <a:pPr marL="0" indent="0">
              <a:buNone/>
            </a:pPr>
            <a:r>
              <a:rPr lang="it-IT" dirty="0"/>
              <a:t>&lt;li&gt;&lt;a href="#"&gt;2&lt;/a&gt;&lt;/li&gt; </a:t>
            </a:r>
          </a:p>
          <a:p>
            <a:pPr marL="0" indent="0">
              <a:buNone/>
            </a:pPr>
            <a:r>
              <a:rPr lang="it-IT" dirty="0"/>
              <a:t>&lt;li&gt;&lt;a href="#"&gt;3&lt;/a&gt;&lt;/li&gt; </a:t>
            </a:r>
          </a:p>
          <a:p>
            <a:pPr marL="0" indent="0">
              <a:buNone/>
            </a:pPr>
            <a:r>
              <a:rPr lang="it-IT" dirty="0"/>
              <a:t>&lt;li&gt;&lt;a href="#"&gt;4&lt;/a&gt;&lt;/li&gt; </a:t>
            </a:r>
          </a:p>
          <a:p>
            <a:pPr marL="0" indent="0">
              <a:buNone/>
            </a:pPr>
            <a:r>
              <a:rPr lang="it-IT" dirty="0"/>
              <a:t>&lt;li&gt;&lt;a href="#"&gt;5&lt;/a&gt;&lt;/li&gt; </a:t>
            </a:r>
          </a:p>
          <a:p>
            <a:pPr marL="0" indent="0">
              <a:buNone/>
            </a:pPr>
            <a:r>
              <a:rPr lang="it-IT" dirty="0"/>
              <a:t>&lt;li&gt;&lt;a href="#"&gt;6&lt;/a&gt;&lt;/li&gt; </a:t>
            </a:r>
          </a:p>
          <a:p>
            <a:pPr marL="0" indent="0">
              <a:buNone/>
            </a:pPr>
            <a:r>
              <a:rPr lang="it-IT" dirty="0"/>
              <a:t>&lt;li&gt;&lt;a href="#"&gt;&amp;raquo;&lt;/a&gt;&lt;/li&gt; 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ul</a:t>
            </a:r>
            <a:r>
              <a:rPr lang="en-GB" dirty="0"/>
              <a:t>&gt; 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nav</a:t>
            </a:r>
            <a:r>
              <a:rPr lang="en-GB" dirty="0"/>
              <a:t>&gt;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&lt;!-- Pattern #2 --&gt; 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nav</a:t>
            </a:r>
            <a:r>
              <a:rPr lang="en-GB" dirty="0"/>
              <a:t>&gt; 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ul</a:t>
            </a:r>
            <a:r>
              <a:rPr lang="en-GB" dirty="0"/>
              <a:t> class="pager"&gt; </a:t>
            </a:r>
          </a:p>
          <a:p>
            <a:pPr marL="0" indent="0">
              <a:buNone/>
            </a:pPr>
            <a:r>
              <a:rPr lang="it-IT" dirty="0"/>
              <a:t>&lt;li&gt;&lt;a href="#"&gt;&amp;larr;&amp;nbsp;Previous&lt;/a&gt;&lt;/li&gt; </a:t>
            </a:r>
          </a:p>
          <a:p>
            <a:pPr marL="0" indent="0">
              <a:buNone/>
            </a:pPr>
            <a:r>
              <a:rPr lang="it-IT" dirty="0"/>
              <a:t>&lt;li&gt;&lt;a href="#"&gt;Next&amp;nbsp;&amp;rarr;&lt;/a&gt;&lt;/li&gt; 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ul</a:t>
            </a:r>
            <a:r>
              <a:rPr lang="en-GB" dirty="0"/>
              <a:t>&gt; 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nav</a:t>
            </a:r>
            <a:r>
              <a:rPr lang="en-GB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29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Bootstrap </a:t>
            </a:r>
            <a:r>
              <a:rPr lang="en-GB" dirty="0" smtClean="0"/>
              <a:t>JavaScript </a:t>
            </a:r>
            <a:r>
              <a:rPr lang="en-GB" dirty="0"/>
              <a:t>Add-ons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5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Components (Add-ons)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Bootstrap JavaScript components are built </a:t>
            </a:r>
            <a:r>
              <a:rPr lang="en-GB" dirty="0" smtClean="0"/>
              <a:t>on </a:t>
            </a:r>
            <a:r>
              <a:rPr lang="en-GB" dirty="0"/>
              <a:t>top </a:t>
            </a:r>
            <a:r>
              <a:rPr lang="en-GB" dirty="0" smtClean="0"/>
              <a:t>of </a:t>
            </a:r>
            <a:r>
              <a:rPr lang="en-GB" dirty="0"/>
              <a:t>jQuery </a:t>
            </a:r>
            <a:endParaRPr lang="en-GB" dirty="0" smtClean="0"/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://jquery.com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They use </a:t>
            </a:r>
            <a:r>
              <a:rPr lang="en-GB" dirty="0"/>
              <a:t>Custom data </a:t>
            </a:r>
            <a:r>
              <a:rPr lang="en-GB" dirty="0" smtClean="0"/>
              <a:t>attributes </a:t>
            </a:r>
          </a:p>
          <a:p>
            <a:r>
              <a:rPr lang="en-GB" dirty="0" smtClean="0"/>
              <a:t>HTML specification says </a:t>
            </a:r>
          </a:p>
          <a:p>
            <a:pPr lvl="1"/>
            <a:r>
              <a:rPr lang="en-GB" dirty="0" smtClean="0"/>
              <a:t>Custom data attributes are </a:t>
            </a:r>
            <a:r>
              <a:rPr lang="en-GB" dirty="0"/>
              <a:t>intended to store custom data private to the page or application, for which there are no more appropriate attributes or </a:t>
            </a:r>
            <a:r>
              <a:rPr lang="en-GB" dirty="0" smtClean="0"/>
              <a:t>elements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7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data-*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data-target </a:t>
            </a:r>
            <a:endParaRPr lang="en-GB" dirty="0"/>
          </a:p>
          <a:p>
            <a:r>
              <a:rPr lang="en-GB" dirty="0"/>
              <a:t>data-toggle </a:t>
            </a:r>
          </a:p>
          <a:p>
            <a:r>
              <a:rPr lang="en-GB" dirty="0"/>
              <a:t>data-dismiss </a:t>
            </a:r>
          </a:p>
          <a:p>
            <a:r>
              <a:rPr lang="en-GB" dirty="0"/>
              <a:t>data-spy </a:t>
            </a:r>
          </a:p>
          <a:p>
            <a:r>
              <a:rPr lang="en-GB" dirty="0"/>
              <a:t>data-placement </a:t>
            </a:r>
          </a:p>
          <a:p>
            <a:r>
              <a:rPr lang="en-GB" dirty="0"/>
              <a:t>data-content 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data-container </a:t>
            </a:r>
          </a:p>
          <a:p>
            <a:r>
              <a:rPr lang="en-GB" dirty="0"/>
              <a:t>data-animation </a:t>
            </a:r>
          </a:p>
          <a:p>
            <a:r>
              <a:rPr lang="en-GB" dirty="0"/>
              <a:t>data-loading-text </a:t>
            </a:r>
          </a:p>
          <a:p>
            <a:r>
              <a:rPr lang="en-GB" dirty="0"/>
              <a:t>data-complete-text </a:t>
            </a:r>
          </a:p>
          <a:p>
            <a:r>
              <a:rPr lang="en-GB" dirty="0"/>
              <a:t>data-parent </a:t>
            </a:r>
          </a:p>
          <a:p>
            <a:r>
              <a:rPr lang="en-GB" dirty="0"/>
              <a:t>data-slide </a:t>
            </a:r>
          </a:p>
          <a:p>
            <a:r>
              <a:rPr lang="en-GB" dirty="0"/>
              <a:t>data-ride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7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Including Add-ons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bootstrap.min.js file </a:t>
            </a:r>
            <a:r>
              <a:rPr lang="en-GB" dirty="0" smtClean="0"/>
              <a:t>includes </a:t>
            </a:r>
            <a:r>
              <a:rPr lang="en-GB" dirty="0"/>
              <a:t>all the JavaScript add-ons </a:t>
            </a:r>
            <a:endParaRPr lang="en-GB" dirty="0" smtClean="0"/>
          </a:p>
          <a:p>
            <a:pPr lvl="1"/>
            <a:r>
              <a:rPr lang="en-GB" dirty="0" smtClean="0"/>
              <a:t>Include in </a:t>
            </a:r>
            <a:r>
              <a:rPr lang="en-GB" dirty="0"/>
              <a:t>an HTML </a:t>
            </a:r>
            <a:r>
              <a:rPr lang="en-GB" dirty="0" smtClean="0"/>
              <a:t>page to </a:t>
            </a:r>
            <a:r>
              <a:rPr lang="en-GB" dirty="0"/>
              <a:t>use any and all of the </a:t>
            </a:r>
            <a:r>
              <a:rPr lang="en-GB" dirty="0" smtClean="0"/>
              <a:t>add-ons</a:t>
            </a:r>
            <a:endParaRPr lang="en-GB" dirty="0"/>
          </a:p>
          <a:p>
            <a:pPr lvl="1"/>
            <a:r>
              <a:rPr lang="en-GB" dirty="0" smtClean="0"/>
              <a:t>To </a:t>
            </a:r>
            <a:r>
              <a:rPr lang="en-GB" dirty="0"/>
              <a:t>include </a:t>
            </a:r>
            <a:r>
              <a:rPr lang="en-GB" dirty="0" smtClean="0"/>
              <a:t>only </a:t>
            </a:r>
            <a:r>
              <a:rPr lang="en-GB" dirty="0"/>
              <a:t>a few of the </a:t>
            </a:r>
            <a:r>
              <a:rPr lang="en-GB" dirty="0" smtClean="0"/>
              <a:t>components create </a:t>
            </a:r>
            <a:r>
              <a:rPr lang="en-GB" dirty="0"/>
              <a:t>and use a subset of this </a:t>
            </a:r>
            <a:r>
              <a:rPr lang="en-GB" dirty="0" smtClean="0"/>
              <a:t>file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472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 W</a:t>
            </a:r>
            <a:r>
              <a:rPr lang="en-GB" dirty="0" smtClean="0"/>
              <a:t>indow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943" y="2005445"/>
            <a:ext cx="8012828" cy="27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 Window sample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&lt;div class="modal" id="</a:t>
            </a:r>
            <a:r>
              <a:rPr lang="en-GB" dirty="0" err="1"/>
              <a:t>theModal</a:t>
            </a:r>
            <a:r>
              <a:rPr lang="en-GB" dirty="0"/>
              <a:t>" </a:t>
            </a:r>
            <a:r>
              <a:rPr lang="en-GB" dirty="0" err="1"/>
              <a:t>tabindex</a:t>
            </a:r>
            <a:r>
              <a:rPr lang="en-GB" dirty="0"/>
              <a:t>="-1"&gt; </a:t>
            </a:r>
          </a:p>
          <a:p>
            <a:pPr marL="0" indent="0">
              <a:buNone/>
            </a:pPr>
            <a:r>
              <a:rPr lang="en-GB" dirty="0"/>
              <a:t>&lt;div class="modal-dialog"&gt; </a:t>
            </a:r>
          </a:p>
          <a:p>
            <a:pPr marL="0" indent="0">
              <a:buNone/>
            </a:pPr>
            <a:r>
              <a:rPr lang="en-GB" dirty="0"/>
              <a:t>&lt;div class="modal-content"&gt; </a:t>
            </a:r>
          </a:p>
          <a:p>
            <a:pPr marL="0" indent="0">
              <a:buNone/>
            </a:pPr>
            <a:r>
              <a:rPr lang="en-GB" dirty="0"/>
              <a:t>&lt;div class="modal-header"&gt; </a:t>
            </a:r>
          </a:p>
          <a:p>
            <a:pPr marL="0" indent="0">
              <a:buNone/>
            </a:pPr>
            <a:r>
              <a:rPr lang="en-GB" dirty="0"/>
              <a:t>&lt;button type="button" class="close" data-dismiss="modal</a:t>
            </a:r>
            <a:r>
              <a:rPr lang="en-GB" dirty="0" smtClean="0"/>
              <a:t>"&gt;…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2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button to show modal window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&lt;button type="button" class="</a:t>
            </a:r>
            <a:r>
              <a:rPr lang="en-GB" dirty="0" err="1"/>
              <a:t>btn</a:t>
            </a:r>
            <a:r>
              <a:rPr lang="en-GB" dirty="0"/>
              <a:t> </a:t>
            </a:r>
            <a:r>
              <a:rPr lang="en-GB" dirty="0" err="1"/>
              <a:t>btn</a:t>
            </a:r>
            <a:r>
              <a:rPr lang="en-GB" dirty="0"/>
              <a:t>-success </a:t>
            </a:r>
            <a:r>
              <a:rPr lang="en-GB" dirty="0" err="1"/>
              <a:t>btn-lg</a:t>
            </a:r>
            <a:r>
              <a:rPr lang="en-GB" dirty="0"/>
              <a:t>" </a:t>
            </a:r>
          </a:p>
          <a:p>
            <a:pPr marL="0" indent="0">
              <a:buNone/>
            </a:pPr>
            <a:r>
              <a:rPr lang="en-GB" dirty="0" smtClean="0"/>
              <a:t>data-toggle</a:t>
            </a:r>
            <a:r>
              <a:rPr lang="en-GB" dirty="0"/>
              <a:t>="modal" data-target="#</a:t>
            </a:r>
            <a:r>
              <a:rPr lang="en-GB" dirty="0" err="1"/>
              <a:t>theModal</a:t>
            </a:r>
            <a:r>
              <a:rPr lang="en-GB" dirty="0"/>
              <a:t>"&gt;Open Modal&lt;/button&gt;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2688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Graceful Degradation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399" y="2447654"/>
            <a:ext cx="8251201" cy="31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data-toggle and data-target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/>
              <a:t>putting modal as the data-toggle </a:t>
            </a:r>
            <a:r>
              <a:rPr lang="en-GB" dirty="0" smtClean="0"/>
              <a:t>value </a:t>
            </a:r>
            <a:r>
              <a:rPr lang="en-GB" dirty="0"/>
              <a:t>we are informing Bootstrap that this button will invoke some modal </a:t>
            </a:r>
            <a:r>
              <a:rPr lang="en-GB" dirty="0" smtClean="0"/>
              <a:t>window</a:t>
            </a:r>
          </a:p>
          <a:p>
            <a:pPr lvl="1"/>
            <a:r>
              <a:rPr lang="en-GB" dirty="0" smtClean="0"/>
              <a:t>Which </a:t>
            </a:r>
            <a:r>
              <a:rPr lang="en-GB" dirty="0"/>
              <a:t>modal window it should invoke is determined by </a:t>
            </a:r>
            <a:r>
              <a:rPr lang="en-GB" dirty="0" smtClean="0"/>
              <a:t>data-target</a:t>
            </a:r>
          </a:p>
          <a:p>
            <a:pPr lvl="1"/>
            <a:r>
              <a:rPr lang="en-GB" dirty="0"/>
              <a:t>data-dismiss </a:t>
            </a:r>
            <a:r>
              <a:rPr lang="en-GB" dirty="0" smtClean="0"/>
              <a:t>says </a:t>
            </a:r>
            <a:r>
              <a:rPr lang="en-GB" dirty="0"/>
              <a:t>that it will close the current modal window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433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Opening Modal Window via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open </a:t>
            </a:r>
            <a:r>
              <a:rPr lang="en-GB" dirty="0" smtClean="0"/>
              <a:t>modal windows via JavaScript </a:t>
            </a:r>
          </a:p>
          <a:p>
            <a:r>
              <a:rPr lang="en-GB" dirty="0" smtClean="0"/>
              <a:t>HTML</a:t>
            </a:r>
          </a:p>
          <a:p>
            <a:pPr marL="457200" lvl="1" indent="0">
              <a:buNone/>
            </a:pPr>
            <a:r>
              <a:rPr lang="en-GB" dirty="0" smtClean="0"/>
              <a:t>&lt;</a:t>
            </a:r>
            <a:r>
              <a:rPr lang="en-GB" dirty="0"/>
              <a:t>button type="button" class="</a:t>
            </a:r>
            <a:r>
              <a:rPr lang="en-GB" dirty="0" err="1"/>
              <a:t>btn</a:t>
            </a:r>
            <a:r>
              <a:rPr lang="en-GB" dirty="0"/>
              <a:t> </a:t>
            </a:r>
            <a:r>
              <a:rPr lang="en-GB" dirty="0" err="1"/>
              <a:t>btn</a:t>
            </a:r>
            <a:r>
              <a:rPr lang="en-GB" dirty="0"/>
              <a:t>-primary </a:t>
            </a:r>
            <a:r>
              <a:rPr lang="en-GB" dirty="0" err="1"/>
              <a:t>btn-lg</a:t>
            </a:r>
            <a:r>
              <a:rPr lang="en-GB" dirty="0"/>
              <a:t>" </a:t>
            </a:r>
            <a:r>
              <a:rPr lang="en-GB" dirty="0" err="1"/>
              <a:t>onclick</a:t>
            </a:r>
            <a:r>
              <a:rPr lang="en-GB" dirty="0"/>
              <a:t>="</a:t>
            </a:r>
            <a:r>
              <a:rPr lang="en-GB" dirty="0" err="1"/>
              <a:t>callMe</a:t>
            </a:r>
            <a:r>
              <a:rPr lang="en-GB" dirty="0"/>
              <a:t>()"&gt;Open Modal by Script&lt;/button&gt; </a:t>
            </a:r>
          </a:p>
          <a:p>
            <a:r>
              <a:rPr lang="en-GB" dirty="0" smtClean="0"/>
              <a:t>Script</a:t>
            </a:r>
          </a:p>
          <a:p>
            <a:pPr marL="457200" lvl="1" indent="0">
              <a:buNone/>
            </a:pPr>
            <a:r>
              <a:rPr lang="en-GB" dirty="0" smtClean="0"/>
              <a:t>function </a:t>
            </a:r>
            <a:r>
              <a:rPr lang="en-GB" dirty="0" err="1"/>
              <a:t>callMe</a:t>
            </a:r>
            <a:r>
              <a:rPr lang="en-GB" dirty="0"/>
              <a:t>() { </a:t>
            </a:r>
          </a:p>
          <a:p>
            <a:pPr marL="457200" lvl="1" indent="0">
              <a:buNone/>
            </a:pPr>
            <a:r>
              <a:rPr lang="en-GB" dirty="0"/>
              <a:t>$('#</a:t>
            </a:r>
            <a:r>
              <a:rPr lang="en-GB" dirty="0" err="1"/>
              <a:t>theModal</a:t>
            </a:r>
            <a:r>
              <a:rPr lang="en-GB" dirty="0"/>
              <a:t>').modal(); </a:t>
            </a:r>
          </a:p>
          <a:p>
            <a:pPr marL="457200" lvl="1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7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modal</a:t>
            </a:r>
            <a:r>
              <a:rPr lang="en-GB" dirty="0"/>
              <a:t>('show'): </a:t>
            </a:r>
            <a:r>
              <a:rPr lang="en-GB" dirty="0" smtClean="0"/>
              <a:t>opens the </a:t>
            </a:r>
            <a:r>
              <a:rPr lang="en-GB" dirty="0"/>
              <a:t>modal dialog </a:t>
            </a:r>
            <a:r>
              <a:rPr lang="en-GB" dirty="0" smtClean="0"/>
              <a:t>box </a:t>
            </a:r>
            <a:endParaRPr lang="en-GB" dirty="0"/>
          </a:p>
          <a:p>
            <a:r>
              <a:rPr lang="en-GB" dirty="0" smtClean="0"/>
              <a:t>modal</a:t>
            </a:r>
            <a:r>
              <a:rPr lang="en-GB" dirty="0"/>
              <a:t>('hide'): </a:t>
            </a:r>
            <a:r>
              <a:rPr lang="en-GB" dirty="0" smtClean="0"/>
              <a:t>closed </a:t>
            </a:r>
            <a:r>
              <a:rPr lang="en-GB" dirty="0"/>
              <a:t>the </a:t>
            </a:r>
            <a:r>
              <a:rPr lang="en-GB" dirty="0" smtClean="0"/>
              <a:t>dialog</a:t>
            </a:r>
            <a:endParaRPr lang="en-GB" dirty="0"/>
          </a:p>
          <a:p>
            <a:r>
              <a:rPr lang="en-GB" dirty="0" smtClean="0"/>
              <a:t>modal</a:t>
            </a:r>
            <a:r>
              <a:rPr lang="en-GB" dirty="0"/>
              <a:t>('toggle'): </a:t>
            </a:r>
            <a:r>
              <a:rPr lang="en-GB" dirty="0" smtClean="0"/>
              <a:t>toggles </a:t>
            </a:r>
            <a:r>
              <a:rPr lang="en-GB" dirty="0"/>
              <a:t>the </a:t>
            </a:r>
            <a:endParaRPr lang="en-GB" dirty="0" smtClean="0"/>
          </a:p>
          <a:p>
            <a:r>
              <a:rPr lang="en-GB" dirty="0" smtClean="0"/>
              <a:t>modal(options</a:t>
            </a:r>
            <a:r>
              <a:rPr lang="en-GB" dirty="0"/>
              <a:t>): </a:t>
            </a:r>
            <a:r>
              <a:rPr lang="en-GB" dirty="0" smtClean="0"/>
              <a:t>options include </a:t>
            </a:r>
          </a:p>
          <a:p>
            <a:pPr lvl="1"/>
            <a:r>
              <a:rPr lang="en-GB" dirty="0" smtClean="0"/>
              <a:t>keyboard </a:t>
            </a:r>
            <a:r>
              <a:rPr lang="en-GB" dirty="0"/>
              <a:t>(true/false</a:t>
            </a:r>
            <a:r>
              <a:rPr lang="en-GB" dirty="0" smtClean="0"/>
              <a:t>) </a:t>
            </a:r>
          </a:p>
          <a:p>
            <a:pPr lvl="1"/>
            <a:r>
              <a:rPr lang="en-GB" dirty="0" smtClean="0"/>
              <a:t>show </a:t>
            </a:r>
            <a:r>
              <a:rPr lang="en-GB" dirty="0"/>
              <a:t>(true/false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backdrop </a:t>
            </a:r>
            <a:r>
              <a:rPr lang="en-GB" dirty="0"/>
              <a:t>(static/true/false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5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Add modal window to web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7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 Window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Modal </a:t>
            </a:r>
            <a:r>
              <a:rPr lang="en-GB" dirty="0"/>
              <a:t>windows </a:t>
            </a:r>
            <a:r>
              <a:rPr lang="en-GB" dirty="0" smtClean="0"/>
              <a:t>support </a:t>
            </a:r>
            <a:r>
              <a:rPr lang="en-GB" dirty="0"/>
              <a:t>a few events to </a:t>
            </a:r>
            <a:r>
              <a:rPr lang="en-GB" dirty="0" smtClean="0"/>
              <a:t>fire an </a:t>
            </a:r>
            <a:r>
              <a:rPr lang="en-GB" dirty="0"/>
              <a:t>action </a:t>
            </a:r>
            <a:endParaRPr lang="en-GB" dirty="0" smtClean="0"/>
          </a:p>
          <a:p>
            <a:r>
              <a:rPr lang="en-GB" dirty="0" smtClean="0"/>
              <a:t>E.g.</a:t>
            </a:r>
          </a:p>
          <a:p>
            <a:pPr marL="457200" lvl="1" indent="0">
              <a:buNone/>
            </a:pPr>
            <a:r>
              <a:rPr lang="en-GB" dirty="0"/>
              <a:t>$('#</a:t>
            </a:r>
            <a:r>
              <a:rPr lang="en-GB" dirty="0" err="1"/>
              <a:t>logonBox</a:t>
            </a:r>
            <a:r>
              <a:rPr lang="en-GB" dirty="0"/>
              <a:t>').on('</a:t>
            </a:r>
            <a:r>
              <a:rPr lang="en-GB" dirty="0" err="1"/>
              <a:t>hidden.bs.modal</a:t>
            </a:r>
            <a:r>
              <a:rPr lang="en-GB" dirty="0"/>
              <a:t>', function (e) { </a:t>
            </a:r>
          </a:p>
          <a:p>
            <a:pPr marL="457200" lvl="1" indent="0">
              <a:buNone/>
            </a:pPr>
            <a:r>
              <a:rPr lang="en-GB" dirty="0" smtClean="0"/>
              <a:t>console.log(</a:t>
            </a:r>
            <a:r>
              <a:rPr lang="en-GB" dirty="0"/>
              <a:t>'</a:t>
            </a:r>
            <a:r>
              <a:rPr lang="en-GB" dirty="0" smtClean="0"/>
              <a:t>cancelled </a:t>
            </a:r>
            <a:r>
              <a:rPr lang="en-GB" dirty="0"/>
              <a:t>the Sign In operation'); </a:t>
            </a:r>
          </a:p>
          <a:p>
            <a:pPr marL="457200" lvl="1" indent="0">
              <a:buNone/>
            </a:pPr>
            <a:r>
              <a:rPr lang="en-GB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0765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/>
              <a:t>a UL element with .</a:t>
            </a:r>
            <a:r>
              <a:rPr lang="en-GB" dirty="0" err="1"/>
              <a:t>nav</a:t>
            </a:r>
            <a:r>
              <a:rPr lang="en-GB" dirty="0"/>
              <a:t>-tabs </a:t>
            </a:r>
            <a:r>
              <a:rPr lang="en-GB" dirty="0" smtClean="0"/>
              <a:t>class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15" y="2763982"/>
            <a:ext cx="7447783" cy="15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Replace .</a:t>
            </a:r>
            <a:r>
              <a:rPr lang="en-GB" dirty="0" err="1" smtClean="0"/>
              <a:t>nav</a:t>
            </a:r>
            <a:r>
              <a:rPr lang="en-GB" dirty="0" smtClean="0"/>
              <a:t>-tabs with </a:t>
            </a:r>
            <a:r>
              <a:rPr lang="en-GB" dirty="0"/>
              <a:t>.</a:t>
            </a:r>
            <a:r>
              <a:rPr lang="en-GB" dirty="0" err="1"/>
              <a:t>nav</a:t>
            </a:r>
            <a:r>
              <a:rPr lang="en-GB" dirty="0"/>
              <a:t>-pills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007" y="2740751"/>
            <a:ext cx="6006146" cy="16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Tabs or Pills to sign-up or sign-in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Collapse and </a:t>
            </a:r>
            <a:r>
              <a:rPr lang="en-GB" dirty="0" smtClean="0"/>
              <a:t>Accordions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ollapse </a:t>
            </a:r>
            <a:r>
              <a:rPr lang="en-GB" dirty="0"/>
              <a:t>component </a:t>
            </a:r>
            <a:r>
              <a:rPr lang="en-GB" dirty="0" smtClean="0"/>
              <a:t>shows </a:t>
            </a:r>
            <a:r>
              <a:rPr lang="en-GB" dirty="0"/>
              <a:t>and </a:t>
            </a:r>
            <a:r>
              <a:rPr lang="en-GB" dirty="0" smtClean="0"/>
              <a:t>hides sections </a:t>
            </a:r>
            <a:r>
              <a:rPr lang="en-GB" dirty="0"/>
              <a:t>and subsections of </a:t>
            </a:r>
            <a:r>
              <a:rPr lang="en-GB" dirty="0" smtClean="0"/>
              <a:t>web content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50" y="2490096"/>
            <a:ext cx="7594706" cy="36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using collapse and accordion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0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3680</Words>
  <Application>Microsoft Office PowerPoint</Application>
  <PresentationFormat>Widescreen</PresentationFormat>
  <Paragraphs>546</Paragraphs>
  <Slides>122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8" baseType="lpstr">
      <vt:lpstr>Arial</vt:lpstr>
      <vt:lpstr>Book Antiqua</vt:lpstr>
      <vt:lpstr>Calibri</vt:lpstr>
      <vt:lpstr>Calibri Light</vt:lpstr>
      <vt:lpstr>Times New Roman</vt:lpstr>
      <vt:lpstr>Office Theme</vt:lpstr>
      <vt:lpstr>Bootstrap</vt:lpstr>
      <vt:lpstr>Welcome</vt:lpstr>
      <vt:lpstr>Course Times</vt:lpstr>
      <vt:lpstr>Introductions</vt:lpstr>
      <vt:lpstr>Bootstrap Overview</vt:lpstr>
      <vt:lpstr>Timeline of CSS</vt:lpstr>
      <vt:lpstr>Mobile First</vt:lpstr>
      <vt:lpstr>Progressive Enhancement</vt:lpstr>
      <vt:lpstr>Graceful Degradation</vt:lpstr>
      <vt:lpstr>Responsive Design</vt:lpstr>
      <vt:lpstr>Setting the viewport</vt:lpstr>
      <vt:lpstr>media queries</vt:lpstr>
      <vt:lpstr>Responsive Design Patterns</vt:lpstr>
      <vt:lpstr>Some Navigation Patterns</vt:lpstr>
      <vt:lpstr>What Bootstrap includes</vt:lpstr>
      <vt:lpstr>Bootstrap Default CSS</vt:lpstr>
      <vt:lpstr>Example Tag Style</vt:lpstr>
      <vt:lpstr>Example Class Style</vt:lpstr>
      <vt:lpstr>Example Component</vt:lpstr>
      <vt:lpstr>Bootstrap JavaScript</vt:lpstr>
      <vt:lpstr>Bootstrap CSS</vt:lpstr>
      <vt:lpstr>Getting Started with Bootstrap</vt:lpstr>
      <vt:lpstr>Precompiled Bootstrap</vt:lpstr>
      <vt:lpstr>CSS pre-processors LESS and SASS</vt:lpstr>
      <vt:lpstr>How to use Bootstrap</vt:lpstr>
      <vt:lpstr>Exercise: Build a Starter Template</vt:lpstr>
      <vt:lpstr>Bootstrap Icons</vt:lpstr>
      <vt:lpstr>Exercise: Build some sample content</vt:lpstr>
      <vt:lpstr>Responsive Layouts with Bootstrap CSS</vt:lpstr>
      <vt:lpstr>Basic HTML structure for Bootstrap </vt:lpstr>
      <vt:lpstr>Container and Container-Fluid</vt:lpstr>
      <vt:lpstr>Bootstrap Default Styles for HTML Elements</vt:lpstr>
      <vt:lpstr>Responsive classes </vt:lpstr>
      <vt:lpstr>Controlling display of elements </vt:lpstr>
      <vt:lpstr>Visible Only on Specific Device Size</vt:lpstr>
      <vt:lpstr>Rendering images </vt:lpstr>
      <vt:lpstr>Styling Images</vt:lpstr>
      <vt:lpstr>Exercise: Responsive Images</vt:lpstr>
      <vt:lpstr>The grid system </vt:lpstr>
      <vt:lpstr>Responsive Grid Layout</vt:lpstr>
      <vt:lpstr>Setting Column Span</vt:lpstr>
      <vt:lpstr>Column Example</vt:lpstr>
      <vt:lpstr>Column Result</vt:lpstr>
      <vt:lpstr>Another Column Example</vt:lpstr>
      <vt:lpstr>Example Result</vt:lpstr>
      <vt:lpstr>Column Placeholder</vt:lpstr>
      <vt:lpstr>Columns Must Add Up to 12</vt:lpstr>
      <vt:lpstr>Exercise: Responsive Columns</vt:lpstr>
      <vt:lpstr>Data Entry Forms</vt:lpstr>
      <vt:lpstr>Augmenting Forms</vt:lpstr>
      <vt:lpstr>Simple Form</vt:lpstr>
      <vt:lpstr>Horizontal form</vt:lpstr>
      <vt:lpstr>Form With Icons</vt:lpstr>
      <vt:lpstr>Utility Classes</vt:lpstr>
      <vt:lpstr>Accessibility </vt:lpstr>
      <vt:lpstr>Show Hide and Align</vt:lpstr>
      <vt:lpstr>Foreground and Background Colour</vt:lpstr>
      <vt:lpstr>Tables</vt:lpstr>
      <vt:lpstr>Exercise: Encapsulate</vt:lpstr>
      <vt:lpstr>Bootstrap Components</vt:lpstr>
      <vt:lpstr>Page Header </vt:lpstr>
      <vt:lpstr>Glyphicons </vt:lpstr>
      <vt:lpstr>Navigation Bar </vt:lpstr>
      <vt:lpstr>Responsive Navigation Bar</vt:lpstr>
      <vt:lpstr>Navigation Bar Example</vt:lpstr>
      <vt:lpstr>Fix NavBar to Top</vt:lpstr>
      <vt:lpstr>Right-Justified NavBar Members</vt:lpstr>
      <vt:lpstr>Search Box (not shown on small screens)</vt:lpstr>
      <vt:lpstr>NavBar Example</vt:lpstr>
      <vt:lpstr>Badges </vt:lpstr>
      <vt:lpstr>Alerts </vt:lpstr>
      <vt:lpstr>Toolbars and button groups </vt:lpstr>
      <vt:lpstr>Complex Tool Grouping</vt:lpstr>
      <vt:lpstr>Panels </vt:lpstr>
      <vt:lpstr>Tables Within Panels</vt:lpstr>
      <vt:lpstr>Wells </vt:lpstr>
      <vt:lpstr>Example Well</vt:lpstr>
      <vt:lpstr>Jumbotron </vt:lpstr>
      <vt:lpstr>Example Jumbotron</vt:lpstr>
      <vt:lpstr>Breadcrumbs </vt:lpstr>
      <vt:lpstr>Paginations </vt:lpstr>
      <vt:lpstr>Code for Pagination</vt:lpstr>
      <vt:lpstr>Bootstrap JavaScript Add-ons </vt:lpstr>
      <vt:lpstr>JavaScript Components (Add-ons)</vt:lpstr>
      <vt:lpstr>data-*</vt:lpstr>
      <vt:lpstr>Including Add-ons</vt:lpstr>
      <vt:lpstr>Modal Window </vt:lpstr>
      <vt:lpstr>Modal Window sample code</vt:lpstr>
      <vt:lpstr>Sample button to show modal window</vt:lpstr>
      <vt:lpstr>data-toggle and data-target attributes</vt:lpstr>
      <vt:lpstr>Opening Modal Window via code</vt:lpstr>
      <vt:lpstr>Modal Options</vt:lpstr>
      <vt:lpstr>Exercise: Add modal window to web app</vt:lpstr>
      <vt:lpstr>Modal Window Events</vt:lpstr>
      <vt:lpstr>Tabs </vt:lpstr>
      <vt:lpstr>Pills</vt:lpstr>
      <vt:lpstr>Exercise: Tabs or Pills to sign-up or sign-in</vt:lpstr>
      <vt:lpstr>Collapse and Accordions </vt:lpstr>
      <vt:lpstr>Exercise: using collapse and accordion</vt:lpstr>
      <vt:lpstr>Tooltips and Popovers</vt:lpstr>
      <vt:lpstr>Popovers</vt:lpstr>
      <vt:lpstr>PowerPoint Presentation</vt:lpstr>
      <vt:lpstr>Dropdown</vt:lpstr>
      <vt:lpstr>PowerPoint Presentation</vt:lpstr>
      <vt:lpstr>Alerts</vt:lpstr>
      <vt:lpstr>Example Alerts</vt:lpstr>
      <vt:lpstr>PowerPoint Presentation</vt:lpstr>
      <vt:lpstr>Carousels</vt:lpstr>
      <vt:lpstr>PowerPoint Presentation</vt:lpstr>
      <vt:lpstr>PowerPoint Presentation</vt:lpstr>
      <vt:lpstr>PowerPoint Presentation</vt:lpstr>
      <vt:lpstr>Disabling responsiveness</vt:lpstr>
      <vt:lpstr>Browser and device support</vt:lpstr>
      <vt:lpstr>Internet Explorer 8 and 9</vt:lpstr>
      <vt:lpstr>IE 8 and 9 Feature Table</vt:lpstr>
      <vt:lpstr>Other IE issues</vt:lpstr>
      <vt:lpstr>Accessibility</vt:lpstr>
      <vt:lpstr>Colour contrast</vt:lpstr>
      <vt:lpstr>Latest Browser and Device Support</vt:lpstr>
      <vt:lpstr>Compiling</vt:lpstr>
      <vt:lpstr>Compiling CSS and JavaScript</vt:lpstr>
      <vt:lpstr>Grunt 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rf711</cp:lastModifiedBy>
  <cp:revision>69</cp:revision>
  <dcterms:created xsi:type="dcterms:W3CDTF">2017-01-12T09:52:42Z</dcterms:created>
  <dcterms:modified xsi:type="dcterms:W3CDTF">2017-01-17T10:48:14Z</dcterms:modified>
</cp:coreProperties>
</file>