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8" r:id="rId4"/>
    <p:sldId id="269" r:id="rId5"/>
    <p:sldId id="272" r:id="rId6"/>
    <p:sldId id="271" r:id="rId7"/>
    <p:sldId id="260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/>
    <p:restoredTop sz="94660"/>
  </p:normalViewPr>
  <p:slideViewPr>
    <p:cSldViewPr showGuides="1">
      <p:cViewPr varScale="1">
        <p:scale>
          <a:sx n="71" d="100"/>
          <a:sy n="71" d="100"/>
        </p:scale>
        <p:origin x="200" y="10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tweets for each a low, medium, and high amount of  followers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Sheet1!$E$5:$E$7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 </c:v>
                </c:pt>
              </c:strCache>
            </c:strRef>
          </c:cat>
          <c:val>
            <c:numRef>
              <c:f>Sheet1!$F$5:$F$7</c:f>
              <c:numCache>
                <c:formatCode>General</c:formatCode>
                <c:ptCount val="3"/>
                <c:pt idx="0">
                  <c:v>452</c:v>
                </c:pt>
                <c:pt idx="1">
                  <c:v>1567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A-6143-9D30-B949CE65FB9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017665632"/>
        <c:axId val="2017669152"/>
      </c:barChart>
      <c:catAx>
        <c:axId val="2017665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669152"/>
        <c:crosses val="autoZero"/>
        <c:auto val="1"/>
        <c:lblAlgn val="ctr"/>
        <c:lblOffset val="100"/>
        <c:noMultiLvlLbl val="0"/>
      </c:catAx>
      <c:valAx>
        <c:axId val="201766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66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Fit Model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 custT="1"/>
      <dgm:spPr/>
      <dgm:t>
        <a:bodyPr/>
        <a:lstStyle/>
        <a:p>
          <a:r>
            <a:rPr lang="en-US" sz="2000" dirty="0"/>
            <a:t>Split the data into training and testing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 custT="1"/>
      <dgm:spPr/>
      <dgm:t>
        <a:bodyPr/>
        <a:lstStyle/>
        <a:p>
          <a:r>
            <a:rPr lang="en-US" sz="2000" dirty="0"/>
            <a:t>Guess the probability of each label, choose the highest 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Check accuracy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 custT="1"/>
      <dgm:spPr/>
      <dgm:t>
        <a:bodyPr/>
        <a:lstStyle/>
        <a:p>
          <a:r>
            <a:rPr lang="en-US" sz="2000" dirty="0"/>
            <a:t>Use model to predict testing data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501543CC-DA58-457B-906B-32038F856438}">
      <dgm:prSet phldrT="[Text]" custT="1"/>
      <dgm:spPr/>
      <dgm:t>
        <a:bodyPr/>
        <a:lstStyle/>
        <a:p>
          <a:r>
            <a:rPr lang="en-US" sz="2000" dirty="0"/>
            <a:t>Measure accuracy by checking proportion of correct predictions</a:t>
          </a:r>
        </a:p>
      </dgm:t>
    </dgm:pt>
    <dgm:pt modelId="{5E67377B-1C69-4BC4-AA80-867A0F76CC63}" type="parTrans" cxnId="{828862EB-D32C-4FA8-A0B8-53A1BB9A1CA8}">
      <dgm:prSet/>
      <dgm:spPr/>
      <dgm:t>
        <a:bodyPr/>
        <a:lstStyle/>
        <a:p>
          <a:endParaRPr lang="en-US"/>
        </a:p>
      </dgm:t>
    </dgm:pt>
    <dgm:pt modelId="{C9786BDC-DE69-4580-9357-6DFCD292EB5B}" type="sibTrans" cxnId="{828862EB-D32C-4FA8-A0B8-53A1BB9A1CA8}">
      <dgm:prSet/>
      <dgm:spPr/>
      <dgm:t>
        <a:bodyPr/>
        <a:lstStyle/>
        <a:p>
          <a:endParaRPr lang="en-US"/>
        </a:p>
      </dgm:t>
    </dgm:pt>
    <dgm:pt modelId="{4FF8BA62-66D9-E043-AD73-39F0BBBC5845}">
      <dgm:prSet phldrT="[Text]" custT="1"/>
      <dgm:spPr/>
      <dgm:t>
        <a:bodyPr/>
        <a:lstStyle/>
        <a:p>
          <a:r>
            <a:rPr lang="en-US" sz="2000" dirty="0"/>
            <a:t>Remove punctuation, tags, create tokens, etc.</a:t>
          </a:r>
        </a:p>
      </dgm:t>
    </dgm:pt>
    <dgm:pt modelId="{D8570187-12A3-F34C-ABED-16557757E416}" type="parTrans" cxnId="{4B2A5B42-2FE2-FD45-B4AF-9158C7F66256}">
      <dgm:prSet/>
      <dgm:spPr/>
      <dgm:t>
        <a:bodyPr/>
        <a:lstStyle/>
        <a:p>
          <a:endParaRPr lang="en-US"/>
        </a:p>
      </dgm:t>
    </dgm:pt>
    <dgm:pt modelId="{6DE6BAB5-B5CD-7D43-B39A-1801C57955D5}" type="sibTrans" cxnId="{4B2A5B42-2FE2-FD45-B4AF-9158C7F66256}">
      <dgm:prSet/>
      <dgm:spPr/>
      <dgm:t>
        <a:bodyPr/>
        <a:lstStyle/>
        <a:p>
          <a:endParaRPr lang="en-US"/>
        </a:p>
      </dgm:t>
    </dgm:pt>
    <dgm:pt modelId="{A31D7D43-6754-AB49-B71E-A04F84C72B81}">
      <dgm:prSet phldrT="[Text]" custT="1"/>
      <dgm:spPr/>
      <dgm:t>
        <a:bodyPr/>
        <a:lstStyle/>
        <a:p>
          <a:r>
            <a:rPr lang="en-US" sz="2000" dirty="0"/>
            <a:t>Create tokens, stemming and lemmatization</a:t>
          </a:r>
        </a:p>
      </dgm:t>
    </dgm:pt>
    <dgm:pt modelId="{262E4D8B-B675-8C4D-BEF8-45FEEE9009B0}" type="parTrans" cxnId="{DB0699A8-47FD-AC46-AED6-812E3B1B077F}">
      <dgm:prSet/>
      <dgm:spPr/>
      <dgm:t>
        <a:bodyPr/>
        <a:lstStyle/>
        <a:p>
          <a:endParaRPr lang="en-US"/>
        </a:p>
      </dgm:t>
    </dgm:pt>
    <dgm:pt modelId="{7B05564D-77C2-D047-8125-2223008D03A4}" type="sibTrans" cxnId="{DB0699A8-47FD-AC46-AED6-812E3B1B077F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5CB02C0-8DC1-C94E-88B9-9E0C9B29E845}" type="pres">
      <dgm:prSet presAssocID="{B8D53E29-122A-46E1-B481-B57598D97444}" presName="composite" presStyleCnt="0"/>
      <dgm:spPr/>
    </dgm:pt>
    <dgm:pt modelId="{594D6393-B91A-6847-B927-AAE4B20D365B}" type="pres">
      <dgm:prSet presAssocID="{B8D53E29-122A-46E1-B481-B57598D9744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00735-96BF-AF4E-A00B-4C5334B5CA87}" type="pres">
      <dgm:prSet presAssocID="{B8D53E29-122A-46E1-B481-B57598D97444}" presName="descendantText" presStyleLbl="alignAcc1" presStyleIdx="0" presStyleCnt="3">
        <dgm:presLayoutVars>
          <dgm:bulletEnabled val="1"/>
        </dgm:presLayoutVars>
      </dgm:prSet>
      <dgm:spPr/>
    </dgm:pt>
    <dgm:pt modelId="{42883241-F584-3746-9E90-619DA43DF333}" type="pres">
      <dgm:prSet presAssocID="{99B04B81-08CA-46AC-951C-217069AEF451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B2A5B42-2FE2-FD45-B4AF-9158C7F66256}" srcId="{B8D53E29-122A-46E1-B481-B57598D97444}" destId="{4FF8BA62-66D9-E043-AD73-39F0BBBC5845}" srcOrd="0" destOrd="0" parTransId="{D8570187-12A3-F34C-ABED-16557757E416}" sibTransId="{6DE6BAB5-B5CD-7D43-B39A-1801C57955D5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07F74E-43BA-C748-B1DF-9BA5F24AA161}" type="presOf" srcId="{B8D53E29-122A-46E1-B481-B57598D97444}" destId="{594D6393-B91A-6847-B927-AAE4B20D365B}" srcOrd="0" destOrd="0" presId="urn:microsoft.com/office/officeart/2005/8/layout/chevron2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83956D90-64FD-D940-A2F2-6CA88AAF2DA6}" type="presOf" srcId="{4FF8BA62-66D9-E043-AD73-39F0BBBC5845}" destId="{A3200735-96BF-AF4E-A00B-4C5334B5CA87}" srcOrd="0" destOrd="0" presId="urn:microsoft.com/office/officeart/2005/8/layout/chevron2"/>
    <dgm:cxn modelId="{1A607C93-DC0B-3947-ABFF-0B366F4B6873}" type="presOf" srcId="{A31D7D43-6754-AB49-B71E-A04F84C72B81}" destId="{A3200735-96BF-AF4E-A00B-4C5334B5CA87}" srcOrd="0" destOrd="1" presId="urn:microsoft.com/office/officeart/2005/8/layout/chevron2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DB0699A8-47FD-AC46-AED6-812E3B1B077F}" srcId="{B8D53E29-122A-46E1-B481-B57598D97444}" destId="{A31D7D43-6754-AB49-B71E-A04F84C72B81}" srcOrd="1" destOrd="0" parTransId="{262E4D8B-B675-8C4D-BEF8-45FEEE9009B0}" sibTransId="{7B05564D-77C2-D047-8125-2223008D03A4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3183185A-2A53-4D8C-8F32-C845F2F70CBF}" destId="{B8D53E29-122A-46E1-B481-B57598D97444}" srcOrd="0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E8B3E41E-8AF4-5E44-ACF1-69AB3DB59910}" type="presParOf" srcId="{E80E23AD-ECAE-46D2-92A5-71CA9074EED7}" destId="{65CB02C0-8DC1-C94E-88B9-9E0C9B29E845}" srcOrd="0" destOrd="0" presId="urn:microsoft.com/office/officeart/2005/8/layout/chevron2"/>
    <dgm:cxn modelId="{E7F7F3C1-7D12-4545-979C-0AD53647857B}" type="presParOf" srcId="{65CB02C0-8DC1-C94E-88B9-9E0C9B29E845}" destId="{594D6393-B91A-6847-B927-AAE4B20D365B}" srcOrd="0" destOrd="0" presId="urn:microsoft.com/office/officeart/2005/8/layout/chevron2"/>
    <dgm:cxn modelId="{03F8F67D-9185-5546-8E90-3E5AAF46BEBF}" type="presParOf" srcId="{65CB02C0-8DC1-C94E-88B9-9E0C9B29E845}" destId="{A3200735-96BF-AF4E-A00B-4C5334B5CA87}" srcOrd="1" destOrd="0" presId="urn:microsoft.com/office/officeart/2005/8/layout/chevron2"/>
    <dgm:cxn modelId="{DF443826-C253-954E-A3A7-A9DA461E4B78}" type="presParOf" srcId="{E80E23AD-ECAE-46D2-92A5-71CA9074EED7}" destId="{42883241-F584-3746-9E90-619DA43DF333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D6393-B91A-6847-B927-AAE4B20D365B}">
      <dsp:nvSpPr>
        <dsp:cNvPr id="0" name=""/>
        <dsp:cNvSpPr/>
      </dsp:nvSpPr>
      <dsp:spPr>
        <a:xfrm rot="5400000">
          <a:off x="-247556" y="251355"/>
          <a:ext cx="1650378" cy="11552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Preprocessing</a:t>
          </a:r>
        </a:p>
      </dsp:txBody>
      <dsp:txXfrm rot="-5400000">
        <a:off x="1" y="581432"/>
        <a:ext cx="1155265" cy="495113"/>
      </dsp:txXfrm>
    </dsp:sp>
    <dsp:sp modelId="{A3200735-96BF-AF4E-A00B-4C5334B5CA87}">
      <dsp:nvSpPr>
        <dsp:cNvPr id="0" name=""/>
        <dsp:cNvSpPr/>
      </dsp:nvSpPr>
      <dsp:spPr>
        <a:xfrm rot="5400000">
          <a:off x="4334855" y="-3175791"/>
          <a:ext cx="1072746" cy="743192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 punctuation, tags, create tokens, etc.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Create tokens, stemming and lemmatization</a:t>
          </a:r>
        </a:p>
      </dsp:txBody>
      <dsp:txXfrm rot="-5400000">
        <a:off x="1155265" y="56166"/>
        <a:ext cx="7379560" cy="968012"/>
      </dsp:txXfrm>
    </dsp:sp>
    <dsp:sp modelId="{29EA1718-F619-46D8-B505-CF1DDA71B8BF}">
      <dsp:nvSpPr>
        <dsp:cNvPr id="0" name=""/>
        <dsp:cNvSpPr/>
      </dsp:nvSpPr>
      <dsp:spPr>
        <a:xfrm rot="5400000">
          <a:off x="-247556" y="1708367"/>
          <a:ext cx="1650378" cy="11552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Fit Model</a:t>
          </a:r>
        </a:p>
      </dsp:txBody>
      <dsp:txXfrm rot="-5400000">
        <a:off x="1" y="2038444"/>
        <a:ext cx="1155265" cy="495113"/>
      </dsp:txXfrm>
    </dsp:sp>
    <dsp:sp modelId="{C96267EA-EF01-411B-8D37-95F44BBB68D3}">
      <dsp:nvSpPr>
        <dsp:cNvPr id="0" name=""/>
        <dsp:cNvSpPr/>
      </dsp:nvSpPr>
      <dsp:spPr>
        <a:xfrm rot="5400000">
          <a:off x="4334855" y="-1718780"/>
          <a:ext cx="1072746" cy="743192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Split the data into training and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Guess the probability of each label, choose the highest </a:t>
          </a:r>
        </a:p>
      </dsp:txBody>
      <dsp:txXfrm rot="-5400000">
        <a:off x="1155265" y="1513177"/>
        <a:ext cx="7379560" cy="968012"/>
      </dsp:txXfrm>
    </dsp:sp>
    <dsp:sp modelId="{E7C44091-B50A-4CB0-98F0-E70A01DD36F4}">
      <dsp:nvSpPr>
        <dsp:cNvPr id="0" name=""/>
        <dsp:cNvSpPr/>
      </dsp:nvSpPr>
      <dsp:spPr>
        <a:xfrm rot="5400000">
          <a:off x="-247556" y="3165379"/>
          <a:ext cx="1650378" cy="11552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 accuracy</a:t>
          </a:r>
        </a:p>
      </dsp:txBody>
      <dsp:txXfrm rot="-5400000">
        <a:off x="1" y="3495456"/>
        <a:ext cx="1155265" cy="495113"/>
      </dsp:txXfrm>
    </dsp:sp>
    <dsp:sp modelId="{68EF0610-07B4-40C7-AD99-F2285099C2E4}">
      <dsp:nvSpPr>
        <dsp:cNvPr id="0" name=""/>
        <dsp:cNvSpPr/>
      </dsp:nvSpPr>
      <dsp:spPr>
        <a:xfrm rot="5400000">
          <a:off x="4334855" y="-261768"/>
          <a:ext cx="1072746" cy="743192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model to predict testing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Measure accuracy by checking proportion of correct predictions</a:t>
          </a:r>
        </a:p>
      </dsp:txBody>
      <dsp:txXfrm rot="-5400000">
        <a:off x="1155265" y="2970189"/>
        <a:ext cx="7379560" cy="96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JSC270 Assignment 4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963" y="4280327"/>
            <a:ext cx="7516442" cy="111608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Mohsin Reza, Wei Yu, You Peng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 and Motivation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7CE858-3DA9-C14A-AAEF-284933FD7F85}"/>
              </a:ext>
            </a:extLst>
          </p:cNvPr>
          <p:cNvSpPr/>
          <p:nvPr/>
        </p:nvSpPr>
        <p:spPr>
          <a:xfrm>
            <a:off x="4468612" y="2348880"/>
            <a:ext cx="403244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Main Question: Can we predict the number of followers a twitter user has based on the contents of their tweets?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15EA4-C0E7-384F-B221-EE41E354D8AF}"/>
              </a:ext>
            </a:extLst>
          </p:cNvPr>
          <p:cNvSpPr/>
          <p:nvPr/>
        </p:nvSpPr>
        <p:spPr>
          <a:xfrm rot="20333134">
            <a:off x="1705693" y="2222808"/>
            <a:ext cx="25922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2000 observations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BB1813-586A-1C45-BBB5-E79C31DFCD01}"/>
              </a:ext>
            </a:extLst>
          </p:cNvPr>
          <p:cNvSpPr/>
          <p:nvPr/>
        </p:nvSpPr>
        <p:spPr>
          <a:xfrm>
            <a:off x="5647910" y="2421806"/>
            <a:ext cx="46805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 features (text, number of followers)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039F2-6D81-5D4C-A76A-D41B0AF18A23}"/>
              </a:ext>
            </a:extLst>
          </p:cNvPr>
          <p:cNvSpPr/>
          <p:nvPr/>
        </p:nvSpPr>
        <p:spPr>
          <a:xfrm rot="553853">
            <a:off x="4331225" y="4363120"/>
            <a:ext cx="6328760" cy="8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Excluded retweets, collected 2000 tweets since March 10. No other search parameters uses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D5984-ADFB-BE49-A6B2-3AD81B8F3729}"/>
              </a:ext>
            </a:extLst>
          </p:cNvPr>
          <p:cNvSpPr/>
          <p:nvPr/>
        </p:nvSpPr>
        <p:spPr>
          <a:xfrm>
            <a:off x="1701923" y="5620418"/>
            <a:ext cx="41044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Limitations: more tweets -&gt; more accurate result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90895" y="1813967"/>
            <a:ext cx="481458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Low number of followers = 0 - 1000</a:t>
            </a:r>
          </a:p>
          <a:p>
            <a:r>
              <a:rPr lang="en-US" dirty="0"/>
              <a:t>Medium number of followers = 1001 – 10000</a:t>
            </a:r>
          </a:p>
          <a:p>
            <a:r>
              <a:rPr lang="en-US" dirty="0"/>
              <a:t>High number of followers = &gt; 10000</a:t>
            </a:r>
          </a:p>
          <a:p>
            <a:r>
              <a:rPr lang="en-US" dirty="0"/>
              <a:t>Created a labels column to represent this</a:t>
            </a:r>
          </a:p>
          <a:p>
            <a:r>
              <a:rPr lang="en-US" dirty="0"/>
              <a:t>Mean of 580 followers</a:t>
            </a:r>
          </a:p>
          <a:p>
            <a:r>
              <a:rPr lang="en-US" dirty="0"/>
              <a:t>Preprocessing: removed tags, punctuation, remove stopwords, lemmatize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11B49E-4B48-344F-8FEE-14F2B1D06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072165"/>
              </p:ext>
            </p:extLst>
          </p:nvPr>
        </p:nvGraphicFramePr>
        <p:xfrm>
          <a:off x="1485900" y="1868786"/>
          <a:ext cx="4968552" cy="4485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D1C7-2625-7444-ADFD-84D51196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Word Clouds!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CB027-5BC4-C94D-870A-8FBD39097818}"/>
              </a:ext>
            </a:extLst>
          </p:cNvPr>
          <p:cNvSpPr txBox="1"/>
          <p:nvPr/>
        </p:nvSpPr>
        <p:spPr>
          <a:xfrm>
            <a:off x="1444996" y="3714100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 cloud for high number of followers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F618-D403-104E-A98F-57FECD0B3782}"/>
              </a:ext>
            </a:extLst>
          </p:cNvPr>
          <p:cNvSpPr txBox="1"/>
          <p:nvPr/>
        </p:nvSpPr>
        <p:spPr>
          <a:xfrm>
            <a:off x="6174176" y="3716337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 cloud for medium number of followers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B26C42-119D-1641-A785-53BA40EB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32" y="1417637"/>
            <a:ext cx="4432300" cy="2298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E983FC-4D55-0F41-B653-82D57059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78" y="1417637"/>
            <a:ext cx="4432300" cy="229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A21D8F-0F05-8943-BAAC-1E3876653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130773"/>
            <a:ext cx="4432300" cy="2298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FB5CEC-D870-B744-8CC0-E73F1E0AB68B}"/>
              </a:ext>
            </a:extLst>
          </p:cNvPr>
          <p:cNvSpPr txBox="1"/>
          <p:nvPr/>
        </p:nvSpPr>
        <p:spPr>
          <a:xfrm>
            <a:off x="3543386" y="6363327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 cloud for low number of followers</a:t>
            </a:r>
          </a:p>
        </p:txBody>
      </p:sp>
    </p:spTree>
    <p:extLst>
      <p:ext uri="{BB962C8B-B14F-4D97-AF65-F5344CB8AC3E}">
        <p14:creationId xmlns:p14="http://schemas.microsoft.com/office/powerpoint/2010/main" val="134163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– Naive Bayes</a:t>
            </a:r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0393276"/>
              </p:ext>
            </p:extLst>
          </p:nvPr>
        </p:nvGraphicFramePr>
        <p:xfrm>
          <a:off x="1827699" y="1772816"/>
          <a:ext cx="858719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6A812-24B5-614C-8BB1-8656721F1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36623"/>
              </p:ext>
            </p:extLst>
          </p:nvPr>
        </p:nvGraphicFramePr>
        <p:xfrm>
          <a:off x="6310436" y="1916832"/>
          <a:ext cx="5472608" cy="36004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82611696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582514996"/>
                    </a:ext>
                  </a:extLst>
                </a:gridCol>
              </a:tblGrid>
              <a:tr h="933437">
                <a:tc>
                  <a:txBody>
                    <a:bodyPr/>
                    <a:lstStyle/>
                    <a:p>
                      <a:r>
                        <a:rPr lang="en-CA" dirty="0"/>
                        <a:t>Number of tweets in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 of out Naïve Bayes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38307"/>
                  </a:ext>
                </a:extLst>
              </a:tr>
              <a:tr h="533393"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37998"/>
                  </a:ext>
                </a:extLst>
              </a:tr>
              <a:tr h="533393"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67522"/>
                  </a:ext>
                </a:extLst>
              </a:tr>
              <a:tr h="533393"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92024"/>
                  </a:ext>
                </a:extLst>
              </a:tr>
              <a:tr h="533393">
                <a:tc>
                  <a:txBody>
                    <a:bodyPr/>
                    <a:lstStyle/>
                    <a:p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4029"/>
                  </a:ext>
                </a:extLst>
              </a:tr>
              <a:tr h="533393">
                <a:tc>
                  <a:txBody>
                    <a:bodyPr/>
                    <a:lstStyle/>
                    <a:p>
                      <a:r>
                        <a:rPr lang="en-CA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038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9A61B92-0825-5547-9418-9C1E2DFC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7" y="1916832"/>
            <a:ext cx="488137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16x9</Template>
  <TotalTime>97</TotalTime>
  <Words>251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Euphemia</vt:lpstr>
      <vt:lpstr>Math 16x9</vt:lpstr>
      <vt:lpstr>JSC270 Assignment 4 Presentation</vt:lpstr>
      <vt:lpstr>Problem Description and Motivation</vt:lpstr>
      <vt:lpstr>Description of the data</vt:lpstr>
      <vt:lpstr>Exploratory Data Analysis</vt:lpstr>
      <vt:lpstr>Word Clouds!</vt:lpstr>
      <vt:lpstr>Machine Learning Model – Naive Bayes</vt:lpstr>
      <vt:lpstr>Results and 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JSC270 Assignment 4 Presentation</dc:title>
  <dc:creator>Microsoft Office User</dc:creator>
  <cp:lastModifiedBy>Microsoft Office User</cp:lastModifiedBy>
  <cp:revision>10</cp:revision>
  <dcterms:created xsi:type="dcterms:W3CDTF">2021-04-07T14:29:24Z</dcterms:created>
  <dcterms:modified xsi:type="dcterms:W3CDTF">2021-04-09T04:57:51Z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