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412" r:id="rId3"/>
    <p:sldId id="888" r:id="rId4"/>
    <p:sldId id="790" r:id="rId5"/>
    <p:sldId id="791" r:id="rId6"/>
    <p:sldId id="279" r:id="rId7"/>
    <p:sldId id="280" r:id="rId8"/>
    <p:sldId id="792" r:id="rId9"/>
    <p:sldId id="793" r:id="rId10"/>
    <p:sldId id="794" r:id="rId11"/>
    <p:sldId id="275" r:id="rId12"/>
    <p:sldId id="795" r:id="rId13"/>
    <p:sldId id="278" r:id="rId14"/>
    <p:sldId id="281" r:id="rId15"/>
    <p:sldId id="282" r:id="rId16"/>
    <p:sldId id="796" r:id="rId17"/>
    <p:sldId id="797" r:id="rId18"/>
    <p:sldId id="798" r:id="rId19"/>
    <p:sldId id="286" r:id="rId20"/>
    <p:sldId id="890" r:id="rId21"/>
    <p:sldId id="257" r:id="rId22"/>
    <p:sldId id="258" r:id="rId23"/>
    <p:sldId id="259" r:id="rId24"/>
    <p:sldId id="799" r:id="rId25"/>
    <p:sldId id="261" r:id="rId26"/>
    <p:sldId id="262" r:id="rId27"/>
    <p:sldId id="889" r:id="rId28"/>
    <p:sldId id="264" r:id="rId29"/>
    <p:sldId id="265" r:id="rId30"/>
    <p:sldId id="283" r:id="rId31"/>
    <p:sldId id="893" r:id="rId32"/>
    <p:sldId id="812" r:id="rId33"/>
    <p:sldId id="813" r:id="rId34"/>
    <p:sldId id="814" r:id="rId35"/>
    <p:sldId id="815" r:id="rId36"/>
    <p:sldId id="817" r:id="rId37"/>
    <p:sldId id="818" r:id="rId38"/>
    <p:sldId id="819" r:id="rId39"/>
    <p:sldId id="820" r:id="rId40"/>
    <p:sldId id="821" r:id="rId41"/>
    <p:sldId id="822" r:id="rId42"/>
    <p:sldId id="823" r:id="rId43"/>
    <p:sldId id="824" r:id="rId44"/>
    <p:sldId id="825" r:id="rId45"/>
    <p:sldId id="827" r:id="rId46"/>
    <p:sldId id="887" r:id="rId47"/>
    <p:sldId id="277" r:id="rId48"/>
    <p:sldId id="82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extLst>
      <p:ext uri="{BB962C8B-B14F-4D97-AF65-F5344CB8AC3E}">
        <p14:creationId xmlns:p14="http://schemas.microsoft.com/office/powerpoint/2010/main" val="402027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2670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lvl1pPr>
              <a:defRPr/>
            </a:lvl1p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25034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DEA6-776B-4C49-B69C-367983EE3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BDFF8A-22FA-4E3F-BA5B-D6AB355AC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BC3DFF-2C44-4C05-88D0-038AFC9B3D4F}"/>
              </a:ext>
            </a:extLst>
          </p:cNvPr>
          <p:cNvSpPr>
            <a:spLocks noGrp="1"/>
          </p:cNvSpPr>
          <p:nvPr>
            <p:ph type="dt" sz="half" idx="10"/>
          </p:nvPr>
        </p:nvSpPr>
        <p:spPr/>
        <p:txBody>
          <a:bodyPr/>
          <a:lstStyle/>
          <a:p>
            <a:fld id="{36FEF9D2-0918-42DC-8C89-CD013CB66819}" type="datetimeFigureOut">
              <a:rPr lang="en-US" smtClean="0"/>
              <a:t>11/30/2020</a:t>
            </a:fld>
            <a:endParaRPr lang="en-US"/>
          </a:p>
        </p:txBody>
      </p:sp>
      <p:sp>
        <p:nvSpPr>
          <p:cNvPr id="5" name="Footer Placeholder 4">
            <a:extLst>
              <a:ext uri="{FF2B5EF4-FFF2-40B4-BE49-F238E27FC236}">
                <a16:creationId xmlns:a16="http://schemas.microsoft.com/office/drawing/2014/main" id="{766A6774-BA77-446E-BDF4-16C5DF038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B1B8F-68AA-4F0D-B1E3-03A3E90A65C4}"/>
              </a:ext>
            </a:extLst>
          </p:cNvPr>
          <p:cNvSpPr>
            <a:spLocks noGrp="1"/>
          </p:cNvSpPr>
          <p:nvPr>
            <p:ph type="sldNum" sz="quarter" idx="12"/>
          </p:nvPr>
        </p:nvSpPr>
        <p:spPr/>
        <p:txBody>
          <a:bodyPr/>
          <a:lstStyle/>
          <a:p>
            <a:fld id="{4646CDAC-52AE-4D55-A052-EB4B588307BA}" type="slidenum">
              <a:rPr lang="en-US" smtClean="0"/>
              <a:t>‹#›</a:t>
            </a:fld>
            <a:endParaRPr lang="en-US"/>
          </a:p>
        </p:txBody>
      </p:sp>
    </p:spTree>
    <p:extLst>
      <p:ext uri="{BB962C8B-B14F-4D97-AF65-F5344CB8AC3E}">
        <p14:creationId xmlns:p14="http://schemas.microsoft.com/office/powerpoint/2010/main" val="174506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C46CD-C43A-46D6-94C5-5407A1FD3442}"/>
              </a:ext>
            </a:extLst>
          </p:cNvPr>
          <p:cNvSpPr>
            <a:spLocks noGrp="1"/>
          </p:cNvSpPr>
          <p:nvPr>
            <p:ph type="dt" sz="half" idx="10"/>
          </p:nvPr>
        </p:nvSpPr>
        <p:spPr/>
        <p:txBody>
          <a:bodyPr/>
          <a:lstStyle/>
          <a:p>
            <a:fld id="{A8BB39C8-F9D2-4631-B0B6-D9978DA27D3E}" type="datetimeFigureOut">
              <a:rPr lang="en-US" smtClean="0"/>
              <a:t>11/30/2020</a:t>
            </a:fld>
            <a:endParaRPr lang="en-US"/>
          </a:p>
        </p:txBody>
      </p:sp>
      <p:sp>
        <p:nvSpPr>
          <p:cNvPr id="3" name="Footer Placeholder 2">
            <a:extLst>
              <a:ext uri="{FF2B5EF4-FFF2-40B4-BE49-F238E27FC236}">
                <a16:creationId xmlns:a16="http://schemas.microsoft.com/office/drawing/2014/main" id="{ABFBC5C4-364C-4B65-8885-F82C84AC9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D717F1-FB93-41C1-80BB-5C140B33E016}"/>
              </a:ext>
            </a:extLst>
          </p:cNvPr>
          <p:cNvSpPr>
            <a:spLocks noGrp="1"/>
          </p:cNvSpPr>
          <p:nvPr>
            <p:ph type="sldNum" sz="quarter" idx="12"/>
          </p:nvPr>
        </p:nvSpPr>
        <p:spPr/>
        <p:txBody>
          <a:bodyPr/>
          <a:lstStyle/>
          <a:p>
            <a:fld id="{5E319B81-3481-41F9-9BEC-BCF74C84E36A}" type="slidenum">
              <a:rPr lang="en-US" smtClean="0"/>
              <a:t>‹#›</a:t>
            </a:fld>
            <a:endParaRPr lang="en-US"/>
          </a:p>
        </p:txBody>
      </p:sp>
    </p:spTree>
    <p:extLst>
      <p:ext uri="{BB962C8B-B14F-4D97-AF65-F5344CB8AC3E}">
        <p14:creationId xmlns:p14="http://schemas.microsoft.com/office/powerpoint/2010/main" val="141729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 Plain">
  <p:cSld name="1_Content - Plain">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Helvetica Neue"/>
              <a:buNone/>
              <a:defRPr sz="4400" b="0" i="0" u="none" strike="noStrike" cap="non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920875"/>
            <a:ext cx="10515600" cy="393065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Helvetica Neue"/>
                <a:ea typeface="Helvetica Neue"/>
                <a:cs typeface="Helvetica Neue"/>
                <a:sym typeface="Helvetica Neue"/>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9790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extLst>
      <p:ext uri="{BB962C8B-B14F-4D97-AF65-F5344CB8AC3E}">
        <p14:creationId xmlns:p14="http://schemas.microsoft.com/office/powerpoint/2010/main" val="46771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376820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271534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38040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lvl1pPr>
              <a:defRPr/>
            </a:lvl1p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372695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396985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21320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318711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9710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Abadi" panose="020B0604020104020204" pitchFamily="34" charset="0"/>
          <a:ea typeface="Abadi" panose="020B0604020104020204" pitchFamily="34"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Abadi" panose="020B0604020104020204" pitchFamily="34" charset="0"/>
          <a:ea typeface="Abadi" panose="020B0604020104020204" pitchFamily="34"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badi" panose="020B0604020104020204" pitchFamily="34" charset="0"/>
          <a:ea typeface="Abadi" panose="020B0604020104020204" pitchFamily="34"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badi" panose="020B0604020104020204" pitchFamily="34" charset="0"/>
          <a:ea typeface="Abadi" panose="020B0604020104020204" pitchFamily="34"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badi" panose="020B0604020104020204" pitchFamily="34" charset="0"/>
          <a:ea typeface="Abadi" panose="020B0604020104020204" pitchFamily="34"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badi" panose="020B0604020104020204" pitchFamily="34" charset="0"/>
          <a:ea typeface="Abadi" panose="020B0604020104020204" pitchFamily="34"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cbi/sra-tools/wiki/04.-Cloud-Credential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cloud.google.com/docs" TargetMode="External"/><Relationship Id="rId2" Type="http://schemas.openxmlformats.org/officeDocument/2006/relationships/hyperlink" Target="https://www.youtube.com/watch?v=4D3X6Xl5c_Y" TargetMode="External"/><Relationship Id="rId1" Type="http://schemas.openxmlformats.org/officeDocument/2006/relationships/slideLayout" Target="../slideLayouts/slideLayout4.xml"/><Relationship Id="rId5" Type="http://schemas.openxmlformats.org/officeDocument/2006/relationships/hyperlink" Target="https://cloud.google.com/iam/docs/creating-managing-service-accounts" TargetMode="External"/><Relationship Id="rId4" Type="http://schemas.openxmlformats.org/officeDocument/2006/relationships/hyperlink" Target="https://cloud.google.com/billing/docs/how-t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onsole.cloud.google.com/"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cloud.google.com/docs/overview#global_regional_and_zonal_resources"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cloud.google.com/compute/docs/regions-zone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loud.google.com/compute/all-pricing"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cloud.google.com/compute/docs/instances" TargetMode="External"/><Relationship Id="rId2" Type="http://schemas.openxmlformats.org/officeDocument/2006/relationships/hyperlink" Target="https://www.youtube.com/watch?v=3aNDcgoJ-_8"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cloud.google.com/storage/docs/storage-classes"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cloud.google.com/storage/docs/naming-buckets"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cloud.google.com/storage/docs/access-contro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s://cloud.google.com/compute/docs/disks" TargetMode="External"/><Relationship Id="rId2" Type="http://schemas.openxmlformats.org/officeDocument/2006/relationships/hyperlink" Target="https://www.youtube.com/watch?v=mOHy6m8KzJk" TargetMode="External"/><Relationship Id="rId1" Type="http://schemas.openxmlformats.org/officeDocument/2006/relationships/slideLayout" Target="../slideLayouts/slideLayout4.xml"/><Relationship Id="rId4" Type="http://schemas.openxmlformats.org/officeDocument/2006/relationships/hyperlink" Target="https://cloud.google.com/storage/docs/gsuti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4.xml"/><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2" Type="http://schemas.openxmlformats.org/officeDocument/2006/relationships/hyperlink" Target="https://cloud.google.com/resource-manager/docs/creating-managing-project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1013374" cy="1119981"/>
          </a:xfrm>
        </p:spPr>
        <p:txBody>
          <a:bodyPr>
            <a:normAutofit fontScale="90000"/>
          </a:bodyPr>
          <a:lstStyle/>
          <a:p>
            <a:r>
              <a:rPr lang="en-US">
                <a:latin typeface="Abadi" panose="020B0604020104020204" pitchFamily="34" charset="0"/>
              </a:rPr>
              <a:t>ASM NGS Pre Conference NCBI Workshop</a:t>
            </a:r>
            <a:br>
              <a:rPr lang="en-US">
                <a:latin typeface="Abadi" panose="020B0604020104020204" pitchFamily="34" charset="0"/>
              </a:rPr>
            </a:br>
            <a:r>
              <a:rPr lang="en-US">
                <a:latin typeface="Abadi" panose="020B0604020104020204" pitchFamily="34" charset="0"/>
              </a:rPr>
              <a:t>Background Information - Part 1: Cloud Basics</a:t>
            </a:r>
            <a:endParaRPr lang="en-US" dirty="0">
              <a:latin typeface="Abadi" panose="020B0604020104020204" pitchFamily="34" charset="0"/>
            </a:endParaRPr>
          </a:p>
        </p:txBody>
      </p:sp>
      <p:sp>
        <p:nvSpPr>
          <p:cNvPr id="3" name="Text Placeholder 2"/>
          <p:cNvSpPr>
            <a:spLocks noGrp="1"/>
          </p:cNvSpPr>
          <p:nvPr>
            <p:ph type="body" sz="quarter" idx="10"/>
          </p:nvPr>
        </p:nvSpPr>
        <p:spPr/>
        <p:txBody>
          <a:bodyPr/>
          <a:lstStyle/>
          <a:p>
            <a:r>
              <a:rPr lang="en-US">
                <a:latin typeface="Abadi" panose="020B0604020104020204" pitchFamily="34" charset="0"/>
              </a:rPr>
              <a:t>Hosted by NCBI Pathogen Detection Team</a:t>
            </a:r>
            <a:endParaRPr lang="en-US" dirty="0">
              <a:latin typeface="Abadi" panose="020B0604020104020204" pitchFamily="34" charset="0"/>
            </a:endParaRP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CAB9-385A-4A04-AE42-2B0C84F8CE8E}"/>
              </a:ext>
            </a:extLst>
          </p:cNvPr>
          <p:cNvSpPr>
            <a:spLocks noGrp="1"/>
          </p:cNvSpPr>
          <p:nvPr>
            <p:ph type="title"/>
          </p:nvPr>
        </p:nvSpPr>
        <p:spPr/>
        <p:txBody>
          <a:bodyPr/>
          <a:lstStyle/>
          <a:p>
            <a:r>
              <a:rPr lang="en-US" dirty="0"/>
              <a:t>Billing Overview</a:t>
            </a:r>
          </a:p>
        </p:txBody>
      </p:sp>
      <p:sp>
        <p:nvSpPr>
          <p:cNvPr id="3" name="Content Placeholder 2">
            <a:extLst>
              <a:ext uri="{FF2B5EF4-FFF2-40B4-BE49-F238E27FC236}">
                <a16:creationId xmlns:a16="http://schemas.microsoft.com/office/drawing/2014/main" id="{A38F289A-7395-4E1A-AA1E-55B2B884ED31}"/>
              </a:ext>
            </a:extLst>
          </p:cNvPr>
          <p:cNvSpPr>
            <a:spLocks noGrp="1"/>
          </p:cNvSpPr>
          <p:nvPr>
            <p:ph sz="quarter" idx="10"/>
          </p:nvPr>
        </p:nvSpPr>
        <p:spPr>
          <a:xfrm>
            <a:off x="838200" y="1920875"/>
            <a:ext cx="4953000" cy="3930650"/>
          </a:xfrm>
        </p:spPr>
        <p:txBody>
          <a:bodyPr>
            <a:normAutofit lnSpcReduction="10000"/>
          </a:bodyPr>
          <a:lstStyle/>
          <a:p>
            <a:pPr marL="0" indent="0">
              <a:buNone/>
            </a:pPr>
            <a:r>
              <a:rPr lang="en-US" dirty="0"/>
              <a:t>The Overview page shows current and projected usage for the billing period.</a:t>
            </a:r>
          </a:p>
          <a:p>
            <a:pPr marL="0" indent="0">
              <a:buNone/>
            </a:pPr>
            <a:r>
              <a:rPr lang="en-US" dirty="0"/>
              <a:t>For personal accounts like the one shown it also provides information about the remaining trial credit.</a:t>
            </a:r>
          </a:p>
          <a:p>
            <a:pPr marL="0" indent="0">
              <a:buNone/>
            </a:pPr>
            <a:r>
              <a:rPr lang="en-US" dirty="0"/>
              <a:t>We can set some spending alerts by clicking Budgets &amp; alerts on the menu.</a:t>
            </a:r>
          </a:p>
        </p:txBody>
      </p:sp>
      <p:pic>
        <p:nvPicPr>
          <p:cNvPr id="6" name="Picture 5" descr="Billing Overview page with an arrow pointing to Budgets &amp; Alerts.">
            <a:extLst>
              <a:ext uri="{FF2B5EF4-FFF2-40B4-BE49-F238E27FC236}">
                <a16:creationId xmlns:a16="http://schemas.microsoft.com/office/drawing/2014/main" id="{475B3B05-0202-43EC-800E-D8EB9C865A61}"/>
              </a:ext>
            </a:extLst>
          </p:cNvPr>
          <p:cNvPicPr>
            <a:picLocks noChangeAspect="1"/>
          </p:cNvPicPr>
          <p:nvPr/>
        </p:nvPicPr>
        <p:blipFill>
          <a:blip r:embed="rId2"/>
          <a:stretch>
            <a:fillRect/>
          </a:stretch>
        </p:blipFill>
        <p:spPr>
          <a:xfrm>
            <a:off x="5979643" y="365125"/>
            <a:ext cx="5909302" cy="5379258"/>
          </a:xfrm>
          <a:prstGeom prst="rect">
            <a:avLst/>
          </a:prstGeom>
        </p:spPr>
      </p:pic>
      <p:sp>
        <p:nvSpPr>
          <p:cNvPr id="5" name="Arrow: Left 4" descr="Arrow pointing to the Budget and alerts option of the billing menu.">
            <a:extLst>
              <a:ext uri="{FF2B5EF4-FFF2-40B4-BE49-F238E27FC236}">
                <a16:creationId xmlns:a16="http://schemas.microsoft.com/office/drawing/2014/main" id="{D984D0D6-ACA7-478F-9A0A-29E901E5ECB9}"/>
              </a:ext>
            </a:extLst>
          </p:cNvPr>
          <p:cNvSpPr/>
          <p:nvPr/>
        </p:nvSpPr>
        <p:spPr>
          <a:xfrm>
            <a:off x="6891250" y="1970144"/>
            <a:ext cx="523702" cy="3241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100228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FABF-0B27-4DFA-B3F7-3F9CA7AC1A7F}"/>
              </a:ext>
            </a:extLst>
          </p:cNvPr>
          <p:cNvSpPr>
            <a:spLocks noGrp="1"/>
          </p:cNvSpPr>
          <p:nvPr>
            <p:ph type="title"/>
          </p:nvPr>
        </p:nvSpPr>
        <p:spPr/>
        <p:txBody>
          <a:bodyPr/>
          <a:lstStyle/>
          <a:p>
            <a:r>
              <a:rPr lang="en-US" dirty="0"/>
              <a:t>Budgets &amp; Alerts</a:t>
            </a:r>
          </a:p>
        </p:txBody>
      </p:sp>
      <p:sp>
        <p:nvSpPr>
          <p:cNvPr id="3" name="Content Placeholder 2">
            <a:extLst>
              <a:ext uri="{FF2B5EF4-FFF2-40B4-BE49-F238E27FC236}">
                <a16:creationId xmlns:a16="http://schemas.microsoft.com/office/drawing/2014/main" id="{FD038605-A674-4621-96E8-1D2A1A58547F}"/>
              </a:ext>
            </a:extLst>
          </p:cNvPr>
          <p:cNvSpPr>
            <a:spLocks noGrp="1"/>
          </p:cNvSpPr>
          <p:nvPr>
            <p:ph sz="quarter" idx="10"/>
          </p:nvPr>
        </p:nvSpPr>
        <p:spPr/>
        <p:txBody>
          <a:bodyPr/>
          <a:lstStyle/>
          <a:p>
            <a:r>
              <a:rPr lang="en-US" dirty="0"/>
              <a:t>From this page we can create a budget and use it to send us alerts at certain milestones or if we are spending at a faster monthly rate than previously.</a:t>
            </a:r>
          </a:p>
        </p:txBody>
      </p:sp>
      <p:pic>
        <p:nvPicPr>
          <p:cNvPr id="4" name="Picture 3" descr="The Budgets &amp; alerts page with an arrow pointing at Create Budget.">
            <a:extLst>
              <a:ext uri="{FF2B5EF4-FFF2-40B4-BE49-F238E27FC236}">
                <a16:creationId xmlns:a16="http://schemas.microsoft.com/office/drawing/2014/main" id="{BF6B511F-AFA5-48B0-836D-668ACC981A5E}"/>
              </a:ext>
            </a:extLst>
          </p:cNvPr>
          <p:cNvPicPr>
            <a:picLocks noChangeAspect="1"/>
          </p:cNvPicPr>
          <p:nvPr/>
        </p:nvPicPr>
        <p:blipFill>
          <a:blip r:embed="rId2"/>
          <a:stretch>
            <a:fillRect/>
          </a:stretch>
        </p:blipFill>
        <p:spPr>
          <a:xfrm>
            <a:off x="947651" y="1409386"/>
            <a:ext cx="9484822" cy="2871669"/>
          </a:xfrm>
          <a:prstGeom prst="rect">
            <a:avLst/>
          </a:prstGeom>
        </p:spPr>
      </p:pic>
      <p:sp>
        <p:nvSpPr>
          <p:cNvPr id="5" name="Arrow: Up 4" descr="Arrow point to Create Budget">
            <a:extLst>
              <a:ext uri="{FF2B5EF4-FFF2-40B4-BE49-F238E27FC236}">
                <a16:creationId xmlns:a16="http://schemas.microsoft.com/office/drawing/2014/main" id="{CCC7DBB6-9524-479E-94C6-C02244B95AB7}"/>
              </a:ext>
            </a:extLst>
          </p:cNvPr>
          <p:cNvSpPr/>
          <p:nvPr/>
        </p:nvSpPr>
        <p:spPr>
          <a:xfrm>
            <a:off x="5461462" y="1690688"/>
            <a:ext cx="457200" cy="4987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89686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4AE-9609-4419-ACB4-1AF09997C981}"/>
              </a:ext>
            </a:extLst>
          </p:cNvPr>
          <p:cNvSpPr>
            <a:spLocks noGrp="1"/>
          </p:cNvSpPr>
          <p:nvPr>
            <p:ph type="title"/>
          </p:nvPr>
        </p:nvSpPr>
        <p:spPr/>
        <p:txBody>
          <a:bodyPr/>
          <a:lstStyle/>
          <a:p>
            <a:r>
              <a:rPr lang="en-US" dirty="0"/>
              <a:t>Create a Budget</a:t>
            </a:r>
          </a:p>
        </p:txBody>
      </p:sp>
      <p:sp>
        <p:nvSpPr>
          <p:cNvPr id="3" name="Content Placeholder 2">
            <a:extLst>
              <a:ext uri="{FF2B5EF4-FFF2-40B4-BE49-F238E27FC236}">
                <a16:creationId xmlns:a16="http://schemas.microsoft.com/office/drawing/2014/main" id="{3D51261B-0E65-4967-AF4B-AC7D3B5FBC42}"/>
              </a:ext>
            </a:extLst>
          </p:cNvPr>
          <p:cNvSpPr>
            <a:spLocks noGrp="1"/>
          </p:cNvSpPr>
          <p:nvPr>
            <p:ph sz="quarter" idx="10"/>
          </p:nvPr>
        </p:nvSpPr>
        <p:spPr>
          <a:xfrm>
            <a:off x="838200" y="1920875"/>
            <a:ext cx="5734050" cy="3930650"/>
          </a:xfrm>
        </p:spPr>
        <p:txBody>
          <a:bodyPr/>
          <a:lstStyle/>
          <a:p>
            <a:pPr marL="0" indent="0">
              <a:buNone/>
            </a:pPr>
            <a:r>
              <a:rPr lang="en-US" dirty="0"/>
              <a:t>We can create a budget that tracks one or more of our Projects as well as one or more of the GCP services.</a:t>
            </a:r>
          </a:p>
          <a:p>
            <a:pPr marL="0" indent="0">
              <a:buNone/>
            </a:pPr>
            <a:r>
              <a:rPr lang="en-US" dirty="0"/>
              <a:t>This can provide very granular tracking to optimize spending.</a:t>
            </a:r>
          </a:p>
          <a:p>
            <a:pPr marL="0" indent="0">
              <a:buNone/>
            </a:pPr>
            <a:r>
              <a:rPr lang="en-US" dirty="0"/>
              <a:t>Or it can simply ensure you don’t spend too much money without being alerted.</a:t>
            </a:r>
          </a:p>
        </p:txBody>
      </p:sp>
      <p:pic>
        <p:nvPicPr>
          <p:cNvPr id="4" name="Picture 3" descr="The Create Budget panel with nothing yet filled in.">
            <a:extLst>
              <a:ext uri="{FF2B5EF4-FFF2-40B4-BE49-F238E27FC236}">
                <a16:creationId xmlns:a16="http://schemas.microsoft.com/office/drawing/2014/main" id="{BCCFFBF8-F92D-4D1C-9AC5-AD9A86260FAB}"/>
              </a:ext>
            </a:extLst>
          </p:cNvPr>
          <p:cNvPicPr>
            <a:picLocks noChangeAspect="1"/>
          </p:cNvPicPr>
          <p:nvPr/>
        </p:nvPicPr>
        <p:blipFill>
          <a:blip r:embed="rId2"/>
          <a:stretch>
            <a:fillRect/>
          </a:stretch>
        </p:blipFill>
        <p:spPr>
          <a:xfrm>
            <a:off x="7023494" y="723207"/>
            <a:ext cx="4330306" cy="5411585"/>
          </a:xfrm>
          <a:prstGeom prst="rect">
            <a:avLst/>
          </a:prstGeom>
        </p:spPr>
      </p:pic>
    </p:spTree>
    <p:extLst>
      <p:ext uri="{BB962C8B-B14F-4D97-AF65-F5344CB8AC3E}">
        <p14:creationId xmlns:p14="http://schemas.microsoft.com/office/powerpoint/2010/main" val="409617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DB87-FB79-4FA8-A091-6E29287C06A8}"/>
              </a:ext>
            </a:extLst>
          </p:cNvPr>
          <p:cNvSpPr>
            <a:spLocks noGrp="1"/>
          </p:cNvSpPr>
          <p:nvPr>
            <p:ph type="title"/>
          </p:nvPr>
        </p:nvSpPr>
        <p:spPr/>
        <p:txBody>
          <a:bodyPr/>
          <a:lstStyle/>
          <a:p>
            <a:r>
              <a:rPr lang="en-US" dirty="0"/>
              <a:t>Simple Budget Alert</a:t>
            </a:r>
          </a:p>
        </p:txBody>
      </p:sp>
      <p:sp>
        <p:nvSpPr>
          <p:cNvPr id="3" name="Content Placeholder 2">
            <a:extLst>
              <a:ext uri="{FF2B5EF4-FFF2-40B4-BE49-F238E27FC236}">
                <a16:creationId xmlns:a16="http://schemas.microsoft.com/office/drawing/2014/main" id="{B09B59FB-3ABE-4AB8-9174-19619FAEAFC5}"/>
              </a:ext>
            </a:extLst>
          </p:cNvPr>
          <p:cNvSpPr>
            <a:spLocks noGrp="1"/>
          </p:cNvSpPr>
          <p:nvPr>
            <p:ph sz="quarter" idx="10"/>
          </p:nvPr>
        </p:nvSpPr>
        <p:spPr>
          <a:xfrm>
            <a:off x="838200" y="1920875"/>
            <a:ext cx="4781550" cy="3930650"/>
          </a:xfrm>
        </p:spPr>
        <p:txBody>
          <a:bodyPr/>
          <a:lstStyle/>
          <a:p>
            <a:pPr marL="0" indent="0">
              <a:buNone/>
            </a:pPr>
            <a:r>
              <a:rPr lang="en-US" dirty="0"/>
              <a:t>A simple budget sets a target spending limit.</a:t>
            </a:r>
          </a:p>
          <a:p>
            <a:pPr marL="0" indent="0">
              <a:buNone/>
            </a:pPr>
            <a:r>
              <a:rPr lang="en-US" dirty="0"/>
              <a:t>Then we can trigger alerts to email when certain thresholds are hit, for example 50% of the budget.</a:t>
            </a:r>
          </a:p>
        </p:txBody>
      </p:sp>
      <p:pic>
        <p:nvPicPr>
          <p:cNvPr id="4" name="Picture 3" descr="The Create Budget panel showing a dollar amount alert entered and an arrow that shows when the next button is pressed it will lead to the next image.">
            <a:extLst>
              <a:ext uri="{FF2B5EF4-FFF2-40B4-BE49-F238E27FC236}">
                <a16:creationId xmlns:a16="http://schemas.microsoft.com/office/drawing/2014/main" id="{D6D71A67-7BAE-421D-817D-4D6EF9E43F7B}"/>
              </a:ext>
            </a:extLst>
          </p:cNvPr>
          <p:cNvPicPr>
            <a:picLocks noChangeAspect="1"/>
          </p:cNvPicPr>
          <p:nvPr/>
        </p:nvPicPr>
        <p:blipFill>
          <a:blip r:embed="rId2"/>
          <a:stretch>
            <a:fillRect/>
          </a:stretch>
        </p:blipFill>
        <p:spPr>
          <a:xfrm>
            <a:off x="6179127" y="1260309"/>
            <a:ext cx="2273780" cy="3132036"/>
          </a:xfrm>
          <a:prstGeom prst="rect">
            <a:avLst/>
          </a:prstGeom>
        </p:spPr>
      </p:pic>
      <p:cxnSp>
        <p:nvCxnSpPr>
          <p:cNvPr id="7" name="Straight Arrow Connector 6" descr="Arrow pointing from the Next button to the next step in creating a budget alert.">
            <a:extLst>
              <a:ext uri="{FF2B5EF4-FFF2-40B4-BE49-F238E27FC236}">
                <a16:creationId xmlns:a16="http://schemas.microsoft.com/office/drawing/2014/main" id="{67C67303-7303-43DD-80AC-85C25C062EAD}"/>
              </a:ext>
            </a:extLst>
          </p:cNvPr>
          <p:cNvCxnSpPr/>
          <p:nvPr/>
        </p:nvCxnSpPr>
        <p:spPr>
          <a:xfrm flipV="1">
            <a:off x="6716683" y="2788920"/>
            <a:ext cx="2585258" cy="1280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descr="The last panel of the Create Budget menu with and arrow pointing to the Finish button.">
            <a:extLst>
              <a:ext uri="{FF2B5EF4-FFF2-40B4-BE49-F238E27FC236}">
                <a16:creationId xmlns:a16="http://schemas.microsoft.com/office/drawing/2014/main" id="{73C33A2E-341F-4E98-80A8-E8F17EB1FEE2}"/>
              </a:ext>
            </a:extLst>
          </p:cNvPr>
          <p:cNvPicPr>
            <a:picLocks noChangeAspect="1"/>
          </p:cNvPicPr>
          <p:nvPr/>
        </p:nvPicPr>
        <p:blipFill>
          <a:blip r:embed="rId3"/>
          <a:stretch>
            <a:fillRect/>
          </a:stretch>
        </p:blipFill>
        <p:spPr>
          <a:xfrm>
            <a:off x="9555714" y="0"/>
            <a:ext cx="2190170" cy="6112406"/>
          </a:xfrm>
          <a:prstGeom prst="rect">
            <a:avLst/>
          </a:prstGeom>
        </p:spPr>
      </p:pic>
      <p:sp>
        <p:nvSpPr>
          <p:cNvPr id="8" name="Arrow: Down 7" descr="Arrow pointing to the Finish button of the create budget menu.">
            <a:extLst>
              <a:ext uri="{FF2B5EF4-FFF2-40B4-BE49-F238E27FC236}">
                <a16:creationId xmlns:a16="http://schemas.microsoft.com/office/drawing/2014/main" id="{14DD0A59-A0F9-4E02-A2EA-1EBDCEDE610C}"/>
              </a:ext>
            </a:extLst>
          </p:cNvPr>
          <p:cNvSpPr/>
          <p:nvPr/>
        </p:nvSpPr>
        <p:spPr>
          <a:xfrm>
            <a:off x="9717577" y="5403273"/>
            <a:ext cx="310343" cy="372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40744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CBB2-8CC7-47D5-ADA8-B396DB858C98}"/>
              </a:ext>
            </a:extLst>
          </p:cNvPr>
          <p:cNvSpPr>
            <a:spLocks noGrp="1"/>
          </p:cNvSpPr>
          <p:nvPr>
            <p:ph type="title"/>
          </p:nvPr>
        </p:nvSpPr>
        <p:spPr/>
        <p:txBody>
          <a:bodyPr/>
          <a:lstStyle/>
          <a:p>
            <a:r>
              <a:rPr lang="en-US" dirty="0"/>
              <a:t>API Credentials</a:t>
            </a:r>
          </a:p>
        </p:txBody>
      </p:sp>
      <p:sp>
        <p:nvSpPr>
          <p:cNvPr id="3" name="Content Placeholder 2">
            <a:extLst>
              <a:ext uri="{FF2B5EF4-FFF2-40B4-BE49-F238E27FC236}">
                <a16:creationId xmlns:a16="http://schemas.microsoft.com/office/drawing/2014/main" id="{BC2C427A-D608-4D0B-9CCE-7204C07D2A8C}"/>
              </a:ext>
            </a:extLst>
          </p:cNvPr>
          <p:cNvSpPr>
            <a:spLocks noGrp="1"/>
          </p:cNvSpPr>
          <p:nvPr>
            <p:ph sz="quarter" idx="10"/>
          </p:nvPr>
        </p:nvSpPr>
        <p:spPr/>
        <p:txBody>
          <a:bodyPr/>
          <a:lstStyle/>
          <a:p>
            <a:r>
              <a:rPr lang="en-US" dirty="0"/>
              <a:t>Sometimes API in GCP will need you to provide billing credentials in order to charge usage to your project.</a:t>
            </a:r>
          </a:p>
          <a:p>
            <a:r>
              <a:rPr lang="en-US" dirty="0"/>
              <a:t>This is going to come up later when installing the SRA Toolkit.</a:t>
            </a:r>
          </a:p>
          <a:p>
            <a:r>
              <a:rPr lang="en-US" dirty="0"/>
              <a:t>GCP handles this with a JSON file containing billing project information.</a:t>
            </a:r>
          </a:p>
        </p:txBody>
      </p:sp>
    </p:spTree>
    <p:extLst>
      <p:ext uri="{BB962C8B-B14F-4D97-AF65-F5344CB8AC3E}">
        <p14:creationId xmlns:p14="http://schemas.microsoft.com/office/powerpoint/2010/main" val="370516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2030-634A-497A-8662-200A201619F7}"/>
              </a:ext>
            </a:extLst>
          </p:cNvPr>
          <p:cNvSpPr>
            <a:spLocks noGrp="1"/>
          </p:cNvSpPr>
          <p:nvPr>
            <p:ph type="title"/>
          </p:nvPr>
        </p:nvSpPr>
        <p:spPr/>
        <p:txBody>
          <a:bodyPr/>
          <a:lstStyle/>
          <a:p>
            <a:r>
              <a:rPr lang="en-US" dirty="0"/>
              <a:t>Get JSON Credentials for API</a:t>
            </a:r>
          </a:p>
        </p:txBody>
      </p:sp>
      <p:sp>
        <p:nvSpPr>
          <p:cNvPr id="3" name="Content Placeholder 2">
            <a:extLst>
              <a:ext uri="{FF2B5EF4-FFF2-40B4-BE49-F238E27FC236}">
                <a16:creationId xmlns:a16="http://schemas.microsoft.com/office/drawing/2014/main" id="{2C45D8F2-60BA-4C1F-A95E-309AF1ECD4CF}"/>
              </a:ext>
            </a:extLst>
          </p:cNvPr>
          <p:cNvSpPr>
            <a:spLocks noGrp="1"/>
          </p:cNvSpPr>
          <p:nvPr>
            <p:ph sz="quarter" idx="10"/>
          </p:nvPr>
        </p:nvSpPr>
        <p:spPr/>
        <p:txBody>
          <a:bodyPr/>
          <a:lstStyle/>
          <a:p>
            <a:pPr marL="0" indent="0">
              <a:buNone/>
            </a:pPr>
            <a:r>
              <a:rPr lang="en-US" dirty="0"/>
              <a:t>A description of how to make credentials needed for Google or AWS can be found here. </a:t>
            </a:r>
          </a:p>
          <a:p>
            <a:pPr marL="0" indent="0">
              <a:buNone/>
            </a:pPr>
            <a:r>
              <a:rPr lang="en-US" dirty="0">
                <a:hlinkClick r:id="rId2"/>
              </a:rPr>
              <a:t>https://github.com/ncbi/sra-tools/wiki/04.-Cloud-Credentials</a:t>
            </a:r>
            <a:endParaRPr lang="en-US" dirty="0"/>
          </a:p>
          <a:p>
            <a:pPr marL="0" indent="0">
              <a:buNone/>
            </a:pPr>
            <a:r>
              <a:rPr lang="en-US" dirty="0"/>
              <a:t>For this workshop we have created the necessary file for you and will show how to access the needed file in a demo.</a:t>
            </a:r>
          </a:p>
          <a:p>
            <a:pPr marL="0" indent="0">
              <a:buNone/>
            </a:pPr>
            <a:endParaRPr lang="en-US" dirty="0"/>
          </a:p>
        </p:txBody>
      </p:sp>
    </p:spTree>
    <p:extLst>
      <p:ext uri="{BB962C8B-B14F-4D97-AF65-F5344CB8AC3E}">
        <p14:creationId xmlns:p14="http://schemas.microsoft.com/office/powerpoint/2010/main" val="53559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7414-326A-4ED7-AE27-210E34508CB3}"/>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1EA1A8CE-3432-468B-AD20-926C5232F7A7}"/>
              </a:ext>
            </a:extLst>
          </p:cNvPr>
          <p:cNvSpPr>
            <a:spLocks noGrp="1"/>
          </p:cNvSpPr>
          <p:nvPr>
            <p:ph sz="quarter" idx="10"/>
          </p:nvPr>
        </p:nvSpPr>
        <p:spPr/>
        <p:txBody>
          <a:bodyPr/>
          <a:lstStyle/>
          <a:p>
            <a:r>
              <a:rPr lang="en-US" dirty="0"/>
              <a:t>Projects are a fundamental part of GCP and we added you to one for this workshop.</a:t>
            </a:r>
          </a:p>
          <a:p>
            <a:r>
              <a:rPr lang="en-US" dirty="0"/>
              <a:t>Budgets allow you to track spending and set alerts to prevent unexpected expenses.</a:t>
            </a:r>
          </a:p>
          <a:p>
            <a:r>
              <a:rPr lang="en-US" dirty="0"/>
              <a:t>Applications may require credentials to bill your service account.  For the SRA Toolkit this takes the form of a JSON file that can be downloaded from the GCP Console.</a:t>
            </a:r>
          </a:p>
          <a:p>
            <a:endParaRPr lang="en-US" dirty="0"/>
          </a:p>
        </p:txBody>
      </p:sp>
    </p:spTree>
    <p:extLst>
      <p:ext uri="{BB962C8B-B14F-4D97-AF65-F5344CB8AC3E}">
        <p14:creationId xmlns:p14="http://schemas.microsoft.com/office/powerpoint/2010/main" val="271755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6913-4E44-454E-A565-1AF3FECAD7E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A09B542F-7769-4746-9A6C-DD6D5B641818}"/>
              </a:ext>
            </a:extLst>
          </p:cNvPr>
          <p:cNvSpPr>
            <a:spLocks noGrp="1"/>
          </p:cNvSpPr>
          <p:nvPr>
            <p:ph sz="quarter" idx="10"/>
          </p:nvPr>
        </p:nvSpPr>
        <p:spPr/>
        <p:txBody>
          <a:bodyPr>
            <a:normAutofit/>
          </a:bodyPr>
          <a:lstStyle/>
          <a:p>
            <a:r>
              <a:rPr lang="en-US" dirty="0"/>
              <a:t>GCP Intro Video </a:t>
            </a:r>
            <a:r>
              <a:rPr lang="en-US" dirty="0">
                <a:hlinkClick r:id="rId2"/>
              </a:rPr>
              <a:t>https://www.youtube.com/watch?v=4D3X6Xl5c_Y</a:t>
            </a:r>
            <a:endParaRPr lang="en-US" dirty="0"/>
          </a:p>
          <a:p>
            <a:r>
              <a:rPr lang="en-US" dirty="0"/>
              <a:t>GCP Documentation Page </a:t>
            </a:r>
            <a:r>
              <a:rPr lang="en-US" dirty="0">
                <a:hlinkClick r:id="rId3"/>
              </a:rPr>
              <a:t>https://cloud.google.com/docs</a:t>
            </a:r>
            <a:endParaRPr lang="en-US" dirty="0"/>
          </a:p>
          <a:p>
            <a:r>
              <a:rPr lang="en-US" dirty="0"/>
              <a:t>GCP Billing Documentation </a:t>
            </a:r>
            <a:r>
              <a:rPr lang="en-US" dirty="0">
                <a:hlinkClick r:id="rId4"/>
              </a:rPr>
              <a:t>https://cloud.google.com/billing/docs/how-to</a:t>
            </a:r>
            <a:endParaRPr lang="en-US" dirty="0"/>
          </a:p>
          <a:p>
            <a:r>
              <a:rPr lang="en-US" dirty="0"/>
              <a:t>GCP Service Accounts </a:t>
            </a:r>
            <a:r>
              <a:rPr lang="en-US" dirty="0">
                <a:hlinkClick r:id="rId5"/>
              </a:rPr>
              <a:t>https://cloud.google.com/iam/docs/creating-managing-service-accounts</a:t>
            </a:r>
            <a:endParaRPr lang="en-US" dirty="0"/>
          </a:p>
          <a:p>
            <a:endParaRPr lang="en-US" dirty="0"/>
          </a:p>
        </p:txBody>
      </p:sp>
    </p:spTree>
    <p:extLst>
      <p:ext uri="{BB962C8B-B14F-4D97-AF65-F5344CB8AC3E}">
        <p14:creationId xmlns:p14="http://schemas.microsoft.com/office/powerpoint/2010/main" val="2338032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B0F4-F5BC-42C9-BE96-0CC8620875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63E1C74-2CD0-4944-B11C-32124B7AAFDE}"/>
              </a:ext>
            </a:extLst>
          </p:cNvPr>
          <p:cNvSpPr>
            <a:spLocks noGrp="1"/>
          </p:cNvSpPr>
          <p:nvPr>
            <p:ph sz="quarter" idx="10"/>
          </p:nvPr>
        </p:nvSpPr>
        <p:spPr/>
        <p:txBody>
          <a:bodyPr/>
          <a:lstStyle/>
          <a:p>
            <a:r>
              <a:rPr lang="en-US" dirty="0"/>
              <a:t>What is Google’s </a:t>
            </a:r>
            <a:r>
              <a:rPr lang="en-US"/>
              <a:t>Compute Engine?</a:t>
            </a:r>
          </a:p>
          <a:p>
            <a:endParaRPr lang="en-US" dirty="0"/>
          </a:p>
          <a:p>
            <a:r>
              <a:rPr lang="en-US" dirty="0"/>
              <a:t>Creating a new Compute Engine Virtual </a:t>
            </a:r>
            <a:r>
              <a:rPr lang="en-US"/>
              <a:t>Machine.</a:t>
            </a:r>
          </a:p>
          <a:p>
            <a:pPr marL="0" indent="0">
              <a:buNone/>
            </a:pPr>
            <a:r>
              <a:rPr lang="en-US"/>
              <a:t>- </a:t>
            </a:r>
            <a:r>
              <a:rPr lang="en-US" i="1"/>
              <a:t>workshop participants will be doing these steps at the beginning</a:t>
            </a:r>
          </a:p>
          <a:p>
            <a:pPr marL="0" indent="0">
              <a:buNone/>
            </a:pPr>
            <a:r>
              <a:rPr lang="en-US" i="1"/>
              <a:t>of the workshop</a:t>
            </a:r>
            <a:endParaRPr lang="en-US" i="1" dirty="0"/>
          </a:p>
          <a:p>
            <a:endParaRPr lang="en-US" dirty="0"/>
          </a:p>
        </p:txBody>
      </p:sp>
    </p:spTree>
    <p:extLst>
      <p:ext uri="{BB962C8B-B14F-4D97-AF65-F5344CB8AC3E}">
        <p14:creationId xmlns:p14="http://schemas.microsoft.com/office/powerpoint/2010/main" val="43109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42D8-2635-4060-9857-39D4AE68AB67}"/>
              </a:ext>
            </a:extLst>
          </p:cNvPr>
          <p:cNvSpPr>
            <a:spLocks noGrp="1"/>
          </p:cNvSpPr>
          <p:nvPr>
            <p:ph type="title"/>
          </p:nvPr>
        </p:nvSpPr>
        <p:spPr/>
        <p:txBody>
          <a:bodyPr/>
          <a:lstStyle/>
          <a:p>
            <a:r>
              <a:rPr lang="en-US" dirty="0"/>
              <a:t>What is Compute Engine?</a:t>
            </a:r>
          </a:p>
        </p:txBody>
      </p:sp>
      <p:sp>
        <p:nvSpPr>
          <p:cNvPr id="3" name="Content Placeholder 2">
            <a:extLst>
              <a:ext uri="{FF2B5EF4-FFF2-40B4-BE49-F238E27FC236}">
                <a16:creationId xmlns:a16="http://schemas.microsoft.com/office/drawing/2014/main" id="{BE281E2D-8CD2-4878-A997-E9C7994BED8C}"/>
              </a:ext>
            </a:extLst>
          </p:cNvPr>
          <p:cNvSpPr>
            <a:spLocks noGrp="1"/>
          </p:cNvSpPr>
          <p:nvPr>
            <p:ph sz="quarter" idx="10"/>
          </p:nvPr>
        </p:nvSpPr>
        <p:spPr/>
        <p:txBody>
          <a:bodyPr/>
          <a:lstStyle/>
          <a:p>
            <a:r>
              <a:rPr lang="en-US" dirty="0"/>
              <a:t>GCP Compute Engine provides on demand virtual </a:t>
            </a:r>
            <a:r>
              <a:rPr lang="en-US"/>
              <a:t>machines.</a:t>
            </a:r>
          </a:p>
          <a:p>
            <a:endParaRPr lang="en-US" dirty="0"/>
          </a:p>
          <a:p>
            <a:r>
              <a:rPr lang="en-US" dirty="0"/>
              <a:t>These can be launched with basic operating systems or custom </a:t>
            </a:r>
            <a:r>
              <a:rPr lang="en-US"/>
              <a:t>images.</a:t>
            </a:r>
          </a:p>
          <a:p>
            <a:endParaRPr lang="en-US" dirty="0"/>
          </a:p>
          <a:p>
            <a:r>
              <a:rPr lang="en-US" dirty="0"/>
              <a:t>Users can scale both the power of single machines or the number of VMs to fit their workflow.</a:t>
            </a:r>
          </a:p>
        </p:txBody>
      </p:sp>
    </p:spTree>
    <p:extLst>
      <p:ext uri="{BB962C8B-B14F-4D97-AF65-F5344CB8AC3E}">
        <p14:creationId xmlns:p14="http://schemas.microsoft.com/office/powerpoint/2010/main" val="212420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F21F55-4DA7-44D5-9940-3C127FC5276C}"/>
              </a:ext>
            </a:extLst>
          </p:cNvPr>
          <p:cNvSpPr>
            <a:spLocks noGrp="1"/>
          </p:cNvSpPr>
          <p:nvPr>
            <p:ph type="title"/>
          </p:nvPr>
        </p:nvSpPr>
        <p:spPr>
          <a:xfrm>
            <a:off x="838200" y="1012069"/>
            <a:ext cx="10515600" cy="5067456"/>
          </a:xfrm>
        </p:spPr>
        <p:txBody>
          <a:bodyPr>
            <a:normAutofit/>
          </a:bodyPr>
          <a:lstStyle/>
          <a:p>
            <a:r>
              <a:rPr lang="en-US" sz="2800">
                <a:latin typeface="+mn-lt"/>
                <a:cs typeface="Arial" panose="020B0604020202020204" pitchFamily="34" charset="0"/>
              </a:rPr>
              <a:t>Note to ASM-NGS Workshop participants.</a:t>
            </a:r>
            <a:br>
              <a:rPr lang="en-US" sz="2800">
                <a:latin typeface="+mn-lt"/>
                <a:cs typeface="Arial" panose="020B0604020202020204" pitchFamily="34" charset="0"/>
              </a:rPr>
            </a:br>
            <a:br>
              <a:rPr lang="en-US" sz="2800">
                <a:latin typeface="+mn-lt"/>
                <a:cs typeface="Arial" panose="020B0604020202020204" pitchFamily="34" charset="0"/>
              </a:rPr>
            </a:br>
            <a:r>
              <a:rPr lang="en-US" sz="2800">
                <a:latin typeface="+mn-lt"/>
                <a:cs typeface="Arial" panose="020B0604020202020204" pitchFamily="34" charset="0"/>
              </a:rPr>
              <a:t>These slides are provided as background for you to review prior to</a:t>
            </a:r>
            <a:br>
              <a:rPr lang="en-US" sz="2800">
                <a:latin typeface="+mn-lt"/>
                <a:cs typeface="Arial" panose="020B0604020202020204" pitchFamily="34" charset="0"/>
              </a:rPr>
            </a:br>
            <a:r>
              <a:rPr lang="en-US" sz="2800">
                <a:latin typeface="+mn-lt"/>
                <a:cs typeface="Arial" panose="020B0604020202020204" pitchFamily="34" charset="0"/>
              </a:rPr>
              <a:t>the workshop. We will </a:t>
            </a:r>
            <a:r>
              <a:rPr lang="en-US" sz="2800" b="1" u="sng">
                <a:latin typeface="+mn-lt"/>
                <a:cs typeface="Arial" panose="020B0604020202020204" pitchFamily="34" charset="0"/>
              </a:rPr>
              <a:t>NOT</a:t>
            </a:r>
            <a:r>
              <a:rPr lang="en-US" sz="2800">
                <a:latin typeface="+mn-lt"/>
                <a:cs typeface="Arial" panose="020B0604020202020204" pitchFamily="34" charset="0"/>
              </a:rPr>
              <a:t> cover them all during the actual workshop due to time constraints.</a:t>
            </a:r>
            <a:br>
              <a:rPr lang="en-US" sz="2800">
                <a:latin typeface="+mn-lt"/>
                <a:cs typeface="Arial" panose="020B0604020202020204" pitchFamily="34" charset="0"/>
              </a:rPr>
            </a:br>
            <a:br>
              <a:rPr lang="en-US" sz="2800">
                <a:latin typeface="+mn-lt"/>
                <a:cs typeface="Arial" panose="020B0604020202020204" pitchFamily="34" charset="0"/>
              </a:rPr>
            </a:br>
            <a:r>
              <a:rPr lang="en-US" sz="2800">
                <a:latin typeface="+mn-lt"/>
                <a:cs typeface="Arial" panose="020B0604020202020204" pitchFamily="34" charset="0"/>
              </a:rPr>
              <a:t>If you have any questions before OR after, email us at:</a:t>
            </a:r>
            <a:br>
              <a:rPr lang="en-US" sz="2800">
                <a:latin typeface="+mn-lt"/>
                <a:cs typeface="Arial" panose="020B0604020202020204" pitchFamily="34" charset="0"/>
              </a:rPr>
            </a:br>
            <a:br>
              <a:rPr lang="en-US" sz="2800">
                <a:latin typeface="+mn-lt"/>
                <a:cs typeface="Arial" panose="020B0604020202020204" pitchFamily="34" charset="0"/>
              </a:rPr>
            </a:br>
            <a:r>
              <a:rPr lang="en-US" sz="2800">
                <a:latin typeface="+mn-lt"/>
                <a:cs typeface="Arial" panose="020B0604020202020204" pitchFamily="34" charset="0"/>
              </a:rPr>
              <a:t>pd-help@ncbi.nlm.nih.gov</a:t>
            </a:r>
            <a:br>
              <a:rPr lang="en-US" sz="2800">
                <a:latin typeface="+mn-lt"/>
                <a:cs typeface="Arial" panose="020B0604020202020204" pitchFamily="34" charset="0"/>
              </a:rPr>
            </a:br>
            <a:br>
              <a:rPr lang="en-US" sz="2800">
                <a:latin typeface="+mn-lt"/>
                <a:cs typeface="Arial" panose="020B0604020202020204" pitchFamily="34" charset="0"/>
              </a:rPr>
            </a:br>
            <a:r>
              <a:rPr lang="en-US" sz="2800">
                <a:latin typeface="+mn-lt"/>
                <a:cs typeface="Arial" panose="020B0604020202020204" pitchFamily="34" charset="0"/>
              </a:rPr>
              <a:t>For questions DURING the workshop we will provide more information on the day of the workshop.</a:t>
            </a:r>
            <a:endParaRPr lang="en-US" sz="2800" dirty="0">
              <a:latin typeface="+mn-lt"/>
              <a:cs typeface="Arial" panose="020B0604020202020204" pitchFamily="34" charset="0"/>
            </a:endParaRPr>
          </a:p>
        </p:txBody>
      </p:sp>
      <p:sp>
        <p:nvSpPr>
          <p:cNvPr id="5" name="TextBox 4">
            <a:extLst>
              <a:ext uri="{FF2B5EF4-FFF2-40B4-BE49-F238E27FC236}">
                <a16:creationId xmlns:a16="http://schemas.microsoft.com/office/drawing/2014/main" id="{765020FB-1D77-4D74-AB0E-C13AE56E9741}"/>
              </a:ext>
            </a:extLst>
          </p:cNvPr>
          <p:cNvSpPr txBox="1"/>
          <p:nvPr/>
        </p:nvSpPr>
        <p:spPr>
          <a:xfrm>
            <a:off x="1203688" y="365603"/>
            <a:ext cx="929773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000000"/>
                </a:solidFill>
                <a:effectLst/>
                <a:uLnTx/>
                <a:uFillTx/>
                <a:latin typeface="Abadi"/>
                <a:ea typeface="+mn-ea"/>
                <a:cs typeface="Arial" panose="020B0604020202020204" pitchFamily="34" charset="0"/>
              </a:rPr>
              <a:t>ASM-NGS Workshop (Dec 7th, 9AM-1PM EDT)</a:t>
            </a:r>
            <a:endParaRPr kumimoji="0" lang="en-US" sz="3600" b="0" i="0" u="none" strike="noStrike" kern="1200" cap="none" spc="0" normalizeH="0" baseline="0" noProof="0">
              <a:ln>
                <a:noFill/>
              </a:ln>
              <a:solidFill>
                <a:srgbClr val="000000"/>
              </a:solidFill>
              <a:effectLst/>
              <a:uLnTx/>
              <a:uFillTx/>
              <a:latin typeface="Abadi"/>
              <a:ea typeface="+mn-ea"/>
              <a:cs typeface="+mn-cs"/>
            </a:endParaRPr>
          </a:p>
        </p:txBody>
      </p:sp>
    </p:spTree>
    <p:extLst>
      <p:ext uri="{BB962C8B-B14F-4D97-AF65-F5344CB8AC3E}">
        <p14:creationId xmlns:p14="http://schemas.microsoft.com/office/powerpoint/2010/main" val="1814221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1ECAFD-C3C6-4EDF-B404-CFDC30BAC37F}"/>
              </a:ext>
            </a:extLst>
          </p:cNvPr>
          <p:cNvPicPr>
            <a:picLocks noChangeAspect="1"/>
          </p:cNvPicPr>
          <p:nvPr/>
        </p:nvPicPr>
        <p:blipFill>
          <a:blip r:embed="rId2"/>
          <a:stretch>
            <a:fillRect/>
          </a:stretch>
        </p:blipFill>
        <p:spPr>
          <a:xfrm>
            <a:off x="2595562" y="2924792"/>
            <a:ext cx="7000875" cy="1971675"/>
          </a:xfrm>
          <a:prstGeom prst="rect">
            <a:avLst/>
          </a:prstGeom>
        </p:spPr>
      </p:pic>
      <p:sp>
        <p:nvSpPr>
          <p:cNvPr id="9" name="TextBox 8">
            <a:extLst>
              <a:ext uri="{FF2B5EF4-FFF2-40B4-BE49-F238E27FC236}">
                <a16:creationId xmlns:a16="http://schemas.microsoft.com/office/drawing/2014/main" id="{DE664D11-9D34-4168-BACF-0D66F36319A9}"/>
              </a:ext>
            </a:extLst>
          </p:cNvPr>
          <p:cNvSpPr txBox="1"/>
          <p:nvPr/>
        </p:nvSpPr>
        <p:spPr>
          <a:xfrm>
            <a:off x="963262" y="907420"/>
            <a:ext cx="453842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badi"/>
                <a:ea typeface="+mn-ea"/>
                <a:cs typeface="+mn-cs"/>
              </a:rPr>
              <a:t>login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badi"/>
                <a:ea typeface="+mn-ea"/>
                <a:cs typeface="+mn-cs"/>
              </a:rPr>
              <a:t>console.cloud.google.com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bad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badi"/>
                <a:ea typeface="+mn-ea"/>
                <a:cs typeface="+mn-cs"/>
              </a:rPr>
              <a:t>search and select for the asm-ngs-workshop</a:t>
            </a:r>
          </a:p>
        </p:txBody>
      </p:sp>
      <p:sp>
        <p:nvSpPr>
          <p:cNvPr id="10" name="Arrow: Left 9" descr="An arrow pointing to the Compute Engine button.">
            <a:extLst>
              <a:ext uri="{FF2B5EF4-FFF2-40B4-BE49-F238E27FC236}">
                <a16:creationId xmlns:a16="http://schemas.microsoft.com/office/drawing/2014/main" id="{1A29A5DB-2AA9-4D64-8A9A-8BB1DAE27976}"/>
              </a:ext>
            </a:extLst>
          </p:cNvPr>
          <p:cNvSpPr/>
          <p:nvPr/>
        </p:nvSpPr>
        <p:spPr>
          <a:xfrm>
            <a:off x="4705490" y="4466603"/>
            <a:ext cx="1259633" cy="69979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399655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5B5BB2-3C63-438C-B762-CE7FB8763D4B}"/>
              </a:ext>
            </a:extLst>
          </p:cNvPr>
          <p:cNvSpPr>
            <a:spLocks noGrp="1"/>
          </p:cNvSpPr>
          <p:nvPr>
            <p:ph type="title"/>
          </p:nvPr>
        </p:nvSpPr>
        <p:spPr/>
        <p:txBody>
          <a:bodyPr/>
          <a:lstStyle/>
          <a:p>
            <a:r>
              <a:rPr lang="en-US" dirty="0"/>
              <a:t>New Compute Engine</a:t>
            </a:r>
          </a:p>
        </p:txBody>
      </p:sp>
      <p:sp>
        <p:nvSpPr>
          <p:cNvPr id="6" name="Text Placeholder 5">
            <a:extLst>
              <a:ext uri="{FF2B5EF4-FFF2-40B4-BE49-F238E27FC236}">
                <a16:creationId xmlns:a16="http://schemas.microsoft.com/office/drawing/2014/main" id="{A59DE007-7333-4498-9CF3-DEA4890AC055}"/>
              </a:ext>
            </a:extLst>
          </p:cNvPr>
          <p:cNvSpPr>
            <a:spLocks noGrp="1"/>
          </p:cNvSpPr>
          <p:nvPr>
            <p:ph sz="quarter" idx="10"/>
          </p:nvPr>
        </p:nvSpPr>
        <p:spPr/>
        <p:txBody>
          <a:bodyPr/>
          <a:lstStyle/>
          <a:p>
            <a:pPr marL="0" indent="0">
              <a:buNone/>
            </a:pPr>
            <a:r>
              <a:rPr lang="en-US" dirty="0"/>
              <a:t>To create a Compute Engine VM start at the </a:t>
            </a:r>
            <a:r>
              <a:rPr lang="en-US"/>
              <a:t>GCP </a:t>
            </a:r>
          </a:p>
          <a:p>
            <a:pPr marL="0" indent="0">
              <a:buNone/>
            </a:pPr>
            <a:r>
              <a:rPr lang="en-US"/>
              <a:t>console</a:t>
            </a:r>
            <a:endParaRPr lang="en-US" dirty="0"/>
          </a:p>
          <a:p>
            <a:pPr marL="0" indent="0">
              <a:buNone/>
            </a:pPr>
            <a:r>
              <a:rPr lang="en-US" dirty="0">
                <a:hlinkClick r:id="rId2"/>
              </a:rPr>
              <a:t>https://console.cloud.google.com/</a:t>
            </a:r>
            <a:endParaRPr lang="en-US" dirty="0"/>
          </a:p>
          <a:p>
            <a:pPr marL="0" indent="0">
              <a:buNone/>
            </a:pPr>
            <a:r>
              <a:rPr lang="en-US" dirty="0"/>
              <a:t>click "Compute Engine" in the menu on </a:t>
            </a:r>
            <a:r>
              <a:rPr lang="en-US"/>
              <a:t>the </a:t>
            </a:r>
          </a:p>
          <a:p>
            <a:pPr marL="0" indent="0">
              <a:buNone/>
            </a:pPr>
            <a:r>
              <a:rPr lang="en-US"/>
              <a:t>left </a:t>
            </a:r>
            <a:r>
              <a:rPr lang="en-US" dirty="0"/>
              <a:t>of the screen.</a:t>
            </a:r>
          </a:p>
        </p:txBody>
      </p:sp>
      <p:pic>
        <p:nvPicPr>
          <p:cNvPr id="15" name="Picture 14" descr="The Google Cloud Platform console menu.">
            <a:extLst>
              <a:ext uri="{FF2B5EF4-FFF2-40B4-BE49-F238E27FC236}">
                <a16:creationId xmlns:a16="http://schemas.microsoft.com/office/drawing/2014/main" id="{37A6E71F-60C7-49BA-85E8-2F9BD47EE0CF}"/>
              </a:ext>
            </a:extLst>
          </p:cNvPr>
          <p:cNvPicPr>
            <a:picLocks noChangeAspect="1"/>
          </p:cNvPicPr>
          <p:nvPr/>
        </p:nvPicPr>
        <p:blipFill>
          <a:blip r:embed="rId3"/>
          <a:stretch>
            <a:fillRect/>
          </a:stretch>
        </p:blipFill>
        <p:spPr>
          <a:xfrm>
            <a:off x="8610600" y="111967"/>
            <a:ext cx="2355046" cy="5887616"/>
          </a:xfrm>
          <a:prstGeom prst="rect">
            <a:avLst/>
          </a:prstGeom>
        </p:spPr>
      </p:pic>
      <p:sp>
        <p:nvSpPr>
          <p:cNvPr id="17" name="Arrow: Left 16" descr="An arrow pointing to the Compute Engine button.">
            <a:extLst>
              <a:ext uri="{FF2B5EF4-FFF2-40B4-BE49-F238E27FC236}">
                <a16:creationId xmlns:a16="http://schemas.microsoft.com/office/drawing/2014/main" id="{8AF82E70-B7C8-4344-8707-14E9450A2B1A}"/>
              </a:ext>
            </a:extLst>
          </p:cNvPr>
          <p:cNvSpPr/>
          <p:nvPr/>
        </p:nvSpPr>
        <p:spPr>
          <a:xfrm>
            <a:off x="10094167" y="4752790"/>
            <a:ext cx="1259633" cy="69979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3014988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8220B1-D27A-4F9C-9F5B-54FA5867FB72}"/>
              </a:ext>
            </a:extLst>
          </p:cNvPr>
          <p:cNvSpPr>
            <a:spLocks noGrp="1"/>
          </p:cNvSpPr>
          <p:nvPr>
            <p:ph sz="quarter" idx="10"/>
          </p:nvPr>
        </p:nvSpPr>
        <p:spPr/>
        <p:txBody>
          <a:bodyPr/>
          <a:lstStyle/>
          <a:p>
            <a:pPr marL="0" indent="0">
              <a:buNone/>
            </a:pPr>
            <a:r>
              <a:rPr lang="en-US" dirty="0"/>
              <a:t>Click the Create Instance button in the center of the screen.</a:t>
            </a:r>
          </a:p>
          <a:p>
            <a:endParaRPr lang="en-US" dirty="0"/>
          </a:p>
        </p:txBody>
      </p:sp>
      <p:sp>
        <p:nvSpPr>
          <p:cNvPr id="7" name="Title 1">
            <a:extLst>
              <a:ext uri="{FF2B5EF4-FFF2-40B4-BE49-F238E27FC236}">
                <a16:creationId xmlns:a16="http://schemas.microsoft.com/office/drawing/2014/main" id="{57547E8E-AF7E-423A-8803-4D64E7DFE5AE}"/>
              </a:ext>
            </a:extLst>
          </p:cNvPr>
          <p:cNvSpPr>
            <a:spLocks noGrp="1"/>
          </p:cNvSpPr>
          <p:nvPr>
            <p:ph type="title"/>
          </p:nvPr>
        </p:nvSpPr>
        <p:spPr>
          <a:xfrm>
            <a:off x="563089" y="521823"/>
            <a:ext cx="5532911" cy="814151"/>
          </a:xfrm>
        </p:spPr>
        <p:txBody>
          <a:bodyPr/>
          <a:lstStyle/>
          <a:p>
            <a:r>
              <a:rPr lang="en-US" dirty="0"/>
              <a:t>New Compute Engine</a:t>
            </a:r>
          </a:p>
        </p:txBody>
      </p:sp>
      <p:pic>
        <p:nvPicPr>
          <p:cNvPr id="2" name="Picture 1">
            <a:extLst>
              <a:ext uri="{FF2B5EF4-FFF2-40B4-BE49-F238E27FC236}">
                <a16:creationId xmlns:a16="http://schemas.microsoft.com/office/drawing/2014/main" id="{86528710-4EE7-47B5-91CB-C4EC4977BE40}"/>
              </a:ext>
            </a:extLst>
          </p:cNvPr>
          <p:cNvPicPr>
            <a:picLocks noChangeAspect="1"/>
          </p:cNvPicPr>
          <p:nvPr/>
        </p:nvPicPr>
        <p:blipFill>
          <a:blip r:embed="rId2"/>
          <a:stretch>
            <a:fillRect/>
          </a:stretch>
        </p:blipFill>
        <p:spPr>
          <a:xfrm>
            <a:off x="2341623" y="3429000"/>
            <a:ext cx="8248650" cy="1590675"/>
          </a:xfrm>
          <a:prstGeom prst="rect">
            <a:avLst/>
          </a:prstGeom>
        </p:spPr>
      </p:pic>
      <p:sp>
        <p:nvSpPr>
          <p:cNvPr id="6" name="Arrow: Left 5" descr="An arrow pointing to the Create Instance button.">
            <a:extLst>
              <a:ext uri="{FF2B5EF4-FFF2-40B4-BE49-F238E27FC236}">
                <a16:creationId xmlns:a16="http://schemas.microsoft.com/office/drawing/2014/main" id="{0ED343EB-97CB-4F9C-8110-B72B6E297DAA}"/>
              </a:ext>
            </a:extLst>
          </p:cNvPr>
          <p:cNvSpPr/>
          <p:nvPr/>
        </p:nvSpPr>
        <p:spPr>
          <a:xfrm>
            <a:off x="8067745" y="3817646"/>
            <a:ext cx="1035698" cy="55983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402956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6F3932F-B2C6-4011-A155-4E3AAA0CAAAB}"/>
              </a:ext>
            </a:extLst>
          </p:cNvPr>
          <p:cNvSpPr>
            <a:spLocks noGrp="1"/>
          </p:cNvSpPr>
          <p:nvPr>
            <p:ph sz="quarter" idx="10"/>
          </p:nvPr>
        </p:nvSpPr>
        <p:spPr>
          <a:xfrm>
            <a:off x="426008" y="1606768"/>
            <a:ext cx="5556662" cy="3930650"/>
          </a:xfrm>
        </p:spPr>
        <p:txBody>
          <a:bodyPr>
            <a:normAutofit fontScale="85000" lnSpcReduction="10000"/>
          </a:bodyPr>
          <a:lstStyle/>
          <a:p>
            <a:pPr marL="0" indent="0">
              <a:buNone/>
            </a:pPr>
            <a:r>
              <a:rPr lang="en-US" dirty="0"/>
              <a:t>Select a permanent name for </a:t>
            </a:r>
            <a:r>
              <a:rPr lang="en-US"/>
              <a:t>the instance - </a:t>
            </a:r>
            <a:r>
              <a:rPr lang="en-US">
                <a:highlight>
                  <a:srgbClr val="00FFFF"/>
                </a:highlight>
              </a:rPr>
              <a:t>asm-ngs-$USER</a:t>
            </a:r>
            <a:r>
              <a:rPr lang="en-US"/>
              <a:t>.  Select </a:t>
            </a:r>
            <a:r>
              <a:rPr lang="en-US" dirty="0"/>
              <a:t>a Region </a:t>
            </a:r>
            <a:r>
              <a:rPr lang="en-US"/>
              <a:t>: </a:t>
            </a:r>
            <a:r>
              <a:rPr lang="en-US">
                <a:highlight>
                  <a:srgbClr val="00FFFF"/>
                </a:highlight>
              </a:rPr>
              <a:t>us-cental1 (Iowa). </a:t>
            </a:r>
            <a:r>
              <a:rPr lang="en-US"/>
              <a:t>Regions </a:t>
            </a:r>
            <a:r>
              <a:rPr lang="en-US" dirty="0"/>
              <a:t>determine the location of the data </a:t>
            </a:r>
            <a:r>
              <a:rPr lang="en-US"/>
              <a:t>center running </a:t>
            </a:r>
            <a:r>
              <a:rPr lang="en-US" dirty="0"/>
              <a:t>the compute instance. </a:t>
            </a:r>
            <a:r>
              <a:rPr lang="en-US" dirty="0">
                <a:highlight>
                  <a:srgbClr val="00FFFF"/>
                </a:highlight>
              </a:rPr>
              <a:t>NCBI archive </a:t>
            </a:r>
            <a:r>
              <a:rPr lang="en-US">
                <a:highlight>
                  <a:srgbClr val="00FFFF"/>
                </a:highlight>
              </a:rPr>
              <a:t>data is </a:t>
            </a:r>
            <a:r>
              <a:rPr lang="en-US" dirty="0">
                <a:highlight>
                  <a:srgbClr val="00FFFF"/>
                </a:highlight>
              </a:rPr>
              <a:t>typically available to any US </a:t>
            </a:r>
            <a:r>
              <a:rPr lang="en-US">
                <a:highlight>
                  <a:srgbClr val="00FFFF"/>
                </a:highlight>
              </a:rPr>
              <a:t>region</a:t>
            </a:r>
            <a:r>
              <a:rPr lang="en-US"/>
              <a:t>. Your </a:t>
            </a:r>
            <a:r>
              <a:rPr lang="en-US" dirty="0"/>
              <a:t>own stored results or data may be </a:t>
            </a:r>
            <a:r>
              <a:rPr lang="en-US"/>
              <a:t>limited in </a:t>
            </a:r>
            <a:r>
              <a:rPr lang="en-US" dirty="0"/>
              <a:t>access to a smaller geographic area.  </a:t>
            </a:r>
            <a:r>
              <a:rPr lang="en-US"/>
              <a:t>We'll talk </a:t>
            </a:r>
            <a:r>
              <a:rPr lang="en-US" dirty="0"/>
              <a:t>about this more when discussing </a:t>
            </a:r>
            <a:r>
              <a:rPr lang="en-US"/>
              <a:t>buckets and storage.</a:t>
            </a:r>
          </a:p>
          <a:p>
            <a:pPr marL="0" indent="0">
              <a:buNone/>
            </a:pPr>
            <a:endParaRPr lang="en-US" dirty="0"/>
          </a:p>
          <a:p>
            <a:pPr marL="0" indent="0">
              <a:buNone/>
            </a:pPr>
            <a:r>
              <a:rPr lang="en-US" dirty="0"/>
              <a:t>More info on regions and zones here:</a:t>
            </a:r>
          </a:p>
          <a:p>
            <a:pPr marL="0" indent="0">
              <a:buNone/>
            </a:pPr>
            <a:endParaRPr lang="en-US" dirty="0"/>
          </a:p>
        </p:txBody>
      </p:sp>
      <p:sp>
        <p:nvSpPr>
          <p:cNvPr id="3" name="Rectangle 2">
            <a:extLst>
              <a:ext uri="{FF2B5EF4-FFF2-40B4-BE49-F238E27FC236}">
                <a16:creationId xmlns:a16="http://schemas.microsoft.com/office/drawing/2014/main" id="{38DCDFDC-B4D6-45CB-B232-A68099F3513E}"/>
              </a:ext>
            </a:extLst>
          </p:cNvPr>
          <p:cNvSpPr/>
          <p:nvPr/>
        </p:nvSpPr>
        <p:spPr>
          <a:xfrm>
            <a:off x="363187" y="5624002"/>
            <a:ext cx="100979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badi"/>
                <a:ea typeface="+mn-ea"/>
                <a:cs typeface="+mn-cs"/>
                <a:hlinkClick r:id="rId2"/>
              </a:rPr>
              <a:t>https://cloud.google.com/docs/overview#global_regional_and_zonal_resources</a:t>
            </a:r>
            <a:endParaRPr kumimoji="0" lang="en-US" sz="1800" b="0" i="0" u="none" strike="noStrike" kern="1200" cap="none" spc="0" normalizeH="0" baseline="0" noProof="0" dirty="0">
              <a:ln>
                <a:noFill/>
              </a:ln>
              <a:solidFill>
                <a:srgbClr val="000000"/>
              </a:solidFill>
              <a:effectLst/>
              <a:uLnTx/>
              <a:uFillTx/>
              <a:latin typeface="Abadi"/>
              <a:ea typeface="+mn-ea"/>
              <a:cs typeface="+mn-cs"/>
            </a:endParaRPr>
          </a:p>
        </p:txBody>
      </p:sp>
      <p:sp>
        <p:nvSpPr>
          <p:cNvPr id="8" name="Title 1">
            <a:extLst>
              <a:ext uri="{FF2B5EF4-FFF2-40B4-BE49-F238E27FC236}">
                <a16:creationId xmlns:a16="http://schemas.microsoft.com/office/drawing/2014/main" id="{0F089D47-6055-43A5-BD1C-F1CDD977907E}"/>
              </a:ext>
            </a:extLst>
          </p:cNvPr>
          <p:cNvSpPr>
            <a:spLocks noGrp="1"/>
          </p:cNvSpPr>
          <p:nvPr>
            <p:ph type="title"/>
          </p:nvPr>
        </p:nvSpPr>
        <p:spPr>
          <a:xfrm>
            <a:off x="563089" y="521823"/>
            <a:ext cx="5532911" cy="814151"/>
          </a:xfrm>
        </p:spPr>
        <p:txBody>
          <a:bodyPr/>
          <a:lstStyle/>
          <a:p>
            <a:r>
              <a:rPr lang="en-US" dirty="0"/>
              <a:t>New Compute Engine</a:t>
            </a:r>
          </a:p>
        </p:txBody>
      </p:sp>
      <p:pic>
        <p:nvPicPr>
          <p:cNvPr id="2" name="Picture 1">
            <a:extLst>
              <a:ext uri="{FF2B5EF4-FFF2-40B4-BE49-F238E27FC236}">
                <a16:creationId xmlns:a16="http://schemas.microsoft.com/office/drawing/2014/main" id="{5A71BA47-C2F2-4DB5-B551-FB6256DA394B}"/>
              </a:ext>
            </a:extLst>
          </p:cNvPr>
          <p:cNvPicPr>
            <a:picLocks noChangeAspect="1"/>
          </p:cNvPicPr>
          <p:nvPr/>
        </p:nvPicPr>
        <p:blipFill>
          <a:blip r:embed="rId3"/>
          <a:stretch>
            <a:fillRect/>
          </a:stretch>
        </p:blipFill>
        <p:spPr>
          <a:xfrm>
            <a:off x="7307711" y="353806"/>
            <a:ext cx="3679047" cy="5270196"/>
          </a:xfrm>
          <a:prstGeom prst="rect">
            <a:avLst/>
          </a:prstGeom>
        </p:spPr>
      </p:pic>
      <p:sp>
        <p:nvSpPr>
          <p:cNvPr id="10" name="Arrow: Left 9" descr="Arrow pointing to the demo-workshop VM in the process of launching.">
            <a:extLst>
              <a:ext uri="{FF2B5EF4-FFF2-40B4-BE49-F238E27FC236}">
                <a16:creationId xmlns:a16="http://schemas.microsoft.com/office/drawing/2014/main" id="{20BDC2A3-E868-410E-B5AB-CA8E41C98F82}"/>
              </a:ext>
            </a:extLst>
          </p:cNvPr>
          <p:cNvSpPr/>
          <p:nvPr/>
        </p:nvSpPr>
        <p:spPr>
          <a:xfrm>
            <a:off x="8337864" y="521823"/>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
        <p:nvSpPr>
          <p:cNvPr id="11" name="Arrow: Left 10" descr="Arrow pointing to the demo-workshop VM in the process of launching.">
            <a:extLst>
              <a:ext uri="{FF2B5EF4-FFF2-40B4-BE49-F238E27FC236}">
                <a16:creationId xmlns:a16="http://schemas.microsoft.com/office/drawing/2014/main" id="{B0CD8232-AF78-41A1-9956-3DE9760CF8D7}"/>
              </a:ext>
            </a:extLst>
          </p:cNvPr>
          <p:cNvSpPr/>
          <p:nvPr/>
        </p:nvSpPr>
        <p:spPr>
          <a:xfrm>
            <a:off x="8973059" y="1538192"/>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676565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AF3160-352F-4AF6-802C-D132A0581B48}"/>
              </a:ext>
            </a:extLst>
          </p:cNvPr>
          <p:cNvSpPr>
            <a:spLocks noGrp="1"/>
          </p:cNvSpPr>
          <p:nvPr>
            <p:ph sz="quarter" idx="10"/>
          </p:nvPr>
        </p:nvSpPr>
        <p:spPr>
          <a:xfrm>
            <a:off x="362199" y="1162724"/>
            <a:ext cx="5111337" cy="4501806"/>
          </a:xfrm>
        </p:spPr>
        <p:txBody>
          <a:bodyPr>
            <a:normAutofit fontScale="92500" lnSpcReduction="20000"/>
          </a:bodyPr>
          <a:lstStyle/>
          <a:p>
            <a:pPr marL="0" indent="0">
              <a:buNone/>
            </a:pPr>
            <a:r>
              <a:rPr lang="en-US" dirty="0"/>
              <a:t>Select a Zone to run the instance </a:t>
            </a:r>
            <a:r>
              <a:rPr lang="en-US"/>
              <a:t>in.</a:t>
            </a:r>
          </a:p>
          <a:p>
            <a:pPr marL="0" indent="0">
              <a:buNone/>
            </a:pPr>
            <a:r>
              <a:rPr lang="en-US"/>
              <a:t>  </a:t>
            </a:r>
            <a:endParaRPr lang="en-US" dirty="0"/>
          </a:p>
          <a:p>
            <a:pPr marL="0" indent="0">
              <a:buNone/>
            </a:pPr>
            <a:r>
              <a:rPr lang="en-US" dirty="0"/>
              <a:t>Zones are a further </a:t>
            </a:r>
            <a:r>
              <a:rPr lang="en-US"/>
              <a:t>layer of localization. </a:t>
            </a:r>
          </a:p>
          <a:p>
            <a:pPr marL="0" indent="0">
              <a:buNone/>
            </a:pPr>
            <a:endParaRPr lang="en-US"/>
          </a:p>
          <a:p>
            <a:pPr marL="0" indent="0">
              <a:buNone/>
            </a:pPr>
            <a:r>
              <a:rPr lang="en-US"/>
              <a:t>For </a:t>
            </a:r>
            <a:r>
              <a:rPr lang="en-US" dirty="0"/>
              <a:t>our workshop we should be able </a:t>
            </a:r>
            <a:r>
              <a:rPr lang="en-US"/>
              <a:t>to avoid </a:t>
            </a:r>
            <a:r>
              <a:rPr lang="en-US" dirty="0"/>
              <a:t>issues by picking a zone </a:t>
            </a:r>
            <a:r>
              <a:rPr lang="en-US"/>
              <a:t>and region </a:t>
            </a:r>
            <a:r>
              <a:rPr lang="en-US" dirty="0"/>
              <a:t>we will work in </a:t>
            </a:r>
            <a:r>
              <a:rPr lang="en-US"/>
              <a:t>and staying consistent </a:t>
            </a:r>
            <a:r>
              <a:rPr lang="en-US" dirty="0"/>
              <a:t>with that</a:t>
            </a:r>
            <a:r>
              <a:rPr lang="en-US"/>
              <a:t>. More information about </a:t>
            </a:r>
            <a:r>
              <a:rPr lang="en-US" dirty="0"/>
              <a:t>zones and regions can be </a:t>
            </a:r>
            <a:r>
              <a:rPr lang="en-US"/>
              <a:t>found here.</a:t>
            </a:r>
          </a:p>
          <a:p>
            <a:pPr marL="0" indent="0">
              <a:buNone/>
            </a:pPr>
            <a:endParaRPr lang="en-US" dirty="0"/>
          </a:p>
          <a:p>
            <a:pPr marL="0" indent="0">
              <a:buNone/>
            </a:pPr>
            <a:r>
              <a:rPr lang="en-US"/>
              <a:t> </a:t>
            </a:r>
            <a:endParaRPr lang="en-US" dirty="0"/>
          </a:p>
        </p:txBody>
      </p:sp>
      <p:sp>
        <p:nvSpPr>
          <p:cNvPr id="7" name="Rectangle 6">
            <a:extLst>
              <a:ext uri="{FF2B5EF4-FFF2-40B4-BE49-F238E27FC236}">
                <a16:creationId xmlns:a16="http://schemas.microsoft.com/office/drawing/2014/main" id="{C1F90EB5-FEAD-4879-BC48-A6BA883876B9}"/>
              </a:ext>
            </a:extLst>
          </p:cNvPr>
          <p:cNvSpPr/>
          <p:nvPr/>
        </p:nvSpPr>
        <p:spPr>
          <a:xfrm>
            <a:off x="873301" y="5477714"/>
            <a:ext cx="55883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badi"/>
                <a:ea typeface="+mn-ea"/>
                <a:cs typeface="+mn-cs"/>
                <a:hlinkClick r:id="rId2"/>
              </a:rPr>
              <a:t>https://cloud.google.com/compute/docs/regions-zones</a:t>
            </a:r>
            <a:endParaRPr kumimoji="0" lang="en-US" sz="1800" b="0" i="0" u="none" strike="noStrike" kern="1200" cap="none" spc="0" normalizeH="0" baseline="0" noProof="0" dirty="0">
              <a:ln>
                <a:noFill/>
              </a:ln>
              <a:solidFill>
                <a:srgbClr val="000000"/>
              </a:solidFill>
              <a:effectLst/>
              <a:uLnTx/>
              <a:uFillTx/>
              <a:latin typeface="Abadi"/>
              <a:ea typeface="+mn-ea"/>
              <a:cs typeface="+mn-cs"/>
            </a:endParaRPr>
          </a:p>
        </p:txBody>
      </p:sp>
      <p:sp>
        <p:nvSpPr>
          <p:cNvPr id="8" name="Title 1">
            <a:extLst>
              <a:ext uri="{FF2B5EF4-FFF2-40B4-BE49-F238E27FC236}">
                <a16:creationId xmlns:a16="http://schemas.microsoft.com/office/drawing/2014/main" id="{BD3A5CBB-4DAC-4F72-A8F2-21B74C144A58}"/>
              </a:ext>
            </a:extLst>
          </p:cNvPr>
          <p:cNvSpPr>
            <a:spLocks noGrp="1"/>
          </p:cNvSpPr>
          <p:nvPr>
            <p:ph type="title"/>
          </p:nvPr>
        </p:nvSpPr>
        <p:spPr>
          <a:xfrm>
            <a:off x="563089" y="521823"/>
            <a:ext cx="5532911" cy="814151"/>
          </a:xfrm>
        </p:spPr>
        <p:txBody>
          <a:bodyPr/>
          <a:lstStyle/>
          <a:p>
            <a:r>
              <a:rPr lang="en-US" dirty="0"/>
              <a:t>New Compute Engine</a:t>
            </a:r>
          </a:p>
        </p:txBody>
      </p:sp>
      <p:pic>
        <p:nvPicPr>
          <p:cNvPr id="2" name="Picture 1">
            <a:extLst>
              <a:ext uri="{FF2B5EF4-FFF2-40B4-BE49-F238E27FC236}">
                <a16:creationId xmlns:a16="http://schemas.microsoft.com/office/drawing/2014/main" id="{B6743F1E-404E-47A4-B9D5-DE7FEB60A158}"/>
              </a:ext>
            </a:extLst>
          </p:cNvPr>
          <p:cNvPicPr>
            <a:picLocks noChangeAspect="1"/>
          </p:cNvPicPr>
          <p:nvPr/>
        </p:nvPicPr>
        <p:blipFill>
          <a:blip r:embed="rId3"/>
          <a:stretch>
            <a:fillRect/>
          </a:stretch>
        </p:blipFill>
        <p:spPr>
          <a:xfrm>
            <a:off x="6607102" y="381366"/>
            <a:ext cx="4255018" cy="6095268"/>
          </a:xfrm>
          <a:prstGeom prst="rect">
            <a:avLst/>
          </a:prstGeom>
        </p:spPr>
      </p:pic>
      <p:sp>
        <p:nvSpPr>
          <p:cNvPr id="10" name="Arrow: Left 9" descr="Arrow pointing to the demo-workshop VM in the process of launching.">
            <a:extLst>
              <a:ext uri="{FF2B5EF4-FFF2-40B4-BE49-F238E27FC236}">
                <a16:creationId xmlns:a16="http://schemas.microsoft.com/office/drawing/2014/main" id="{2DCE5B5A-727F-427E-83BD-C66A81E5797C}"/>
              </a:ext>
            </a:extLst>
          </p:cNvPr>
          <p:cNvSpPr/>
          <p:nvPr/>
        </p:nvSpPr>
        <p:spPr>
          <a:xfrm>
            <a:off x="9594292" y="1775517"/>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3724660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31914FB-5036-4E18-80E5-052C01BC84CF}"/>
              </a:ext>
            </a:extLst>
          </p:cNvPr>
          <p:cNvSpPr>
            <a:spLocks noGrp="1"/>
          </p:cNvSpPr>
          <p:nvPr>
            <p:ph sz="quarter" idx="10"/>
          </p:nvPr>
        </p:nvSpPr>
        <p:spPr>
          <a:xfrm>
            <a:off x="838200" y="1920875"/>
            <a:ext cx="5728855" cy="3930650"/>
          </a:xfrm>
        </p:spPr>
        <p:txBody>
          <a:bodyPr>
            <a:normAutofit fontScale="70000" lnSpcReduction="20000"/>
          </a:bodyPr>
          <a:lstStyle/>
          <a:p>
            <a:pPr marL="0" indent="0">
              <a:buNone/>
            </a:pPr>
            <a:r>
              <a:rPr lang="en-US" dirty="0"/>
              <a:t>Select General-purpose E2 Series machine. </a:t>
            </a:r>
          </a:p>
          <a:p>
            <a:pPr marL="0" indent="0">
              <a:buNone/>
            </a:pPr>
            <a:r>
              <a:rPr lang="en-US" dirty="0"/>
              <a:t>Select </a:t>
            </a:r>
            <a:r>
              <a:rPr lang="en-US"/>
              <a:t>the e2-standard-8 </a:t>
            </a:r>
            <a:r>
              <a:rPr lang="en-US" dirty="0"/>
              <a:t>Machine type from the Shared core list.  This has access </a:t>
            </a:r>
            <a:r>
              <a:rPr lang="en-US"/>
              <a:t>to 8 </a:t>
            </a:r>
            <a:r>
              <a:rPr lang="en-US" dirty="0"/>
              <a:t>virtual cores </a:t>
            </a:r>
            <a:r>
              <a:rPr lang="en-US"/>
              <a:t>and 32GB </a:t>
            </a:r>
            <a:r>
              <a:rPr lang="en-US" dirty="0"/>
              <a:t>of memory.</a:t>
            </a:r>
          </a:p>
          <a:p>
            <a:pPr marL="0" indent="0">
              <a:buNone/>
            </a:pPr>
            <a:r>
              <a:rPr lang="en-US" dirty="0"/>
              <a:t>Choosing the correct size of CPU can have a big impact on the expense of compute costs.  For this example we will be </a:t>
            </a:r>
            <a:r>
              <a:rPr lang="en-US"/>
              <a:t>using medium </a:t>
            </a:r>
            <a:r>
              <a:rPr lang="en-US" dirty="0"/>
              <a:t>powered (and </a:t>
            </a:r>
            <a:r>
              <a:rPr lang="en-US"/>
              <a:t>therefore medium </a:t>
            </a:r>
            <a:r>
              <a:rPr lang="en-US" dirty="0"/>
              <a:t>cost per time) CPUs.</a:t>
            </a:r>
          </a:p>
          <a:p>
            <a:pPr marL="0" indent="0">
              <a:buNone/>
            </a:pPr>
            <a:r>
              <a:rPr lang="en-US" dirty="0"/>
              <a:t>For tasks that will take more memory resources or are very compute intensive, a larger machine may be necessary and may also be less expensive because it will be able to finish the task substantially faster.  Detailed pricing of the resources can be found here.  </a:t>
            </a:r>
          </a:p>
          <a:p>
            <a:pPr marL="0" indent="0">
              <a:buNone/>
            </a:pPr>
            <a:r>
              <a:rPr lang="en-US" dirty="0">
                <a:hlinkClick r:id="rId2"/>
              </a:rPr>
              <a:t>https://cloud.google.com/compute/all-pricing</a:t>
            </a:r>
            <a:endParaRPr lang="en-US" dirty="0"/>
          </a:p>
          <a:p>
            <a:pPr marL="0" indent="0">
              <a:buNone/>
            </a:pPr>
            <a:endParaRPr lang="en-US" dirty="0"/>
          </a:p>
        </p:txBody>
      </p:sp>
      <p:sp>
        <p:nvSpPr>
          <p:cNvPr id="7" name="Title 1">
            <a:extLst>
              <a:ext uri="{FF2B5EF4-FFF2-40B4-BE49-F238E27FC236}">
                <a16:creationId xmlns:a16="http://schemas.microsoft.com/office/drawing/2014/main" id="{7749846F-F142-451D-B9FA-182A05C90407}"/>
              </a:ext>
            </a:extLst>
          </p:cNvPr>
          <p:cNvSpPr>
            <a:spLocks noGrp="1"/>
          </p:cNvSpPr>
          <p:nvPr>
            <p:ph type="title"/>
          </p:nvPr>
        </p:nvSpPr>
        <p:spPr>
          <a:xfrm>
            <a:off x="563089" y="521823"/>
            <a:ext cx="5532911" cy="814151"/>
          </a:xfrm>
        </p:spPr>
        <p:txBody>
          <a:bodyPr/>
          <a:lstStyle/>
          <a:p>
            <a:r>
              <a:rPr lang="en-US" dirty="0"/>
              <a:t>New Compute Engine</a:t>
            </a:r>
          </a:p>
        </p:txBody>
      </p:sp>
      <p:pic>
        <p:nvPicPr>
          <p:cNvPr id="9" name="Picture 8" descr="Graphical user interface, text, application, email&#10;&#10;Description automatically generated">
            <a:extLst>
              <a:ext uri="{FF2B5EF4-FFF2-40B4-BE49-F238E27FC236}">
                <a16:creationId xmlns:a16="http://schemas.microsoft.com/office/drawing/2014/main" id="{3E68C2D4-619F-4136-85AC-604BD80DF71C}"/>
              </a:ext>
            </a:extLst>
          </p:cNvPr>
          <p:cNvPicPr>
            <a:picLocks noChangeAspect="1"/>
          </p:cNvPicPr>
          <p:nvPr/>
        </p:nvPicPr>
        <p:blipFill>
          <a:blip r:embed="rId3"/>
          <a:stretch>
            <a:fillRect/>
          </a:stretch>
        </p:blipFill>
        <p:spPr>
          <a:xfrm>
            <a:off x="6763603" y="1105638"/>
            <a:ext cx="4458322" cy="3067478"/>
          </a:xfrm>
          <a:prstGeom prst="rect">
            <a:avLst/>
          </a:prstGeom>
        </p:spPr>
      </p:pic>
      <p:sp>
        <p:nvSpPr>
          <p:cNvPr id="8" name="Arrow: Left 7" descr="Arrow pointing to the demo-workshop VM in the process of launching.">
            <a:extLst>
              <a:ext uri="{FF2B5EF4-FFF2-40B4-BE49-F238E27FC236}">
                <a16:creationId xmlns:a16="http://schemas.microsoft.com/office/drawing/2014/main" id="{4B72466E-69DA-41CA-A0E5-282EB00C3FAD}"/>
              </a:ext>
            </a:extLst>
          </p:cNvPr>
          <p:cNvSpPr/>
          <p:nvPr/>
        </p:nvSpPr>
        <p:spPr>
          <a:xfrm>
            <a:off x="10487751" y="2855167"/>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2296760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3EC7E9-1312-4F8E-BE01-FBB56E483C05}"/>
              </a:ext>
            </a:extLst>
          </p:cNvPr>
          <p:cNvSpPr>
            <a:spLocks noGrp="1"/>
          </p:cNvSpPr>
          <p:nvPr>
            <p:ph sz="quarter" idx="10"/>
          </p:nvPr>
        </p:nvSpPr>
        <p:spPr>
          <a:xfrm>
            <a:off x="655122" y="1437009"/>
            <a:ext cx="6345382" cy="3850533"/>
          </a:xfrm>
        </p:spPr>
        <p:txBody>
          <a:bodyPr>
            <a:normAutofit lnSpcReduction="10000"/>
          </a:bodyPr>
          <a:lstStyle/>
          <a:p>
            <a:pPr marL="0" indent="0">
              <a:buNone/>
            </a:pPr>
            <a:r>
              <a:rPr lang="en-US" dirty="0"/>
              <a:t>Select </a:t>
            </a:r>
            <a:r>
              <a:rPr lang="en-US"/>
              <a:t>the </a:t>
            </a:r>
            <a:r>
              <a:rPr lang="en-US" b="1"/>
              <a:t>asm-ngs-workshop</a:t>
            </a:r>
            <a:r>
              <a:rPr lang="en-US"/>
              <a:t> snapshot</a:t>
            </a:r>
          </a:p>
          <a:p>
            <a:pPr marL="0" indent="0">
              <a:buNone/>
            </a:pPr>
            <a:endParaRPr lang="en-US" dirty="0"/>
          </a:p>
        </p:txBody>
      </p:sp>
      <p:sp>
        <p:nvSpPr>
          <p:cNvPr id="7" name="Title 1">
            <a:extLst>
              <a:ext uri="{FF2B5EF4-FFF2-40B4-BE49-F238E27FC236}">
                <a16:creationId xmlns:a16="http://schemas.microsoft.com/office/drawing/2014/main" id="{B61DD37F-2310-42EA-B48C-C9A84897D0E1}"/>
              </a:ext>
            </a:extLst>
          </p:cNvPr>
          <p:cNvSpPr>
            <a:spLocks noGrp="1"/>
          </p:cNvSpPr>
          <p:nvPr>
            <p:ph type="title"/>
          </p:nvPr>
        </p:nvSpPr>
        <p:spPr>
          <a:xfrm>
            <a:off x="563089" y="521823"/>
            <a:ext cx="5532911" cy="814151"/>
          </a:xfrm>
        </p:spPr>
        <p:txBody>
          <a:bodyPr/>
          <a:lstStyle/>
          <a:p>
            <a:r>
              <a:rPr lang="en-US" dirty="0"/>
              <a:t>New Compute Engine</a:t>
            </a:r>
          </a:p>
        </p:txBody>
      </p:sp>
      <p:pic>
        <p:nvPicPr>
          <p:cNvPr id="3" name="Picture 2">
            <a:extLst>
              <a:ext uri="{FF2B5EF4-FFF2-40B4-BE49-F238E27FC236}">
                <a16:creationId xmlns:a16="http://schemas.microsoft.com/office/drawing/2014/main" id="{24270D74-AAE1-4C16-B57C-3B8CB54228F6}"/>
              </a:ext>
            </a:extLst>
          </p:cNvPr>
          <p:cNvPicPr>
            <a:picLocks noChangeAspect="1"/>
          </p:cNvPicPr>
          <p:nvPr/>
        </p:nvPicPr>
        <p:blipFill>
          <a:blip r:embed="rId2"/>
          <a:stretch>
            <a:fillRect/>
          </a:stretch>
        </p:blipFill>
        <p:spPr>
          <a:xfrm>
            <a:off x="6923803" y="521823"/>
            <a:ext cx="4514850" cy="2552700"/>
          </a:xfrm>
          <a:prstGeom prst="rect">
            <a:avLst/>
          </a:prstGeom>
        </p:spPr>
      </p:pic>
      <p:sp>
        <p:nvSpPr>
          <p:cNvPr id="9" name="Arrow: Left 8" descr="Arrow pointing to the demo-workshop VM in the process of launching.">
            <a:extLst>
              <a:ext uri="{FF2B5EF4-FFF2-40B4-BE49-F238E27FC236}">
                <a16:creationId xmlns:a16="http://schemas.microsoft.com/office/drawing/2014/main" id="{8745D759-4ACE-41B4-86F5-D8B419551DEB}"/>
              </a:ext>
            </a:extLst>
          </p:cNvPr>
          <p:cNvSpPr/>
          <p:nvPr/>
        </p:nvSpPr>
        <p:spPr>
          <a:xfrm>
            <a:off x="9524490" y="928898"/>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
        <p:nvSpPr>
          <p:cNvPr id="10" name="Arrow: Left 9" descr="Arrow pointing to the demo-workshop VM in the process of launching.">
            <a:extLst>
              <a:ext uri="{FF2B5EF4-FFF2-40B4-BE49-F238E27FC236}">
                <a16:creationId xmlns:a16="http://schemas.microsoft.com/office/drawing/2014/main" id="{797DFA87-E82D-4EDA-831E-54342F580801}"/>
              </a:ext>
            </a:extLst>
          </p:cNvPr>
          <p:cNvSpPr/>
          <p:nvPr/>
        </p:nvSpPr>
        <p:spPr>
          <a:xfrm>
            <a:off x="9587311" y="2245864"/>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
        <p:nvSpPr>
          <p:cNvPr id="11" name="TextBox 10">
            <a:extLst>
              <a:ext uri="{FF2B5EF4-FFF2-40B4-BE49-F238E27FC236}">
                <a16:creationId xmlns:a16="http://schemas.microsoft.com/office/drawing/2014/main" id="{78E018DF-1F55-480F-992C-EF24F4D6D995}"/>
              </a:ext>
            </a:extLst>
          </p:cNvPr>
          <p:cNvSpPr txBox="1"/>
          <p:nvPr/>
        </p:nvSpPr>
        <p:spPr>
          <a:xfrm>
            <a:off x="1912562" y="5252257"/>
            <a:ext cx="77925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0000"/>
                </a:solidFill>
                <a:effectLst/>
                <a:uLnTx/>
                <a:uFillTx/>
                <a:latin typeface="Abadi"/>
                <a:ea typeface="+mn-ea"/>
                <a:cs typeface="+mn-cs"/>
              </a:rPr>
              <a:t>the date may be different depending on when we produce the latest snapshot</a:t>
            </a:r>
          </a:p>
        </p:txBody>
      </p:sp>
    </p:spTree>
    <p:extLst>
      <p:ext uri="{BB962C8B-B14F-4D97-AF65-F5344CB8AC3E}">
        <p14:creationId xmlns:p14="http://schemas.microsoft.com/office/powerpoint/2010/main" val="3254391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D57FEA-B82D-4668-AFF5-5310CA399F79}"/>
              </a:ext>
            </a:extLst>
          </p:cNvPr>
          <p:cNvPicPr>
            <a:picLocks noChangeAspect="1"/>
          </p:cNvPicPr>
          <p:nvPr/>
        </p:nvPicPr>
        <p:blipFill>
          <a:blip r:embed="rId2"/>
          <a:stretch>
            <a:fillRect/>
          </a:stretch>
        </p:blipFill>
        <p:spPr>
          <a:xfrm>
            <a:off x="7000504" y="760763"/>
            <a:ext cx="4379285" cy="4955981"/>
          </a:xfrm>
          <a:prstGeom prst="rect">
            <a:avLst/>
          </a:prstGeom>
        </p:spPr>
      </p:pic>
      <p:sp>
        <p:nvSpPr>
          <p:cNvPr id="4" name="Text Placeholder 3">
            <a:extLst>
              <a:ext uri="{FF2B5EF4-FFF2-40B4-BE49-F238E27FC236}">
                <a16:creationId xmlns:a16="http://schemas.microsoft.com/office/drawing/2014/main" id="{3B3EC7E9-1312-4F8E-BE01-FBB56E483C05}"/>
              </a:ext>
            </a:extLst>
          </p:cNvPr>
          <p:cNvSpPr>
            <a:spLocks noGrp="1"/>
          </p:cNvSpPr>
          <p:nvPr>
            <p:ph sz="quarter" idx="10"/>
          </p:nvPr>
        </p:nvSpPr>
        <p:spPr>
          <a:xfrm>
            <a:off x="655122" y="1437009"/>
            <a:ext cx="6345382" cy="3850533"/>
          </a:xfrm>
        </p:spPr>
        <p:txBody>
          <a:bodyPr>
            <a:normAutofit lnSpcReduction="10000"/>
          </a:bodyPr>
          <a:lstStyle/>
          <a:p>
            <a:pPr marL="0" indent="0">
              <a:buNone/>
            </a:pPr>
            <a:r>
              <a:rPr lang="en-US" dirty="0"/>
              <a:t>Select </a:t>
            </a:r>
            <a:r>
              <a:rPr lang="en-US"/>
              <a:t>the </a:t>
            </a:r>
            <a:r>
              <a:rPr lang="en-US" b="1"/>
              <a:t>asm-ngs-workshop</a:t>
            </a:r>
            <a:r>
              <a:rPr lang="en-US"/>
              <a:t> snapshot</a:t>
            </a:r>
          </a:p>
          <a:p>
            <a:pPr marL="0" indent="0">
              <a:buNone/>
            </a:pPr>
            <a:endParaRPr lang="en-US" dirty="0"/>
          </a:p>
          <a:p>
            <a:pPr marL="0" indent="0">
              <a:buNone/>
            </a:pPr>
            <a:r>
              <a:rPr lang="en-US" dirty="0"/>
              <a:t>Allow full access to all </a:t>
            </a:r>
            <a:r>
              <a:rPr lang="en-US"/>
              <a:t>Cloud APIs</a:t>
            </a:r>
          </a:p>
          <a:p>
            <a:pPr marL="0" indent="0">
              <a:buNone/>
            </a:pPr>
            <a:endParaRPr lang="en-US" dirty="0"/>
          </a:p>
          <a:p>
            <a:pPr marL="0" indent="0">
              <a:buNone/>
            </a:pPr>
            <a:r>
              <a:rPr lang="en-US" dirty="0"/>
              <a:t>Allow HTTP traffic (this opens port </a:t>
            </a:r>
            <a:r>
              <a:rPr lang="en-US"/>
              <a:t>80)</a:t>
            </a:r>
          </a:p>
          <a:p>
            <a:pPr marL="0" indent="0">
              <a:buNone/>
            </a:pPr>
            <a:endParaRPr lang="en-US" dirty="0"/>
          </a:p>
          <a:p>
            <a:pPr marL="0" indent="0">
              <a:buNone/>
            </a:pPr>
            <a:r>
              <a:rPr lang="en-US" dirty="0"/>
              <a:t>Click Create to begin launching the VM</a:t>
            </a:r>
          </a:p>
        </p:txBody>
      </p:sp>
      <p:sp>
        <p:nvSpPr>
          <p:cNvPr id="7" name="Title 1">
            <a:extLst>
              <a:ext uri="{FF2B5EF4-FFF2-40B4-BE49-F238E27FC236}">
                <a16:creationId xmlns:a16="http://schemas.microsoft.com/office/drawing/2014/main" id="{B61DD37F-2310-42EA-B48C-C9A84897D0E1}"/>
              </a:ext>
            </a:extLst>
          </p:cNvPr>
          <p:cNvSpPr>
            <a:spLocks noGrp="1"/>
          </p:cNvSpPr>
          <p:nvPr>
            <p:ph type="title"/>
          </p:nvPr>
        </p:nvSpPr>
        <p:spPr>
          <a:xfrm>
            <a:off x="563089" y="521823"/>
            <a:ext cx="5532911" cy="814151"/>
          </a:xfrm>
        </p:spPr>
        <p:txBody>
          <a:bodyPr/>
          <a:lstStyle/>
          <a:p>
            <a:r>
              <a:rPr lang="en-US" dirty="0"/>
              <a:t>New Compute Engine</a:t>
            </a:r>
          </a:p>
        </p:txBody>
      </p:sp>
      <p:sp>
        <p:nvSpPr>
          <p:cNvPr id="9" name="Arrow: Left 8" descr="Arrow pointing to the demo-workshop VM in the process of launching.">
            <a:extLst>
              <a:ext uri="{FF2B5EF4-FFF2-40B4-BE49-F238E27FC236}">
                <a16:creationId xmlns:a16="http://schemas.microsoft.com/office/drawing/2014/main" id="{8745D759-4ACE-41B4-86F5-D8B419551DEB}"/>
              </a:ext>
            </a:extLst>
          </p:cNvPr>
          <p:cNvSpPr/>
          <p:nvPr/>
        </p:nvSpPr>
        <p:spPr>
          <a:xfrm>
            <a:off x="9035879" y="3741899"/>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
        <p:nvSpPr>
          <p:cNvPr id="10" name="Arrow: Left 9" descr="Arrow pointing to the demo-workshop VM in the process of launching.">
            <a:extLst>
              <a:ext uri="{FF2B5EF4-FFF2-40B4-BE49-F238E27FC236}">
                <a16:creationId xmlns:a16="http://schemas.microsoft.com/office/drawing/2014/main" id="{797DFA87-E82D-4EDA-831E-54342F580801}"/>
              </a:ext>
            </a:extLst>
          </p:cNvPr>
          <p:cNvSpPr/>
          <p:nvPr/>
        </p:nvSpPr>
        <p:spPr>
          <a:xfrm>
            <a:off x="9315085" y="2664920"/>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
        <p:nvSpPr>
          <p:cNvPr id="8" name="Arrow: Left 7" descr="Arrow pointing to the demo-workshop VM in the process of launching.">
            <a:extLst>
              <a:ext uri="{FF2B5EF4-FFF2-40B4-BE49-F238E27FC236}">
                <a16:creationId xmlns:a16="http://schemas.microsoft.com/office/drawing/2014/main" id="{AC0C294D-0BD5-4754-B7DE-3BA1247C61F4}"/>
              </a:ext>
            </a:extLst>
          </p:cNvPr>
          <p:cNvSpPr/>
          <p:nvPr/>
        </p:nvSpPr>
        <p:spPr>
          <a:xfrm>
            <a:off x="8485373" y="4934342"/>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
        <p:nvSpPr>
          <p:cNvPr id="11" name="Arrow: Left 10" descr="Arrow pointing to the demo-workshop VM in the process of launching.">
            <a:extLst>
              <a:ext uri="{FF2B5EF4-FFF2-40B4-BE49-F238E27FC236}">
                <a16:creationId xmlns:a16="http://schemas.microsoft.com/office/drawing/2014/main" id="{668ADE33-D32E-4195-8581-19D199D1133D}"/>
              </a:ext>
            </a:extLst>
          </p:cNvPr>
          <p:cNvSpPr/>
          <p:nvPr/>
        </p:nvSpPr>
        <p:spPr>
          <a:xfrm>
            <a:off x="9265061" y="1263908"/>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587896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539A2D9-A3D5-4619-BACF-B398FF051E34}"/>
              </a:ext>
            </a:extLst>
          </p:cNvPr>
          <p:cNvSpPr>
            <a:spLocks noGrp="1"/>
          </p:cNvSpPr>
          <p:nvPr>
            <p:ph sz="quarter" idx="10"/>
          </p:nvPr>
        </p:nvSpPr>
        <p:spPr>
          <a:xfrm>
            <a:off x="838200" y="1920875"/>
            <a:ext cx="4825482" cy="3930650"/>
          </a:xfrm>
        </p:spPr>
        <p:txBody>
          <a:bodyPr>
            <a:normAutofit fontScale="85000" lnSpcReduction="10000"/>
          </a:bodyPr>
          <a:lstStyle/>
          <a:p>
            <a:pPr marL="0" indent="0">
              <a:buNone/>
            </a:pPr>
            <a:r>
              <a:rPr lang="en-US" dirty="0"/>
              <a:t>Once a green circle with a check appears next to your new instance, it is ready for you to connect to it.</a:t>
            </a:r>
          </a:p>
          <a:p>
            <a:pPr marL="0" indent="0">
              <a:buNone/>
            </a:pPr>
            <a:r>
              <a:rPr lang="en-US" dirty="0"/>
              <a:t>There are multiple ways to connect to a GCP instance.  You can use any </a:t>
            </a:r>
            <a:r>
              <a:rPr lang="en-US" dirty="0" err="1"/>
              <a:t>ssh</a:t>
            </a:r>
            <a:r>
              <a:rPr lang="en-US" dirty="0"/>
              <a:t> client you prefer to connect to the instance using an External IP. </a:t>
            </a:r>
          </a:p>
          <a:p>
            <a:pPr marL="0" indent="0">
              <a:buNone/>
            </a:pPr>
            <a:r>
              <a:rPr lang="en-US" dirty="0"/>
              <a:t>To connect in a browser window find the Connect column menu for your instance and click the text SSH for your instance.  </a:t>
            </a:r>
          </a:p>
        </p:txBody>
      </p:sp>
      <p:sp>
        <p:nvSpPr>
          <p:cNvPr id="8" name="Title 1">
            <a:extLst>
              <a:ext uri="{FF2B5EF4-FFF2-40B4-BE49-F238E27FC236}">
                <a16:creationId xmlns:a16="http://schemas.microsoft.com/office/drawing/2014/main" id="{52C1FABD-4BBC-4B32-9424-6FE07E0510A0}"/>
              </a:ext>
            </a:extLst>
          </p:cNvPr>
          <p:cNvSpPr>
            <a:spLocks noGrp="1"/>
          </p:cNvSpPr>
          <p:nvPr>
            <p:ph type="title"/>
          </p:nvPr>
        </p:nvSpPr>
        <p:spPr>
          <a:xfrm>
            <a:off x="563089" y="521823"/>
            <a:ext cx="5532911" cy="814151"/>
          </a:xfrm>
        </p:spPr>
        <p:txBody>
          <a:bodyPr/>
          <a:lstStyle/>
          <a:p>
            <a:r>
              <a:rPr lang="en-US" dirty="0"/>
              <a:t>New Compute Engine</a:t>
            </a:r>
          </a:p>
        </p:txBody>
      </p:sp>
      <p:pic>
        <p:nvPicPr>
          <p:cNvPr id="3" name="Picture 2">
            <a:extLst>
              <a:ext uri="{FF2B5EF4-FFF2-40B4-BE49-F238E27FC236}">
                <a16:creationId xmlns:a16="http://schemas.microsoft.com/office/drawing/2014/main" id="{EB792EE0-EB5C-4E66-A7C8-806575350768}"/>
              </a:ext>
            </a:extLst>
          </p:cNvPr>
          <p:cNvPicPr>
            <a:picLocks noChangeAspect="1"/>
          </p:cNvPicPr>
          <p:nvPr/>
        </p:nvPicPr>
        <p:blipFill>
          <a:blip r:embed="rId2"/>
          <a:stretch>
            <a:fillRect/>
          </a:stretch>
        </p:blipFill>
        <p:spPr>
          <a:xfrm>
            <a:off x="5663682" y="2072160"/>
            <a:ext cx="6117704" cy="1505702"/>
          </a:xfrm>
          <a:prstGeom prst="rect">
            <a:avLst/>
          </a:prstGeom>
        </p:spPr>
      </p:pic>
      <p:sp>
        <p:nvSpPr>
          <p:cNvPr id="9" name="Arrow: Left 8" descr="Arrow pointing to the demo-workshop VM in the process of launching.">
            <a:extLst>
              <a:ext uri="{FF2B5EF4-FFF2-40B4-BE49-F238E27FC236}">
                <a16:creationId xmlns:a16="http://schemas.microsoft.com/office/drawing/2014/main" id="{B058CB7F-27F3-4C7C-9D10-45E08E29ED99}"/>
              </a:ext>
            </a:extLst>
          </p:cNvPr>
          <p:cNvSpPr/>
          <p:nvPr/>
        </p:nvSpPr>
        <p:spPr>
          <a:xfrm rot="5400000">
            <a:off x="10585473" y="3841452"/>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
        <p:nvSpPr>
          <p:cNvPr id="10" name="Arrow: Left 9" descr="Arrow pointing to the demo-workshop VM in the process of launching.">
            <a:extLst>
              <a:ext uri="{FF2B5EF4-FFF2-40B4-BE49-F238E27FC236}">
                <a16:creationId xmlns:a16="http://schemas.microsoft.com/office/drawing/2014/main" id="{5FF67995-E8DB-4B1A-BAF4-0C8955F4C28B}"/>
              </a:ext>
            </a:extLst>
          </p:cNvPr>
          <p:cNvSpPr/>
          <p:nvPr/>
        </p:nvSpPr>
        <p:spPr>
          <a:xfrm>
            <a:off x="6784803" y="3155314"/>
            <a:ext cx="1101012" cy="5738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4062983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A27D3DE-0C0B-4219-A9E1-46930219C49C}"/>
              </a:ext>
            </a:extLst>
          </p:cNvPr>
          <p:cNvSpPr>
            <a:spLocks noGrp="1"/>
          </p:cNvSpPr>
          <p:nvPr>
            <p:ph sz="quarter" idx="10"/>
          </p:nvPr>
        </p:nvSpPr>
        <p:spPr>
          <a:xfrm>
            <a:off x="838200" y="1920875"/>
            <a:ext cx="5936673" cy="3930650"/>
          </a:xfrm>
        </p:spPr>
        <p:txBody>
          <a:bodyPr>
            <a:normAutofit/>
          </a:bodyPr>
          <a:lstStyle/>
          <a:p>
            <a:pPr marL="0" indent="0">
              <a:buNone/>
            </a:pPr>
            <a:r>
              <a:rPr lang="en-US" dirty="0"/>
              <a:t>A new browser will open and begin connecting to your instance.  </a:t>
            </a:r>
          </a:p>
          <a:p>
            <a:pPr marL="0" indent="0">
              <a:buNone/>
            </a:pPr>
            <a:r>
              <a:rPr lang="en-US" dirty="0"/>
              <a:t>You may need to tell your browser to allow GCP to open new windows.</a:t>
            </a:r>
          </a:p>
          <a:p>
            <a:pPr marL="0" indent="0">
              <a:buNone/>
            </a:pPr>
            <a:r>
              <a:rPr lang="en-US" dirty="0"/>
              <a:t>When we connect we will be presented with a command prompt for our compute instance.</a:t>
            </a:r>
          </a:p>
        </p:txBody>
      </p:sp>
      <p:pic>
        <p:nvPicPr>
          <p:cNvPr id="5" name="Picture 4" descr="An ssh terminal in the process of connecting to a VM.">
            <a:extLst>
              <a:ext uri="{FF2B5EF4-FFF2-40B4-BE49-F238E27FC236}">
                <a16:creationId xmlns:a16="http://schemas.microsoft.com/office/drawing/2014/main" id="{83814C77-3CB1-4753-BAEC-6A2AB14915D6}"/>
              </a:ext>
            </a:extLst>
          </p:cNvPr>
          <p:cNvPicPr>
            <a:picLocks noChangeAspect="1"/>
          </p:cNvPicPr>
          <p:nvPr/>
        </p:nvPicPr>
        <p:blipFill>
          <a:blip r:embed="rId2"/>
          <a:stretch>
            <a:fillRect/>
          </a:stretch>
        </p:blipFill>
        <p:spPr>
          <a:xfrm>
            <a:off x="6984861" y="1182494"/>
            <a:ext cx="4938629" cy="3566788"/>
          </a:xfrm>
          <a:prstGeom prst="rect">
            <a:avLst/>
          </a:prstGeom>
        </p:spPr>
      </p:pic>
      <p:sp>
        <p:nvSpPr>
          <p:cNvPr id="7" name="Title 1">
            <a:extLst>
              <a:ext uri="{FF2B5EF4-FFF2-40B4-BE49-F238E27FC236}">
                <a16:creationId xmlns:a16="http://schemas.microsoft.com/office/drawing/2014/main" id="{7FD4ED65-360F-4181-AA58-7FD1FADA114F}"/>
              </a:ext>
            </a:extLst>
          </p:cNvPr>
          <p:cNvSpPr>
            <a:spLocks noGrp="1"/>
          </p:cNvSpPr>
          <p:nvPr>
            <p:ph type="title"/>
          </p:nvPr>
        </p:nvSpPr>
        <p:spPr>
          <a:xfrm>
            <a:off x="563089" y="521823"/>
            <a:ext cx="5532911" cy="814151"/>
          </a:xfrm>
        </p:spPr>
        <p:txBody>
          <a:bodyPr/>
          <a:lstStyle/>
          <a:p>
            <a:r>
              <a:rPr lang="en-US" dirty="0"/>
              <a:t>New Compute Engine</a:t>
            </a:r>
          </a:p>
        </p:txBody>
      </p:sp>
    </p:spTree>
    <p:extLst>
      <p:ext uri="{BB962C8B-B14F-4D97-AF65-F5344CB8AC3E}">
        <p14:creationId xmlns:p14="http://schemas.microsoft.com/office/powerpoint/2010/main" val="18085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F21F55-4DA7-44D5-9940-3C127FC5276C}"/>
              </a:ext>
            </a:extLst>
          </p:cNvPr>
          <p:cNvSpPr>
            <a:spLocks noGrp="1"/>
          </p:cNvSpPr>
          <p:nvPr>
            <p:ph type="title"/>
          </p:nvPr>
        </p:nvSpPr>
        <p:spPr>
          <a:xfrm>
            <a:off x="594757" y="1549729"/>
            <a:ext cx="10515600" cy="3566989"/>
          </a:xfrm>
        </p:spPr>
        <p:txBody>
          <a:bodyPr>
            <a:normAutofit/>
          </a:bodyPr>
          <a:lstStyle/>
          <a:p>
            <a:r>
              <a:rPr lang="en-US" sz="2800">
                <a:latin typeface="+mn-lt"/>
                <a:cs typeface="Arial" panose="020B0604020202020204" pitchFamily="34" charset="0"/>
              </a:rPr>
              <a:t>I. Cloud basics</a:t>
            </a:r>
            <a:br>
              <a:rPr lang="en-US" sz="2800">
                <a:latin typeface="+mn-lt"/>
                <a:cs typeface="Arial" panose="020B0604020202020204" pitchFamily="34" charset="0"/>
              </a:rPr>
            </a:br>
            <a:br>
              <a:rPr lang="en-US" sz="2800">
                <a:latin typeface="+mn-lt"/>
                <a:cs typeface="Arial" panose="020B0604020202020204" pitchFamily="34" charset="0"/>
              </a:rPr>
            </a:br>
            <a:r>
              <a:rPr lang="en-US" sz="2800">
                <a:latin typeface="+mn-lt"/>
                <a:cs typeface="Arial" panose="020B0604020202020204" pitchFamily="34" charset="0"/>
              </a:rPr>
              <a:t>II. NCBI in cloud</a:t>
            </a:r>
            <a:br>
              <a:rPr lang="en-US" sz="2800">
                <a:latin typeface="+mn-lt"/>
                <a:cs typeface="Arial" panose="020B0604020202020204" pitchFamily="34" charset="0"/>
              </a:rPr>
            </a:br>
            <a:br>
              <a:rPr lang="en-US" sz="2800">
                <a:latin typeface="+mn-lt"/>
                <a:cs typeface="Arial" panose="020B0604020202020204" pitchFamily="34" charset="0"/>
              </a:rPr>
            </a:br>
            <a:r>
              <a:rPr lang="en-US" sz="2800">
                <a:latin typeface="+mn-lt"/>
                <a:cs typeface="Arial" panose="020B0604020202020204" pitchFamily="34" charset="0"/>
              </a:rPr>
              <a:t>III. Other tools</a:t>
            </a:r>
            <a:br>
              <a:rPr lang="en-US" sz="2800">
                <a:latin typeface="+mn-lt"/>
                <a:cs typeface="Arial" panose="020B0604020202020204" pitchFamily="34" charset="0"/>
              </a:rPr>
            </a:br>
            <a:br>
              <a:rPr lang="en-US" sz="2800">
                <a:latin typeface="+mn-lt"/>
                <a:cs typeface="Arial" panose="020B0604020202020204" pitchFamily="34" charset="0"/>
              </a:rPr>
            </a:br>
            <a:r>
              <a:rPr lang="en-US" sz="2800">
                <a:latin typeface="+mn-lt"/>
                <a:cs typeface="Arial" panose="020B0604020202020204" pitchFamily="34" charset="0"/>
              </a:rPr>
              <a:t>IV. NCBI Pathogen Detection</a:t>
            </a:r>
            <a:br>
              <a:rPr lang="en-US" sz="2800">
                <a:latin typeface="+mn-lt"/>
                <a:cs typeface="Arial" panose="020B0604020202020204" pitchFamily="34" charset="0"/>
              </a:rPr>
            </a:br>
            <a:br>
              <a:rPr lang="en-US" sz="2800">
                <a:latin typeface="+mn-lt"/>
                <a:cs typeface="Arial" panose="020B0604020202020204" pitchFamily="34" charset="0"/>
              </a:rPr>
            </a:br>
            <a:r>
              <a:rPr lang="en-US" sz="2800">
                <a:latin typeface="+mn-lt"/>
                <a:cs typeface="Arial" panose="020B0604020202020204" pitchFamily="34" charset="0"/>
              </a:rPr>
              <a:t>V. Background to the analysis section</a:t>
            </a:r>
            <a:endParaRPr lang="en-US" sz="2800" dirty="0">
              <a:latin typeface="+mn-lt"/>
              <a:cs typeface="Arial" panose="020B0604020202020204" pitchFamily="34" charset="0"/>
            </a:endParaRPr>
          </a:p>
        </p:txBody>
      </p:sp>
      <p:sp>
        <p:nvSpPr>
          <p:cNvPr id="5" name="TextBox 4">
            <a:extLst>
              <a:ext uri="{FF2B5EF4-FFF2-40B4-BE49-F238E27FC236}">
                <a16:creationId xmlns:a16="http://schemas.microsoft.com/office/drawing/2014/main" id="{765020FB-1D77-4D74-AB0E-C13AE56E9741}"/>
              </a:ext>
            </a:extLst>
          </p:cNvPr>
          <p:cNvSpPr txBox="1"/>
          <p:nvPr/>
        </p:nvSpPr>
        <p:spPr>
          <a:xfrm>
            <a:off x="4340431" y="688769"/>
            <a:ext cx="199285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000000"/>
                </a:solidFill>
                <a:effectLst/>
                <a:uLnTx/>
                <a:uFillTx/>
                <a:latin typeface="Abadi"/>
                <a:ea typeface="+mn-ea"/>
                <a:cs typeface="+mn-cs"/>
              </a:rPr>
              <a:t>Overview</a:t>
            </a:r>
          </a:p>
        </p:txBody>
      </p:sp>
    </p:spTree>
    <p:extLst>
      <p:ext uri="{BB962C8B-B14F-4D97-AF65-F5344CB8AC3E}">
        <p14:creationId xmlns:p14="http://schemas.microsoft.com/office/powerpoint/2010/main" val="3136727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9A46832-83D9-420B-A1DF-771608AE23DE}"/>
              </a:ext>
            </a:extLst>
          </p:cNvPr>
          <p:cNvSpPr>
            <a:spLocks noGrp="1"/>
          </p:cNvSpPr>
          <p:nvPr>
            <p:ph sz="quarter" idx="10"/>
          </p:nvPr>
        </p:nvSpPr>
        <p:spPr>
          <a:xfrm>
            <a:off x="838200" y="1920875"/>
            <a:ext cx="5752605" cy="3930650"/>
          </a:xfrm>
        </p:spPr>
        <p:txBody>
          <a:bodyPr>
            <a:normAutofit fontScale="92500"/>
          </a:bodyPr>
          <a:lstStyle/>
          <a:p>
            <a:pPr marL="0" indent="0">
              <a:buNone/>
            </a:pPr>
            <a:r>
              <a:rPr lang="en-US" dirty="0"/>
              <a:t>This VM will have very few programs installed.  Frequent users of cloud services will typically go through the process of installing all the software they want on their instances and saving that as an image or container that can be launched from the Compute Engine.</a:t>
            </a:r>
          </a:p>
          <a:p>
            <a:endParaRPr lang="en-US"/>
          </a:p>
          <a:p>
            <a:pPr marL="0" indent="0">
              <a:buNone/>
            </a:pPr>
            <a:r>
              <a:rPr lang="en-US" i="1"/>
              <a:t>For the purposes of this workshop we have done this for you</a:t>
            </a:r>
            <a:endParaRPr lang="en-US" i="1" dirty="0"/>
          </a:p>
        </p:txBody>
      </p:sp>
      <p:sp>
        <p:nvSpPr>
          <p:cNvPr id="7" name="Title 1">
            <a:extLst>
              <a:ext uri="{FF2B5EF4-FFF2-40B4-BE49-F238E27FC236}">
                <a16:creationId xmlns:a16="http://schemas.microsoft.com/office/drawing/2014/main" id="{9A225080-FD37-4DAD-A684-A0F4AC14FA5F}"/>
              </a:ext>
            </a:extLst>
          </p:cNvPr>
          <p:cNvSpPr>
            <a:spLocks noGrp="1"/>
          </p:cNvSpPr>
          <p:nvPr>
            <p:ph type="title"/>
          </p:nvPr>
        </p:nvSpPr>
        <p:spPr>
          <a:xfrm>
            <a:off x="563089" y="521823"/>
            <a:ext cx="5532911" cy="814151"/>
          </a:xfrm>
        </p:spPr>
        <p:txBody>
          <a:bodyPr/>
          <a:lstStyle/>
          <a:p>
            <a:r>
              <a:rPr lang="en-US" dirty="0"/>
              <a:t>New Compute Engine</a:t>
            </a:r>
          </a:p>
        </p:txBody>
      </p:sp>
      <p:pic>
        <p:nvPicPr>
          <p:cNvPr id="2" name="Picture 1">
            <a:extLst>
              <a:ext uri="{FF2B5EF4-FFF2-40B4-BE49-F238E27FC236}">
                <a16:creationId xmlns:a16="http://schemas.microsoft.com/office/drawing/2014/main" id="{6BFCDA1B-7474-4F33-80A1-D5E08AAA8953}"/>
              </a:ext>
            </a:extLst>
          </p:cNvPr>
          <p:cNvPicPr>
            <a:picLocks noChangeAspect="1"/>
          </p:cNvPicPr>
          <p:nvPr/>
        </p:nvPicPr>
        <p:blipFill>
          <a:blip r:embed="rId2"/>
          <a:stretch>
            <a:fillRect/>
          </a:stretch>
        </p:blipFill>
        <p:spPr>
          <a:xfrm>
            <a:off x="6449842" y="1695378"/>
            <a:ext cx="5267325" cy="1847850"/>
          </a:xfrm>
          <a:prstGeom prst="rect">
            <a:avLst/>
          </a:prstGeom>
        </p:spPr>
      </p:pic>
    </p:spTree>
    <p:extLst>
      <p:ext uri="{BB962C8B-B14F-4D97-AF65-F5344CB8AC3E}">
        <p14:creationId xmlns:p14="http://schemas.microsoft.com/office/powerpoint/2010/main" val="594239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B826ADB-0EAD-4D61-8AAA-A77497C4F005}"/>
              </a:ext>
            </a:extLst>
          </p:cNvPr>
          <p:cNvSpPr>
            <a:spLocks noGrp="1"/>
          </p:cNvSpPr>
          <p:nvPr>
            <p:ph sz="quarter" idx="10"/>
          </p:nvPr>
        </p:nvSpPr>
        <p:spPr>
          <a:xfrm>
            <a:off x="838200" y="1920875"/>
            <a:ext cx="10515600" cy="3930650"/>
          </a:xfrm>
        </p:spPr>
        <p:txBody>
          <a:bodyPr/>
          <a:lstStyle/>
          <a:p>
            <a:pPr marL="0" indent="0">
              <a:buNone/>
            </a:pPr>
            <a:r>
              <a:rPr lang="en-US" dirty="0"/>
              <a:t>Google Cloud Next Introduction to Virtual Machines video </a:t>
            </a:r>
            <a:r>
              <a:rPr lang="en-US" dirty="0">
                <a:hlinkClick r:id="rId2"/>
              </a:rPr>
              <a:t>https://www.youtube.com/watch?v=3aNDcgoJ-</a:t>
            </a:r>
            <a:r>
              <a:rPr lang="en-US">
                <a:hlinkClick r:id="rId2"/>
              </a:rPr>
              <a:t>_8</a:t>
            </a:r>
            <a:endParaRPr lang="en-US"/>
          </a:p>
          <a:p>
            <a:pPr marL="0" indent="0">
              <a:buNone/>
            </a:pPr>
            <a:endParaRPr lang="en-US" dirty="0"/>
          </a:p>
          <a:p>
            <a:pPr marL="0" indent="0">
              <a:buNone/>
            </a:pPr>
            <a:r>
              <a:rPr lang="en-US" dirty="0"/>
              <a:t>Google Docs for VM Instances </a:t>
            </a:r>
            <a:r>
              <a:rPr lang="en-US" dirty="0">
                <a:hlinkClick r:id="rId3"/>
              </a:rPr>
              <a:t>https://cloud.google.com/compute/docs/instances</a:t>
            </a:r>
            <a:endParaRPr lang="en-US" dirty="0"/>
          </a:p>
          <a:p>
            <a:pPr marL="0" indent="0">
              <a:buNone/>
            </a:pPr>
            <a:endParaRPr lang="en-US" dirty="0"/>
          </a:p>
        </p:txBody>
      </p:sp>
      <p:sp>
        <p:nvSpPr>
          <p:cNvPr id="5" name="TextBox 4">
            <a:extLst>
              <a:ext uri="{FF2B5EF4-FFF2-40B4-BE49-F238E27FC236}">
                <a16:creationId xmlns:a16="http://schemas.microsoft.com/office/drawing/2014/main" id="{BA12CB32-AD3C-4761-9010-9D1785B86104}"/>
              </a:ext>
            </a:extLst>
          </p:cNvPr>
          <p:cNvSpPr txBox="1"/>
          <p:nvPr/>
        </p:nvSpPr>
        <p:spPr>
          <a:xfrm>
            <a:off x="3883231" y="693264"/>
            <a:ext cx="31999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Abadi"/>
                <a:ea typeface="+mn-ea"/>
                <a:cs typeface="+mn-cs"/>
              </a:rPr>
              <a:t>More information</a:t>
            </a:r>
          </a:p>
        </p:txBody>
      </p:sp>
    </p:spTree>
    <p:extLst>
      <p:ext uri="{BB962C8B-B14F-4D97-AF65-F5344CB8AC3E}">
        <p14:creationId xmlns:p14="http://schemas.microsoft.com/office/powerpoint/2010/main" val="4013317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E9B1-FBF4-4F7F-AB19-15B18F725851}"/>
              </a:ext>
            </a:extLst>
          </p:cNvPr>
          <p:cNvSpPr>
            <a:spLocks noGrp="1"/>
          </p:cNvSpPr>
          <p:nvPr>
            <p:ph type="title"/>
          </p:nvPr>
        </p:nvSpPr>
        <p:spPr/>
        <p:txBody>
          <a:bodyPr/>
          <a:lstStyle/>
          <a:p>
            <a:r>
              <a:rPr lang="en-US"/>
              <a:t>Storagae Bucket Overview</a:t>
            </a:r>
            <a:endParaRPr lang="en-US" dirty="0"/>
          </a:p>
        </p:txBody>
      </p:sp>
      <p:sp>
        <p:nvSpPr>
          <p:cNvPr id="3" name="Content Placeholder 2">
            <a:extLst>
              <a:ext uri="{FF2B5EF4-FFF2-40B4-BE49-F238E27FC236}">
                <a16:creationId xmlns:a16="http://schemas.microsoft.com/office/drawing/2014/main" id="{95D11E3C-7352-4D78-89FA-8E5F53B61207}"/>
              </a:ext>
            </a:extLst>
          </p:cNvPr>
          <p:cNvSpPr>
            <a:spLocks noGrp="1"/>
          </p:cNvSpPr>
          <p:nvPr>
            <p:ph sz="quarter" idx="10"/>
          </p:nvPr>
        </p:nvSpPr>
        <p:spPr/>
        <p:txBody>
          <a:bodyPr/>
          <a:lstStyle/>
          <a:p>
            <a:r>
              <a:rPr lang="en-US" dirty="0"/>
              <a:t>What are </a:t>
            </a:r>
            <a:r>
              <a:rPr lang="en-US"/>
              <a:t>buckets?</a:t>
            </a:r>
          </a:p>
          <a:p>
            <a:endParaRPr lang="en-US" dirty="0"/>
          </a:p>
          <a:p>
            <a:r>
              <a:rPr lang="en-US" dirty="0"/>
              <a:t>Create a </a:t>
            </a:r>
            <a:r>
              <a:rPr lang="en-US"/>
              <a:t>bucket.</a:t>
            </a:r>
          </a:p>
          <a:p>
            <a:endParaRPr lang="en-US" dirty="0"/>
          </a:p>
          <a:p>
            <a:r>
              <a:rPr lang="en-US" dirty="0"/>
              <a:t>Add and remove files.</a:t>
            </a:r>
          </a:p>
        </p:txBody>
      </p:sp>
      <p:sp>
        <p:nvSpPr>
          <p:cNvPr id="4" name="TextBox 3">
            <a:extLst>
              <a:ext uri="{FF2B5EF4-FFF2-40B4-BE49-F238E27FC236}">
                <a16:creationId xmlns:a16="http://schemas.microsoft.com/office/drawing/2014/main" id="{0385F08D-845E-45CC-8AA6-53F899C51790}"/>
              </a:ext>
            </a:extLst>
          </p:cNvPr>
          <p:cNvSpPr txBox="1"/>
          <p:nvPr/>
        </p:nvSpPr>
        <p:spPr>
          <a:xfrm>
            <a:off x="1745038" y="4976849"/>
            <a:ext cx="767069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a:ln>
                  <a:noFill/>
                </a:ln>
                <a:solidFill>
                  <a:srgbClr val="000000"/>
                </a:solidFill>
                <a:effectLst/>
                <a:highlight>
                  <a:srgbClr val="00FFFF"/>
                </a:highlight>
                <a:uLnTx/>
                <a:uFillTx/>
                <a:latin typeface="Abadi"/>
                <a:ea typeface="+mn-ea"/>
                <a:cs typeface="+mn-cs"/>
              </a:rPr>
              <a:t>we will be creating a bucket during the workshop, these slides are provided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a:ln>
                  <a:noFill/>
                </a:ln>
                <a:solidFill>
                  <a:srgbClr val="000000"/>
                </a:solidFill>
                <a:effectLst/>
                <a:highlight>
                  <a:srgbClr val="00FFFF"/>
                </a:highlight>
                <a:uLnTx/>
                <a:uFillTx/>
                <a:latin typeface="Abadi"/>
                <a:ea typeface="+mn-ea"/>
                <a:cs typeface="+mn-cs"/>
              </a:rPr>
              <a:t>as background information </a:t>
            </a:r>
          </a:p>
        </p:txBody>
      </p:sp>
    </p:spTree>
    <p:extLst>
      <p:ext uri="{BB962C8B-B14F-4D97-AF65-F5344CB8AC3E}">
        <p14:creationId xmlns:p14="http://schemas.microsoft.com/office/powerpoint/2010/main" val="2528107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57262E-179B-4B05-B454-B5B838997077}"/>
              </a:ext>
            </a:extLst>
          </p:cNvPr>
          <p:cNvSpPr>
            <a:spLocks noGrp="1"/>
          </p:cNvSpPr>
          <p:nvPr>
            <p:ph type="title"/>
          </p:nvPr>
        </p:nvSpPr>
        <p:spPr/>
        <p:txBody>
          <a:bodyPr/>
          <a:lstStyle/>
          <a:p>
            <a:r>
              <a:rPr lang="en-US" dirty="0"/>
              <a:t>What is a Bucket?</a:t>
            </a:r>
          </a:p>
        </p:txBody>
      </p:sp>
      <p:sp>
        <p:nvSpPr>
          <p:cNvPr id="6" name="Text Placeholder 5">
            <a:extLst>
              <a:ext uri="{FF2B5EF4-FFF2-40B4-BE49-F238E27FC236}">
                <a16:creationId xmlns:a16="http://schemas.microsoft.com/office/drawing/2014/main" id="{D70C717F-AF4C-48F0-8ED1-26DBD23B7E38}"/>
              </a:ext>
            </a:extLst>
          </p:cNvPr>
          <p:cNvSpPr>
            <a:spLocks noGrp="1"/>
          </p:cNvSpPr>
          <p:nvPr>
            <p:ph sz="quarter" idx="10"/>
          </p:nvPr>
        </p:nvSpPr>
        <p:spPr>
          <a:xfrm>
            <a:off x="838200" y="1920875"/>
            <a:ext cx="6354341" cy="3930650"/>
          </a:xfrm>
        </p:spPr>
        <p:txBody>
          <a:bodyPr>
            <a:normAutofit fontScale="77500" lnSpcReduction="20000"/>
          </a:bodyPr>
          <a:lstStyle/>
          <a:p>
            <a:pPr marL="0" indent="0">
              <a:buNone/>
            </a:pPr>
            <a:r>
              <a:rPr lang="en-US" dirty="0"/>
              <a:t>Buckets are key part of working in the cloud.</a:t>
            </a:r>
          </a:p>
          <a:p>
            <a:pPr marL="0" indent="0">
              <a:buNone/>
            </a:pPr>
            <a:r>
              <a:rPr lang="en-US" dirty="0"/>
              <a:t>They provide centralized stable storage that can be accessed by multiple VMs to do work.</a:t>
            </a:r>
          </a:p>
          <a:p>
            <a:pPr marL="0" indent="0">
              <a:buNone/>
            </a:pPr>
            <a:r>
              <a:rPr lang="en-US" dirty="0"/>
              <a:t>There are several levels of storage for a bucket with frequency of use being the primary consideration.</a:t>
            </a:r>
          </a:p>
          <a:p>
            <a:pPr marL="0" indent="0">
              <a:buNone/>
            </a:pPr>
            <a:r>
              <a:rPr lang="en-US" dirty="0"/>
              <a:t>Infrequently accessed data can be stored on nearline, cold storage, or archive buckets that will save money but be much slower to access.</a:t>
            </a:r>
          </a:p>
          <a:p>
            <a:pPr marL="0" indent="0">
              <a:buNone/>
            </a:pPr>
            <a:r>
              <a:rPr lang="en-US" dirty="0"/>
              <a:t>Frequently used data buckets typically use the “Standard” storage class.</a:t>
            </a:r>
          </a:p>
          <a:p>
            <a:pPr marL="0" indent="0">
              <a:buNone/>
            </a:pPr>
            <a:r>
              <a:rPr lang="en-US" dirty="0">
                <a:hlinkClick r:id="rId2"/>
              </a:rPr>
              <a:t>https://cloud.google.com/storage/docs/storage-classes</a:t>
            </a:r>
            <a:endParaRPr lang="en-US" dirty="0"/>
          </a:p>
          <a:p>
            <a:pPr marL="0" indent="0">
              <a:buNone/>
            </a:pPr>
            <a:endParaRPr lang="en-US" dirty="0"/>
          </a:p>
        </p:txBody>
      </p:sp>
      <p:pic>
        <p:nvPicPr>
          <p:cNvPr id="8" name="Picture 7" descr="GCP Console menu with the Storage selection highlighted.">
            <a:extLst>
              <a:ext uri="{FF2B5EF4-FFF2-40B4-BE49-F238E27FC236}">
                <a16:creationId xmlns:a16="http://schemas.microsoft.com/office/drawing/2014/main" id="{AD638695-A184-4B62-85AB-5793284A9515}"/>
              </a:ext>
            </a:extLst>
          </p:cNvPr>
          <p:cNvPicPr>
            <a:picLocks noChangeAspect="1"/>
          </p:cNvPicPr>
          <p:nvPr/>
        </p:nvPicPr>
        <p:blipFill>
          <a:blip r:embed="rId3"/>
          <a:stretch>
            <a:fillRect/>
          </a:stretch>
        </p:blipFill>
        <p:spPr>
          <a:xfrm>
            <a:off x="7611544" y="757237"/>
            <a:ext cx="2809875" cy="5343525"/>
          </a:xfrm>
          <a:prstGeom prst="rect">
            <a:avLst/>
          </a:prstGeom>
        </p:spPr>
      </p:pic>
      <p:sp>
        <p:nvSpPr>
          <p:cNvPr id="9" name="Arrow: Left 8" descr="Arrow pointing to the Storage option.">
            <a:extLst>
              <a:ext uri="{FF2B5EF4-FFF2-40B4-BE49-F238E27FC236}">
                <a16:creationId xmlns:a16="http://schemas.microsoft.com/office/drawing/2014/main" id="{42FD24C1-BC3A-4FFD-8AFC-A7E8286EA3DB}"/>
              </a:ext>
            </a:extLst>
          </p:cNvPr>
          <p:cNvSpPr/>
          <p:nvPr/>
        </p:nvSpPr>
        <p:spPr>
          <a:xfrm>
            <a:off x="9069355" y="5155249"/>
            <a:ext cx="933061" cy="438539"/>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502254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07A8-CD85-41D4-B40C-FD41D0C20C44}"/>
              </a:ext>
            </a:extLst>
          </p:cNvPr>
          <p:cNvSpPr>
            <a:spLocks noGrp="1"/>
          </p:cNvSpPr>
          <p:nvPr>
            <p:ph type="title"/>
          </p:nvPr>
        </p:nvSpPr>
        <p:spPr/>
        <p:txBody>
          <a:bodyPr/>
          <a:lstStyle/>
          <a:p>
            <a:r>
              <a:rPr lang="en-US" dirty="0"/>
              <a:t>Create a Bucket</a:t>
            </a:r>
          </a:p>
        </p:txBody>
      </p:sp>
      <p:sp>
        <p:nvSpPr>
          <p:cNvPr id="4" name="Text Placeholder 3">
            <a:extLst>
              <a:ext uri="{FF2B5EF4-FFF2-40B4-BE49-F238E27FC236}">
                <a16:creationId xmlns:a16="http://schemas.microsoft.com/office/drawing/2014/main" id="{D7CE0C69-7C55-4360-B39E-276B275602FB}"/>
              </a:ext>
            </a:extLst>
          </p:cNvPr>
          <p:cNvSpPr>
            <a:spLocks noGrp="1"/>
          </p:cNvSpPr>
          <p:nvPr>
            <p:ph sz="quarter" idx="10"/>
          </p:nvPr>
        </p:nvSpPr>
        <p:spPr>
          <a:xfrm>
            <a:off x="838200" y="1920875"/>
            <a:ext cx="4591050" cy="3930650"/>
          </a:xfrm>
        </p:spPr>
        <p:txBody>
          <a:bodyPr/>
          <a:lstStyle/>
          <a:p>
            <a:pPr marL="0" indent="0">
              <a:buNone/>
            </a:pPr>
            <a:r>
              <a:rPr lang="en-US" dirty="0"/>
              <a:t>The Storage Browser will be helpful to see and manage our buckets.</a:t>
            </a:r>
          </a:p>
          <a:p>
            <a:pPr marL="0" indent="0">
              <a:buNone/>
            </a:pPr>
            <a:r>
              <a:rPr lang="en-US" dirty="0"/>
              <a:t>It is also where we will create our new bucket from.</a:t>
            </a:r>
          </a:p>
        </p:txBody>
      </p:sp>
      <p:sp>
        <p:nvSpPr>
          <p:cNvPr id="3" name="TextBox 2">
            <a:extLst>
              <a:ext uri="{FF2B5EF4-FFF2-40B4-BE49-F238E27FC236}">
                <a16:creationId xmlns:a16="http://schemas.microsoft.com/office/drawing/2014/main" id="{63FEB777-115B-4503-83D3-93FD69DA84A7}"/>
              </a:ext>
            </a:extLst>
          </p:cNvPr>
          <p:cNvSpPr txBox="1"/>
          <p:nvPr/>
        </p:nvSpPr>
        <p:spPr>
          <a:xfrm>
            <a:off x="1437911" y="5096128"/>
            <a:ext cx="50674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0000"/>
                </a:solidFill>
                <a:effectLst/>
                <a:highlight>
                  <a:srgbClr val="00FFFF"/>
                </a:highlight>
                <a:uLnTx/>
                <a:uFillTx/>
                <a:latin typeface="Abadi"/>
                <a:ea typeface="+mn-ea"/>
                <a:cs typeface="+mn-cs"/>
              </a:rPr>
              <a:t>we will be creating a bucket during the workshop</a:t>
            </a:r>
          </a:p>
        </p:txBody>
      </p:sp>
      <p:pic>
        <p:nvPicPr>
          <p:cNvPr id="5" name="Picture 4">
            <a:extLst>
              <a:ext uri="{FF2B5EF4-FFF2-40B4-BE49-F238E27FC236}">
                <a16:creationId xmlns:a16="http://schemas.microsoft.com/office/drawing/2014/main" id="{CF50D2CF-ADC8-456B-99BC-FB225D46FF75}"/>
              </a:ext>
            </a:extLst>
          </p:cNvPr>
          <p:cNvPicPr>
            <a:picLocks noChangeAspect="1"/>
          </p:cNvPicPr>
          <p:nvPr/>
        </p:nvPicPr>
        <p:blipFill>
          <a:blip r:embed="rId2"/>
          <a:stretch>
            <a:fillRect/>
          </a:stretch>
        </p:blipFill>
        <p:spPr>
          <a:xfrm>
            <a:off x="6505324" y="1027906"/>
            <a:ext cx="4371975" cy="1209675"/>
          </a:xfrm>
          <a:prstGeom prst="rect">
            <a:avLst/>
          </a:prstGeom>
        </p:spPr>
      </p:pic>
      <p:sp>
        <p:nvSpPr>
          <p:cNvPr id="7" name="Arrow: Up 6" descr="Arrow pointing to Create Bucket">
            <a:extLst>
              <a:ext uri="{FF2B5EF4-FFF2-40B4-BE49-F238E27FC236}">
                <a16:creationId xmlns:a16="http://schemas.microsoft.com/office/drawing/2014/main" id="{DA7E6E8D-92C6-466D-81D3-C1EC67511F32}"/>
              </a:ext>
            </a:extLst>
          </p:cNvPr>
          <p:cNvSpPr/>
          <p:nvPr/>
        </p:nvSpPr>
        <p:spPr>
          <a:xfrm>
            <a:off x="8826958" y="2006336"/>
            <a:ext cx="457200" cy="699796"/>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2733772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65C9-9DDB-4C37-A609-EBB5E08C34C8}"/>
              </a:ext>
            </a:extLst>
          </p:cNvPr>
          <p:cNvSpPr>
            <a:spLocks noGrp="1"/>
          </p:cNvSpPr>
          <p:nvPr>
            <p:ph type="title"/>
          </p:nvPr>
        </p:nvSpPr>
        <p:spPr/>
        <p:txBody>
          <a:bodyPr/>
          <a:lstStyle/>
          <a:p>
            <a:r>
              <a:rPr lang="en-US" dirty="0"/>
              <a:t>Create a Bucket</a:t>
            </a:r>
          </a:p>
        </p:txBody>
      </p:sp>
      <p:sp>
        <p:nvSpPr>
          <p:cNvPr id="4" name="Text Placeholder 3">
            <a:extLst>
              <a:ext uri="{FF2B5EF4-FFF2-40B4-BE49-F238E27FC236}">
                <a16:creationId xmlns:a16="http://schemas.microsoft.com/office/drawing/2014/main" id="{02BB4684-EECF-4CFF-987E-680C7361C37F}"/>
              </a:ext>
            </a:extLst>
          </p:cNvPr>
          <p:cNvSpPr>
            <a:spLocks noGrp="1"/>
          </p:cNvSpPr>
          <p:nvPr>
            <p:ph sz="quarter" idx="10"/>
          </p:nvPr>
        </p:nvSpPr>
        <p:spPr>
          <a:xfrm>
            <a:off x="838200" y="1920875"/>
            <a:ext cx="4743450" cy="3930650"/>
          </a:xfrm>
        </p:spPr>
        <p:txBody>
          <a:bodyPr>
            <a:normAutofit fontScale="62500" lnSpcReduction="20000"/>
          </a:bodyPr>
          <a:lstStyle/>
          <a:p>
            <a:pPr marL="0" indent="0">
              <a:buNone/>
            </a:pPr>
            <a:r>
              <a:rPr lang="en-US" dirty="0"/>
              <a:t>It is important to remember that bucket names must be globally unique as they all exist in a single namespace.  </a:t>
            </a:r>
          </a:p>
          <a:p>
            <a:pPr marL="0" indent="0">
              <a:buNone/>
            </a:pPr>
            <a:r>
              <a:rPr lang="en-US" dirty="0"/>
              <a:t>This allows any service or VM to point to specific buckets and objects within those buckets.</a:t>
            </a:r>
          </a:p>
          <a:p>
            <a:pPr marL="0" indent="0">
              <a:buNone/>
            </a:pPr>
            <a:r>
              <a:rPr lang="en-US" dirty="0"/>
              <a:t>Bucket names can contain only lowercase letters, numbers, dashes, underscores, and dots.  There are additional guidelines for bucket names available here.</a:t>
            </a:r>
          </a:p>
          <a:p>
            <a:pPr marL="0" indent="0">
              <a:buNone/>
            </a:pPr>
            <a:r>
              <a:rPr lang="en-US" dirty="0">
                <a:hlinkClick r:id="rId2"/>
              </a:rPr>
              <a:t>https://cloud.google.com/storage/docs/naming-buckets</a:t>
            </a:r>
            <a:endParaRPr lang="en-US" dirty="0"/>
          </a:p>
          <a:p>
            <a:pPr marL="0" indent="0">
              <a:buNone/>
            </a:pPr>
            <a:r>
              <a:rPr lang="en-US" dirty="0"/>
              <a:t>For this workshop please make sure all bucket you create begin </a:t>
            </a:r>
            <a:r>
              <a:rPr lang="en-US"/>
              <a:t>with ‘asm-ngs-$USER’ </a:t>
            </a:r>
            <a:r>
              <a:rPr lang="en-US" dirty="0"/>
              <a:t>and a unique name afterward that you can identify as your own bucket.</a:t>
            </a:r>
          </a:p>
          <a:p>
            <a:endParaRPr lang="en-US" dirty="0"/>
          </a:p>
        </p:txBody>
      </p:sp>
      <p:pic>
        <p:nvPicPr>
          <p:cNvPr id="8" name="Picture 7">
            <a:extLst>
              <a:ext uri="{FF2B5EF4-FFF2-40B4-BE49-F238E27FC236}">
                <a16:creationId xmlns:a16="http://schemas.microsoft.com/office/drawing/2014/main" id="{850D5F69-EAB7-4D32-8AD1-AF53B180BA50}"/>
              </a:ext>
            </a:extLst>
          </p:cNvPr>
          <p:cNvPicPr>
            <a:picLocks noChangeAspect="1"/>
          </p:cNvPicPr>
          <p:nvPr/>
        </p:nvPicPr>
        <p:blipFill>
          <a:blip r:embed="rId3"/>
          <a:stretch>
            <a:fillRect/>
          </a:stretch>
        </p:blipFill>
        <p:spPr>
          <a:xfrm>
            <a:off x="5962650" y="1079500"/>
            <a:ext cx="5391150" cy="1952625"/>
          </a:xfrm>
          <a:prstGeom prst="rect">
            <a:avLst/>
          </a:prstGeom>
        </p:spPr>
      </p:pic>
    </p:spTree>
    <p:extLst>
      <p:ext uri="{BB962C8B-B14F-4D97-AF65-F5344CB8AC3E}">
        <p14:creationId xmlns:p14="http://schemas.microsoft.com/office/powerpoint/2010/main" val="1389851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1803-5127-4A06-8A2B-B32CF7D99B0E}"/>
              </a:ext>
            </a:extLst>
          </p:cNvPr>
          <p:cNvSpPr>
            <a:spLocks noGrp="1"/>
          </p:cNvSpPr>
          <p:nvPr>
            <p:ph type="title"/>
          </p:nvPr>
        </p:nvSpPr>
        <p:spPr/>
        <p:txBody>
          <a:bodyPr/>
          <a:lstStyle/>
          <a:p>
            <a:r>
              <a:rPr lang="en-US" dirty="0"/>
              <a:t>Create a Bucket</a:t>
            </a:r>
          </a:p>
        </p:txBody>
      </p:sp>
      <p:sp>
        <p:nvSpPr>
          <p:cNvPr id="4" name="Text Placeholder 3">
            <a:extLst>
              <a:ext uri="{FF2B5EF4-FFF2-40B4-BE49-F238E27FC236}">
                <a16:creationId xmlns:a16="http://schemas.microsoft.com/office/drawing/2014/main" id="{AD800E67-3A4B-4318-A92B-9BEA4BB9236C}"/>
              </a:ext>
            </a:extLst>
          </p:cNvPr>
          <p:cNvSpPr>
            <a:spLocks noGrp="1"/>
          </p:cNvSpPr>
          <p:nvPr>
            <p:ph sz="quarter" idx="10"/>
          </p:nvPr>
        </p:nvSpPr>
        <p:spPr>
          <a:xfrm>
            <a:off x="838200" y="1920875"/>
            <a:ext cx="4591050" cy="3930650"/>
          </a:xfrm>
        </p:spPr>
        <p:txBody>
          <a:bodyPr>
            <a:normAutofit fontScale="85000" lnSpcReduction="20000"/>
          </a:bodyPr>
          <a:lstStyle/>
          <a:p>
            <a:pPr marL="0" indent="0">
              <a:buNone/>
            </a:pPr>
            <a:r>
              <a:rPr lang="en-US" dirty="0"/>
              <a:t>Storage Class has a large impact on bucket cost.</a:t>
            </a:r>
          </a:p>
          <a:p>
            <a:pPr marL="0" indent="0">
              <a:buNone/>
            </a:pPr>
            <a:r>
              <a:rPr lang="en-US" dirty="0"/>
              <a:t>Standard is what we will use for this workshop and is the best choice for “working” storage.</a:t>
            </a:r>
          </a:p>
          <a:p>
            <a:pPr marL="0" indent="0">
              <a:buNone/>
            </a:pPr>
            <a:r>
              <a:rPr lang="en-US" dirty="0"/>
              <a:t>The other classes are much cheaper for storage but add costs for access/retrieval.  </a:t>
            </a:r>
          </a:p>
          <a:p>
            <a:pPr marL="0" indent="0">
              <a:buNone/>
            </a:pPr>
            <a:r>
              <a:rPr lang="en-US" dirty="0"/>
              <a:t>You can use the cost estimation tool provided by GCP to understand how much expense is generated by your choices and usage.</a:t>
            </a:r>
          </a:p>
        </p:txBody>
      </p:sp>
      <p:pic>
        <p:nvPicPr>
          <p:cNvPr id="5" name="Picture 4" descr="The Create a bucket page with standard storage class selected.">
            <a:extLst>
              <a:ext uri="{FF2B5EF4-FFF2-40B4-BE49-F238E27FC236}">
                <a16:creationId xmlns:a16="http://schemas.microsoft.com/office/drawing/2014/main" id="{8AB4E3A9-2625-4A34-B181-1569BF0E7D21}"/>
              </a:ext>
            </a:extLst>
          </p:cNvPr>
          <p:cNvPicPr>
            <a:picLocks noChangeAspect="1"/>
          </p:cNvPicPr>
          <p:nvPr/>
        </p:nvPicPr>
        <p:blipFill>
          <a:blip r:embed="rId2"/>
          <a:stretch>
            <a:fillRect/>
          </a:stretch>
        </p:blipFill>
        <p:spPr>
          <a:xfrm>
            <a:off x="5732556" y="1362269"/>
            <a:ext cx="6364110" cy="4711182"/>
          </a:xfrm>
          <a:prstGeom prst="rect">
            <a:avLst/>
          </a:prstGeom>
        </p:spPr>
      </p:pic>
    </p:spTree>
    <p:extLst>
      <p:ext uri="{BB962C8B-B14F-4D97-AF65-F5344CB8AC3E}">
        <p14:creationId xmlns:p14="http://schemas.microsoft.com/office/powerpoint/2010/main" val="360502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EED2-3006-4775-B485-60C2193C0F90}"/>
              </a:ext>
            </a:extLst>
          </p:cNvPr>
          <p:cNvSpPr>
            <a:spLocks noGrp="1"/>
          </p:cNvSpPr>
          <p:nvPr>
            <p:ph type="title"/>
          </p:nvPr>
        </p:nvSpPr>
        <p:spPr/>
        <p:txBody>
          <a:bodyPr/>
          <a:lstStyle/>
          <a:p>
            <a:r>
              <a:rPr lang="en-US" dirty="0"/>
              <a:t>Create a Bucket</a:t>
            </a:r>
          </a:p>
        </p:txBody>
      </p:sp>
      <p:sp>
        <p:nvSpPr>
          <p:cNvPr id="4" name="Text Placeholder 3">
            <a:extLst>
              <a:ext uri="{FF2B5EF4-FFF2-40B4-BE49-F238E27FC236}">
                <a16:creationId xmlns:a16="http://schemas.microsoft.com/office/drawing/2014/main" id="{D89566F7-9E21-46A4-B2A7-533D80277E0C}"/>
              </a:ext>
            </a:extLst>
          </p:cNvPr>
          <p:cNvSpPr>
            <a:spLocks noGrp="1"/>
          </p:cNvSpPr>
          <p:nvPr>
            <p:ph sz="quarter" idx="10"/>
          </p:nvPr>
        </p:nvSpPr>
        <p:spPr>
          <a:xfrm>
            <a:off x="838200" y="1920875"/>
            <a:ext cx="5467350" cy="3930650"/>
          </a:xfrm>
        </p:spPr>
        <p:txBody>
          <a:bodyPr>
            <a:normAutofit fontScale="77500" lnSpcReduction="20000"/>
          </a:bodyPr>
          <a:lstStyle/>
          <a:p>
            <a:pPr marL="0" indent="0">
              <a:buNone/>
            </a:pPr>
            <a:r>
              <a:rPr lang="en-US" dirty="0"/>
              <a:t>Access control is a deep topic for bucket management.  There are several sections devoted to access control of bucket objects on the GCP documentation. </a:t>
            </a:r>
          </a:p>
          <a:p>
            <a:pPr marL="0" indent="0">
              <a:buNone/>
            </a:pPr>
            <a:r>
              <a:rPr lang="en-US" dirty="0">
                <a:hlinkClick r:id="rId2"/>
              </a:rPr>
              <a:t>https://cloud.google.com/storage/docs/access-control</a:t>
            </a:r>
            <a:endParaRPr lang="en-US" dirty="0"/>
          </a:p>
          <a:p>
            <a:pPr marL="0" indent="0">
              <a:buNone/>
            </a:pPr>
            <a:r>
              <a:rPr lang="en-US" dirty="0"/>
              <a:t>The recommended default from Google is Uniform so we will use that in this workshop.</a:t>
            </a:r>
          </a:p>
          <a:p>
            <a:pPr marL="0" indent="0">
              <a:buNone/>
            </a:pPr>
            <a:r>
              <a:rPr lang="en-US" dirty="0"/>
              <a:t>If you need to set object level access control using an Access Control List (ACL) then you will need to select Fine-grained when creating your bucket.</a:t>
            </a:r>
          </a:p>
          <a:p>
            <a:pPr marL="0" indent="0">
              <a:buNone/>
            </a:pPr>
            <a:r>
              <a:rPr lang="en-US" dirty="0"/>
              <a:t>Click CREATE to make your new bucket.</a:t>
            </a:r>
          </a:p>
        </p:txBody>
      </p:sp>
    </p:spTree>
    <p:extLst>
      <p:ext uri="{BB962C8B-B14F-4D97-AF65-F5344CB8AC3E}">
        <p14:creationId xmlns:p14="http://schemas.microsoft.com/office/powerpoint/2010/main" val="1203058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61D9-5F97-4C38-BA57-28BF95BE4213}"/>
              </a:ext>
            </a:extLst>
          </p:cNvPr>
          <p:cNvSpPr>
            <a:spLocks noGrp="1"/>
          </p:cNvSpPr>
          <p:nvPr>
            <p:ph type="title"/>
          </p:nvPr>
        </p:nvSpPr>
        <p:spPr/>
        <p:txBody>
          <a:bodyPr/>
          <a:lstStyle/>
          <a:p>
            <a:r>
              <a:rPr lang="en-US" dirty="0"/>
              <a:t>Create a Bucket</a:t>
            </a:r>
          </a:p>
        </p:txBody>
      </p:sp>
      <p:sp>
        <p:nvSpPr>
          <p:cNvPr id="4" name="Text Placeholder 3">
            <a:extLst>
              <a:ext uri="{FF2B5EF4-FFF2-40B4-BE49-F238E27FC236}">
                <a16:creationId xmlns:a16="http://schemas.microsoft.com/office/drawing/2014/main" id="{F7326566-EEB9-47E6-B03D-6ACC1B9B112F}"/>
              </a:ext>
            </a:extLst>
          </p:cNvPr>
          <p:cNvSpPr>
            <a:spLocks noGrp="1"/>
          </p:cNvSpPr>
          <p:nvPr>
            <p:ph sz="quarter" idx="10"/>
          </p:nvPr>
        </p:nvSpPr>
        <p:spPr>
          <a:xfrm>
            <a:off x="838200" y="1920875"/>
            <a:ext cx="4962525" cy="3930650"/>
          </a:xfrm>
        </p:spPr>
        <p:txBody>
          <a:bodyPr>
            <a:normAutofit fontScale="92500" lnSpcReduction="20000"/>
          </a:bodyPr>
          <a:lstStyle/>
          <a:p>
            <a:pPr marL="0" indent="0">
              <a:buNone/>
            </a:pPr>
            <a:r>
              <a:rPr lang="en-US" dirty="0"/>
              <a:t>Now we have a new bucket at GCP</a:t>
            </a:r>
          </a:p>
          <a:p>
            <a:pPr marL="0" indent="0">
              <a:buNone/>
            </a:pPr>
            <a:r>
              <a:rPr lang="en-US" dirty="0"/>
              <a:t>But we have nothing in the bucket yet.</a:t>
            </a:r>
          </a:p>
          <a:p>
            <a:pPr marL="0" indent="0">
              <a:buNone/>
            </a:pPr>
            <a:r>
              <a:rPr lang="en-US" dirty="0"/>
              <a:t>There are several methods for getting data into our bucket and we will look at the following methods:</a:t>
            </a:r>
          </a:p>
          <a:p>
            <a:r>
              <a:rPr lang="en-US" dirty="0"/>
              <a:t>Upload via console from current computer</a:t>
            </a:r>
          </a:p>
          <a:p>
            <a:r>
              <a:rPr lang="en-US" dirty="0"/>
              <a:t>Transfer via </a:t>
            </a:r>
            <a:r>
              <a:rPr lang="en-US" dirty="0" err="1"/>
              <a:t>gsutil</a:t>
            </a:r>
            <a:endParaRPr lang="en-US" dirty="0"/>
          </a:p>
          <a:p>
            <a:r>
              <a:rPr lang="en-US" dirty="0"/>
              <a:t>Streaming from VM to bucket with </a:t>
            </a:r>
            <a:r>
              <a:rPr lang="en-US" dirty="0" err="1"/>
              <a:t>gsutil</a:t>
            </a:r>
            <a:endParaRPr lang="en-US" dirty="0"/>
          </a:p>
          <a:p>
            <a:endParaRPr lang="en-US" dirty="0"/>
          </a:p>
        </p:txBody>
      </p:sp>
    </p:spTree>
    <p:extLst>
      <p:ext uri="{BB962C8B-B14F-4D97-AF65-F5344CB8AC3E}">
        <p14:creationId xmlns:p14="http://schemas.microsoft.com/office/powerpoint/2010/main" val="3567238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0ACE-9A84-4A04-A051-DA816C60F156}"/>
              </a:ext>
            </a:extLst>
          </p:cNvPr>
          <p:cNvSpPr>
            <a:spLocks noGrp="1"/>
          </p:cNvSpPr>
          <p:nvPr>
            <p:ph type="title"/>
          </p:nvPr>
        </p:nvSpPr>
        <p:spPr>
          <a:xfrm>
            <a:off x="838200" y="365125"/>
            <a:ext cx="5348844" cy="609283"/>
          </a:xfrm>
        </p:spPr>
        <p:txBody>
          <a:bodyPr>
            <a:normAutofit fontScale="90000"/>
          </a:bodyPr>
          <a:lstStyle/>
          <a:p>
            <a:r>
              <a:rPr lang="en-US" dirty="0"/>
              <a:t>Save Files to Buckets</a:t>
            </a:r>
          </a:p>
        </p:txBody>
      </p:sp>
      <p:sp>
        <p:nvSpPr>
          <p:cNvPr id="4" name="Text Placeholder 3">
            <a:extLst>
              <a:ext uri="{FF2B5EF4-FFF2-40B4-BE49-F238E27FC236}">
                <a16:creationId xmlns:a16="http://schemas.microsoft.com/office/drawing/2014/main" id="{1DA4A379-4789-42A0-A496-4DBF2A9C45A3}"/>
              </a:ext>
            </a:extLst>
          </p:cNvPr>
          <p:cNvSpPr>
            <a:spLocks noGrp="1"/>
          </p:cNvSpPr>
          <p:nvPr>
            <p:ph sz="quarter" idx="10"/>
          </p:nvPr>
        </p:nvSpPr>
        <p:spPr>
          <a:xfrm>
            <a:off x="838200" y="1920875"/>
            <a:ext cx="5554630" cy="4225446"/>
          </a:xfrm>
        </p:spPr>
        <p:txBody>
          <a:bodyPr>
            <a:normAutofit/>
          </a:bodyPr>
          <a:lstStyle/>
          <a:p>
            <a:pPr marL="0" indent="0">
              <a:buNone/>
            </a:pPr>
            <a:r>
              <a:rPr lang="en-US" dirty="0"/>
              <a:t>Transfers using the console can be a simple way to get files from your current computer into your GCP bucket.</a:t>
            </a:r>
          </a:p>
          <a:p>
            <a:pPr marL="0" indent="0">
              <a:buNone/>
            </a:pPr>
            <a:r>
              <a:rPr lang="en-US" dirty="0"/>
              <a:t>From the bucket console page click UPLOAD FILES.</a:t>
            </a:r>
          </a:p>
          <a:p>
            <a:pPr marL="0" indent="0">
              <a:buNone/>
            </a:pPr>
            <a:r>
              <a:rPr lang="en-US" dirty="0"/>
              <a:t>Use the browser window to find a file on your computer and click Open to transfer the file to the bucket.</a:t>
            </a:r>
          </a:p>
        </p:txBody>
      </p:sp>
    </p:spTree>
    <p:extLst>
      <p:ext uri="{BB962C8B-B14F-4D97-AF65-F5344CB8AC3E}">
        <p14:creationId xmlns:p14="http://schemas.microsoft.com/office/powerpoint/2010/main" val="112266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9C956-3BA1-4E93-9315-6160EC248752}"/>
              </a:ext>
            </a:extLst>
          </p:cNvPr>
          <p:cNvSpPr txBox="1"/>
          <p:nvPr/>
        </p:nvSpPr>
        <p:spPr>
          <a:xfrm>
            <a:off x="4471060" y="896587"/>
            <a:ext cx="272222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Abadi"/>
                <a:ea typeface="+mn-ea"/>
                <a:cs typeface="+mn-cs"/>
              </a:rPr>
              <a:t>I. Cloud Basics</a:t>
            </a:r>
          </a:p>
        </p:txBody>
      </p:sp>
      <p:sp>
        <p:nvSpPr>
          <p:cNvPr id="3" name="TextBox 2">
            <a:extLst>
              <a:ext uri="{FF2B5EF4-FFF2-40B4-BE49-F238E27FC236}">
                <a16:creationId xmlns:a16="http://schemas.microsoft.com/office/drawing/2014/main" id="{19321E5A-772C-49AA-847F-13E72497CE4D}"/>
              </a:ext>
            </a:extLst>
          </p:cNvPr>
          <p:cNvSpPr txBox="1"/>
          <p:nvPr/>
        </p:nvSpPr>
        <p:spPr>
          <a:xfrm>
            <a:off x="789710" y="1995055"/>
            <a:ext cx="4200189" cy="35394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badi"/>
                <a:ea typeface="+mn-ea"/>
                <a:cs typeface="+mn-cs"/>
              </a:rPr>
              <a:t>Initial setup and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Abad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badi"/>
                <a:ea typeface="+mn-ea"/>
                <a:cs typeface="+mn-cs"/>
              </a:rPr>
              <a:t>Spending, billing, budgets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Abad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badi"/>
                <a:ea typeface="+mn-ea"/>
                <a:cs typeface="+mn-cs"/>
              </a:rPr>
              <a:t>Google compute engines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Abad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badi"/>
                <a:ea typeface="+mn-ea"/>
                <a:cs typeface="+mn-cs"/>
              </a:rPr>
              <a:t>Cloud storage buckets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Abadi"/>
              <a:ea typeface="+mn-ea"/>
              <a:cs typeface="+mn-cs"/>
            </a:endParaRPr>
          </a:p>
        </p:txBody>
      </p:sp>
    </p:spTree>
    <p:extLst>
      <p:ext uri="{BB962C8B-B14F-4D97-AF65-F5344CB8AC3E}">
        <p14:creationId xmlns:p14="http://schemas.microsoft.com/office/powerpoint/2010/main" val="4027066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E821104-4348-4F9D-B8A1-A5096DCEB0DA}"/>
              </a:ext>
            </a:extLst>
          </p:cNvPr>
          <p:cNvSpPr>
            <a:spLocks noGrp="1"/>
          </p:cNvSpPr>
          <p:nvPr>
            <p:ph sz="quarter" idx="10"/>
          </p:nvPr>
        </p:nvSpPr>
        <p:spPr>
          <a:xfrm>
            <a:off x="838200" y="1920875"/>
            <a:ext cx="4986647" cy="3930650"/>
          </a:xfrm>
        </p:spPr>
        <p:txBody>
          <a:bodyPr>
            <a:normAutofit fontScale="77500" lnSpcReduction="20000"/>
          </a:bodyPr>
          <a:lstStyle/>
          <a:p>
            <a:pPr marL="0" indent="0">
              <a:buNone/>
            </a:pPr>
            <a:r>
              <a:rPr lang="en-US" dirty="0"/>
              <a:t>In the console for the bucket you will be able to see the files as well as the details about them.</a:t>
            </a:r>
          </a:p>
          <a:p>
            <a:pPr marL="0" indent="0">
              <a:buNone/>
            </a:pPr>
            <a:r>
              <a:rPr lang="en-US" dirty="0"/>
              <a:t>You can also change bucket options like: </a:t>
            </a:r>
          </a:p>
          <a:p>
            <a:r>
              <a:rPr lang="en-US" dirty="0"/>
              <a:t>Lifecycle: move to different storage classes or delete once conditions are met</a:t>
            </a:r>
          </a:p>
          <a:p>
            <a:r>
              <a:rPr lang="en-US" dirty="0"/>
              <a:t>Retention policy: files can’t be altered or deleted for a minimum time period</a:t>
            </a:r>
          </a:p>
          <a:p>
            <a:pPr marL="0" indent="0">
              <a:buNone/>
            </a:pPr>
            <a:r>
              <a:rPr lang="en-US" dirty="0"/>
              <a:t>You can add or change metadata on a file using the three dots on the right side of the table.</a:t>
            </a:r>
          </a:p>
        </p:txBody>
      </p:sp>
      <p:sp>
        <p:nvSpPr>
          <p:cNvPr id="7" name="Title 1">
            <a:extLst>
              <a:ext uri="{FF2B5EF4-FFF2-40B4-BE49-F238E27FC236}">
                <a16:creationId xmlns:a16="http://schemas.microsoft.com/office/drawing/2014/main" id="{4A878330-8FD4-4C82-90E4-5E4C106F8F25}"/>
              </a:ext>
            </a:extLst>
          </p:cNvPr>
          <p:cNvSpPr>
            <a:spLocks noGrp="1"/>
          </p:cNvSpPr>
          <p:nvPr>
            <p:ph type="title"/>
          </p:nvPr>
        </p:nvSpPr>
        <p:spPr>
          <a:xfrm>
            <a:off x="838200" y="365125"/>
            <a:ext cx="5348844" cy="609283"/>
          </a:xfrm>
        </p:spPr>
        <p:txBody>
          <a:bodyPr>
            <a:normAutofit fontScale="90000"/>
          </a:bodyPr>
          <a:lstStyle/>
          <a:p>
            <a:r>
              <a:rPr lang="en-US" dirty="0"/>
              <a:t>Save Files to Buckets</a:t>
            </a:r>
          </a:p>
        </p:txBody>
      </p:sp>
      <p:pic>
        <p:nvPicPr>
          <p:cNvPr id="2" name="Picture 1">
            <a:extLst>
              <a:ext uri="{FF2B5EF4-FFF2-40B4-BE49-F238E27FC236}">
                <a16:creationId xmlns:a16="http://schemas.microsoft.com/office/drawing/2014/main" id="{6FCC46D4-6197-4B79-833C-7F215B19D8BC}"/>
              </a:ext>
            </a:extLst>
          </p:cNvPr>
          <p:cNvPicPr>
            <a:picLocks noChangeAspect="1"/>
          </p:cNvPicPr>
          <p:nvPr/>
        </p:nvPicPr>
        <p:blipFill>
          <a:blip r:embed="rId2"/>
          <a:stretch>
            <a:fillRect/>
          </a:stretch>
        </p:blipFill>
        <p:spPr>
          <a:xfrm>
            <a:off x="6187044" y="1920875"/>
            <a:ext cx="4553302" cy="2212890"/>
          </a:xfrm>
          <a:prstGeom prst="rect">
            <a:avLst/>
          </a:prstGeom>
        </p:spPr>
      </p:pic>
    </p:spTree>
    <p:extLst>
      <p:ext uri="{BB962C8B-B14F-4D97-AF65-F5344CB8AC3E}">
        <p14:creationId xmlns:p14="http://schemas.microsoft.com/office/powerpoint/2010/main" val="577028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ECEEC7-2487-4480-A6C4-3D2070FD2AD4}"/>
              </a:ext>
            </a:extLst>
          </p:cNvPr>
          <p:cNvSpPr>
            <a:spLocks noGrp="1"/>
          </p:cNvSpPr>
          <p:nvPr>
            <p:ph sz="quarter" idx="10"/>
          </p:nvPr>
        </p:nvSpPr>
        <p:spPr>
          <a:xfrm>
            <a:off x="838200" y="1920875"/>
            <a:ext cx="5586351" cy="3930650"/>
          </a:xfrm>
        </p:spPr>
        <p:txBody>
          <a:bodyPr>
            <a:normAutofit fontScale="92500" lnSpcReduction="10000"/>
          </a:bodyPr>
          <a:lstStyle/>
          <a:p>
            <a:pPr marL="0" indent="0">
              <a:buNone/>
            </a:pPr>
            <a:r>
              <a:rPr lang="en-US" dirty="0"/>
              <a:t>The program </a:t>
            </a:r>
            <a:r>
              <a:rPr lang="en-US" dirty="0" err="1"/>
              <a:t>gsutil</a:t>
            </a:r>
            <a:r>
              <a:rPr lang="en-US" dirty="0"/>
              <a:t> is included with the standard GCP images and is likely a good idea to include on any personal containers.</a:t>
            </a:r>
          </a:p>
          <a:p>
            <a:pPr marL="0" indent="0">
              <a:buNone/>
            </a:pPr>
            <a:r>
              <a:rPr lang="en-US" dirty="0"/>
              <a:t>Allows command-line operation for common functions like:</a:t>
            </a:r>
          </a:p>
          <a:p>
            <a:r>
              <a:rPr lang="en-US" dirty="0"/>
              <a:t>Create or remove buckets</a:t>
            </a:r>
          </a:p>
          <a:p>
            <a:r>
              <a:rPr lang="en-US" dirty="0"/>
              <a:t>Remove or modify objects</a:t>
            </a:r>
          </a:p>
          <a:p>
            <a:r>
              <a:rPr lang="en-US" dirty="0"/>
              <a:t>Copy files to and from buckets</a:t>
            </a:r>
          </a:p>
          <a:p>
            <a:r>
              <a:rPr lang="en-US" dirty="0"/>
              <a:t>Modify policies</a:t>
            </a:r>
          </a:p>
          <a:p>
            <a:pPr lvl="1"/>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7" name="Title 1">
            <a:extLst>
              <a:ext uri="{FF2B5EF4-FFF2-40B4-BE49-F238E27FC236}">
                <a16:creationId xmlns:a16="http://schemas.microsoft.com/office/drawing/2014/main" id="{09BA7F0E-8B60-4BD3-B30B-5BC51646CFC4}"/>
              </a:ext>
            </a:extLst>
          </p:cNvPr>
          <p:cNvSpPr>
            <a:spLocks noGrp="1"/>
          </p:cNvSpPr>
          <p:nvPr>
            <p:ph type="title"/>
          </p:nvPr>
        </p:nvSpPr>
        <p:spPr>
          <a:xfrm>
            <a:off x="838200" y="365125"/>
            <a:ext cx="5348844" cy="609283"/>
          </a:xfrm>
        </p:spPr>
        <p:txBody>
          <a:bodyPr>
            <a:normAutofit fontScale="90000"/>
          </a:bodyPr>
          <a:lstStyle/>
          <a:p>
            <a:r>
              <a:rPr lang="en-US" dirty="0"/>
              <a:t>Save Files to Buckets</a:t>
            </a:r>
          </a:p>
        </p:txBody>
      </p:sp>
      <p:pic>
        <p:nvPicPr>
          <p:cNvPr id="2" name="Picture 1">
            <a:extLst>
              <a:ext uri="{FF2B5EF4-FFF2-40B4-BE49-F238E27FC236}">
                <a16:creationId xmlns:a16="http://schemas.microsoft.com/office/drawing/2014/main" id="{1B321766-63D4-4AA8-94C6-3C4B8E1FBD00}"/>
              </a:ext>
            </a:extLst>
          </p:cNvPr>
          <p:cNvPicPr>
            <a:picLocks noChangeAspect="1"/>
          </p:cNvPicPr>
          <p:nvPr/>
        </p:nvPicPr>
        <p:blipFill>
          <a:blip r:embed="rId2"/>
          <a:stretch>
            <a:fillRect/>
          </a:stretch>
        </p:blipFill>
        <p:spPr>
          <a:xfrm>
            <a:off x="6636224" y="767816"/>
            <a:ext cx="4717576" cy="4767444"/>
          </a:xfrm>
          <a:prstGeom prst="rect">
            <a:avLst/>
          </a:prstGeom>
        </p:spPr>
      </p:pic>
    </p:spTree>
    <p:extLst>
      <p:ext uri="{BB962C8B-B14F-4D97-AF65-F5344CB8AC3E}">
        <p14:creationId xmlns:p14="http://schemas.microsoft.com/office/powerpoint/2010/main" val="1788919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51B72F-F11B-415D-B5A9-436E77DC7243}"/>
              </a:ext>
            </a:extLst>
          </p:cNvPr>
          <p:cNvSpPr>
            <a:spLocks noGrp="1"/>
          </p:cNvSpPr>
          <p:nvPr>
            <p:ph sz="quarter" idx="10"/>
          </p:nvPr>
        </p:nvSpPr>
        <p:spPr>
          <a:xfrm>
            <a:off x="838200" y="1920875"/>
            <a:ext cx="5040086" cy="3930650"/>
          </a:xfrm>
        </p:spPr>
        <p:txBody>
          <a:bodyPr>
            <a:normAutofit fontScale="85000" lnSpcReduction="20000"/>
          </a:bodyPr>
          <a:lstStyle/>
          <a:p>
            <a:pPr marL="0" indent="0">
              <a:buNone/>
            </a:pPr>
            <a:r>
              <a:rPr lang="en-US" dirty="0" err="1"/>
              <a:t>Gsutil</a:t>
            </a:r>
            <a:r>
              <a:rPr lang="en-US" dirty="0"/>
              <a:t> can copy files using the cp function with a similar syntax to the </a:t>
            </a:r>
            <a:r>
              <a:rPr lang="en-US" dirty="0" err="1"/>
              <a:t>unix</a:t>
            </a:r>
            <a:r>
              <a:rPr lang="en-US" dirty="0"/>
              <a:t> cp program. </a:t>
            </a:r>
          </a:p>
          <a:p>
            <a:pPr marL="0" indent="0">
              <a:buNone/>
            </a:pPr>
            <a:r>
              <a:rPr lang="en-US" dirty="0"/>
              <a:t>Accepts a cloud bucket location in either the source or destination portion of the command.</a:t>
            </a:r>
          </a:p>
          <a:p>
            <a:pPr marL="0" indent="0">
              <a:buNone/>
            </a:pPr>
            <a:r>
              <a:rPr lang="en-US" sz="2400" b="1" dirty="0" err="1">
                <a:latin typeface="Helvetica" panose="020B0604020202020204" pitchFamily="34" charset="0"/>
                <a:cs typeface="Helvetica" panose="020B0604020202020204" pitchFamily="34" charset="0"/>
              </a:rPr>
              <a:t>gsutil</a:t>
            </a:r>
            <a:r>
              <a:rPr lang="en-US" sz="2400" b="1" dirty="0">
                <a:latin typeface="Helvetica" panose="020B0604020202020204" pitchFamily="34" charset="0"/>
                <a:cs typeface="Helvetica" panose="020B0604020202020204" pitchFamily="34" charset="0"/>
              </a:rPr>
              <a:t> cp *</a:t>
            </a:r>
            <a:r>
              <a:rPr lang="en-US" sz="2400" b="1" dirty="0" err="1">
                <a:latin typeface="Helvetica" panose="020B0604020202020204" pitchFamily="34" charset="0"/>
                <a:cs typeface="Helvetica" panose="020B0604020202020204" pitchFamily="34" charset="0"/>
              </a:rPr>
              <a:t>fastq</a:t>
            </a:r>
            <a:r>
              <a:rPr lang="en-US" sz="2400" b="1" dirty="0">
                <a:latin typeface="Helvetica" panose="020B0604020202020204" pitchFamily="34" charset="0"/>
                <a:cs typeface="Helvetica" panose="020B0604020202020204" pitchFamily="34" charset="0"/>
              </a:rPr>
              <a:t> </a:t>
            </a:r>
            <a:r>
              <a:rPr lang="en-US" sz="2400" b="1" dirty="0" err="1">
                <a:latin typeface="Helvetica" panose="020B0604020202020204" pitchFamily="34" charset="0"/>
                <a:cs typeface="Helvetica" panose="020B0604020202020204" pitchFamily="34" charset="0"/>
              </a:rPr>
              <a:t>gs</a:t>
            </a:r>
            <a:r>
              <a:rPr lang="en-US" sz="2400" b="1" dirty="0">
                <a:latin typeface="Helvetica" panose="020B0604020202020204" pitchFamily="34" charset="0"/>
                <a:cs typeface="Helvetica" panose="020B0604020202020204" pitchFamily="34" charset="0"/>
              </a:rPr>
              <a:t>://</a:t>
            </a:r>
            <a:r>
              <a:rPr lang="en-US" sz="2400" b="1" dirty="0" err="1">
                <a:latin typeface="Helvetica" panose="020B0604020202020204" pitchFamily="34" charset="0"/>
                <a:cs typeface="Helvetica" panose="020B0604020202020204" pitchFamily="34" charset="0"/>
              </a:rPr>
              <a:t>asm-ngs-klimke</a:t>
            </a:r>
            <a:endParaRPr lang="en-US" sz="2400" b="1" dirty="0">
              <a:latin typeface="Helvetica" panose="020B0604020202020204" pitchFamily="34" charset="0"/>
              <a:cs typeface="Helvetica" panose="020B0604020202020204" pitchFamily="34" charset="0"/>
            </a:endParaRPr>
          </a:p>
          <a:p>
            <a:pPr marL="0" indent="0">
              <a:buNone/>
            </a:pPr>
            <a:r>
              <a:rPr lang="en-US"/>
              <a:t> </a:t>
            </a:r>
            <a:endParaRPr lang="en-US" dirty="0"/>
          </a:p>
        </p:txBody>
      </p:sp>
      <p:sp>
        <p:nvSpPr>
          <p:cNvPr id="7" name="Title 1">
            <a:extLst>
              <a:ext uri="{FF2B5EF4-FFF2-40B4-BE49-F238E27FC236}">
                <a16:creationId xmlns:a16="http://schemas.microsoft.com/office/drawing/2014/main" id="{A289BD20-D3A3-4D18-B116-7B0C71530186}"/>
              </a:ext>
            </a:extLst>
          </p:cNvPr>
          <p:cNvSpPr>
            <a:spLocks noGrp="1"/>
          </p:cNvSpPr>
          <p:nvPr>
            <p:ph type="title"/>
          </p:nvPr>
        </p:nvSpPr>
        <p:spPr>
          <a:xfrm>
            <a:off x="838200" y="365125"/>
            <a:ext cx="5348844" cy="609283"/>
          </a:xfrm>
        </p:spPr>
        <p:txBody>
          <a:bodyPr>
            <a:normAutofit fontScale="90000"/>
          </a:bodyPr>
          <a:lstStyle/>
          <a:p>
            <a:r>
              <a:rPr lang="en-US" dirty="0"/>
              <a:t>Save Files to Buckets</a:t>
            </a:r>
          </a:p>
        </p:txBody>
      </p:sp>
    </p:spTree>
    <p:extLst>
      <p:ext uri="{BB962C8B-B14F-4D97-AF65-F5344CB8AC3E}">
        <p14:creationId xmlns:p14="http://schemas.microsoft.com/office/powerpoint/2010/main" val="3612002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2559-ABD2-41E3-B0CA-7253B9BC4DBD}"/>
              </a:ext>
            </a:extLst>
          </p:cNvPr>
          <p:cNvSpPr>
            <a:spLocks noGrp="1"/>
          </p:cNvSpPr>
          <p:nvPr>
            <p:ph type="title"/>
          </p:nvPr>
        </p:nvSpPr>
        <p:spPr>
          <a:xfrm>
            <a:off x="838200" y="365126"/>
            <a:ext cx="5491348" cy="846158"/>
          </a:xfrm>
        </p:spPr>
        <p:txBody>
          <a:bodyPr/>
          <a:lstStyle/>
          <a:p>
            <a:r>
              <a:rPr lang="en-US" dirty="0"/>
              <a:t>View Bucket Contents</a:t>
            </a:r>
          </a:p>
        </p:txBody>
      </p:sp>
      <p:sp>
        <p:nvSpPr>
          <p:cNvPr id="4" name="Text Placeholder 3">
            <a:extLst>
              <a:ext uri="{FF2B5EF4-FFF2-40B4-BE49-F238E27FC236}">
                <a16:creationId xmlns:a16="http://schemas.microsoft.com/office/drawing/2014/main" id="{01DD2C0E-12EF-4E4E-B6BC-964441E66D12}"/>
              </a:ext>
            </a:extLst>
          </p:cNvPr>
          <p:cNvSpPr>
            <a:spLocks noGrp="1"/>
          </p:cNvSpPr>
          <p:nvPr>
            <p:ph sz="quarter" idx="10"/>
          </p:nvPr>
        </p:nvSpPr>
        <p:spPr>
          <a:xfrm>
            <a:off x="838200" y="1920875"/>
            <a:ext cx="3810990" cy="3930650"/>
          </a:xfrm>
        </p:spPr>
        <p:txBody>
          <a:bodyPr>
            <a:normAutofit lnSpcReduction="10000"/>
          </a:bodyPr>
          <a:lstStyle/>
          <a:p>
            <a:pPr marL="0" indent="0">
              <a:buNone/>
            </a:pPr>
            <a:r>
              <a:rPr lang="en-US" dirty="0"/>
              <a:t>The web console can be used to view the contents of your buckets, download them, edit metadata, and more.</a:t>
            </a:r>
          </a:p>
          <a:p>
            <a:pPr marL="0" indent="0">
              <a:buNone/>
            </a:pPr>
            <a:r>
              <a:rPr lang="en-US" dirty="0"/>
              <a:t>Note the REFRESH button if you are monitoring transfers with the web interface.</a:t>
            </a:r>
          </a:p>
        </p:txBody>
      </p:sp>
      <p:pic>
        <p:nvPicPr>
          <p:cNvPr id="6" name="Picture 5">
            <a:extLst>
              <a:ext uri="{FF2B5EF4-FFF2-40B4-BE49-F238E27FC236}">
                <a16:creationId xmlns:a16="http://schemas.microsoft.com/office/drawing/2014/main" id="{BABC6E29-7171-43FC-8708-7392901D18E4}"/>
              </a:ext>
            </a:extLst>
          </p:cNvPr>
          <p:cNvPicPr>
            <a:picLocks noChangeAspect="1"/>
          </p:cNvPicPr>
          <p:nvPr/>
        </p:nvPicPr>
        <p:blipFill>
          <a:blip r:embed="rId2"/>
          <a:stretch>
            <a:fillRect/>
          </a:stretch>
        </p:blipFill>
        <p:spPr>
          <a:xfrm>
            <a:off x="6187044" y="1920875"/>
            <a:ext cx="4553302" cy="2212890"/>
          </a:xfrm>
          <a:prstGeom prst="rect">
            <a:avLst/>
          </a:prstGeom>
        </p:spPr>
      </p:pic>
    </p:spTree>
    <p:extLst>
      <p:ext uri="{BB962C8B-B14F-4D97-AF65-F5344CB8AC3E}">
        <p14:creationId xmlns:p14="http://schemas.microsoft.com/office/powerpoint/2010/main" val="2735412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5FDE6F-4822-4E99-BF59-7A985C28E7A9}"/>
              </a:ext>
            </a:extLst>
          </p:cNvPr>
          <p:cNvSpPr>
            <a:spLocks noGrp="1"/>
          </p:cNvSpPr>
          <p:nvPr>
            <p:ph sz="quarter" idx="10"/>
          </p:nvPr>
        </p:nvSpPr>
        <p:spPr>
          <a:xfrm>
            <a:off x="571005" y="1463674"/>
            <a:ext cx="6221681" cy="4402735"/>
          </a:xfrm>
        </p:spPr>
        <p:txBody>
          <a:bodyPr>
            <a:normAutofit/>
          </a:bodyPr>
          <a:lstStyle/>
          <a:p>
            <a:pPr marL="0" indent="0">
              <a:buNone/>
            </a:pPr>
            <a:r>
              <a:rPr lang="en-US" dirty="0"/>
              <a:t>You can also list the contents of a bucket with </a:t>
            </a:r>
            <a:r>
              <a:rPr lang="en-US" dirty="0" err="1"/>
              <a:t>gsutil</a:t>
            </a:r>
            <a:r>
              <a:rPr lang="en-US" dirty="0"/>
              <a:t>.</a:t>
            </a:r>
          </a:p>
          <a:p>
            <a:pPr marL="0" indent="0">
              <a:buNone/>
            </a:pPr>
            <a:r>
              <a:rPr lang="en-US" b="1" dirty="0" err="1"/>
              <a:t>gsutil</a:t>
            </a:r>
            <a:r>
              <a:rPr lang="en-US" b="1" dirty="0"/>
              <a:t> ls gs://bucket</a:t>
            </a:r>
          </a:p>
          <a:p>
            <a:pPr marL="0" indent="0">
              <a:buNone/>
            </a:pPr>
            <a:r>
              <a:rPr lang="en-US" dirty="0"/>
              <a:t>Like </a:t>
            </a:r>
            <a:r>
              <a:rPr lang="en-US" dirty="0" err="1"/>
              <a:t>unix</a:t>
            </a:r>
            <a:r>
              <a:rPr lang="en-US" dirty="0"/>
              <a:t> there are options for longer listings with more information as well as size in bytes or human readable formats.</a:t>
            </a:r>
          </a:p>
          <a:p>
            <a:pPr marL="0" indent="0">
              <a:buNone/>
            </a:pPr>
            <a:r>
              <a:rPr lang="en-US" dirty="0"/>
              <a:t>Learn all the options by running the following help command:</a:t>
            </a:r>
          </a:p>
          <a:p>
            <a:pPr marL="0" indent="0">
              <a:buNone/>
            </a:pPr>
            <a:r>
              <a:rPr lang="en-US" b="1" dirty="0" err="1"/>
              <a:t>gsutil</a:t>
            </a:r>
            <a:r>
              <a:rPr lang="en-US" b="1" dirty="0"/>
              <a:t> help ls</a:t>
            </a:r>
          </a:p>
          <a:p>
            <a:endParaRPr lang="en-US" dirty="0"/>
          </a:p>
        </p:txBody>
      </p:sp>
      <p:sp>
        <p:nvSpPr>
          <p:cNvPr id="7" name="Title 1">
            <a:extLst>
              <a:ext uri="{FF2B5EF4-FFF2-40B4-BE49-F238E27FC236}">
                <a16:creationId xmlns:a16="http://schemas.microsoft.com/office/drawing/2014/main" id="{AB52C2CA-DBC1-4D4E-BEC8-30D12ED0D91D}"/>
              </a:ext>
            </a:extLst>
          </p:cNvPr>
          <p:cNvSpPr>
            <a:spLocks noGrp="1"/>
          </p:cNvSpPr>
          <p:nvPr>
            <p:ph type="title"/>
          </p:nvPr>
        </p:nvSpPr>
        <p:spPr>
          <a:xfrm>
            <a:off x="838200" y="365126"/>
            <a:ext cx="5491348" cy="846158"/>
          </a:xfrm>
        </p:spPr>
        <p:txBody>
          <a:bodyPr/>
          <a:lstStyle/>
          <a:p>
            <a:r>
              <a:rPr lang="en-US" dirty="0"/>
              <a:t>View Bucket Contents</a:t>
            </a:r>
          </a:p>
        </p:txBody>
      </p:sp>
      <p:pic>
        <p:nvPicPr>
          <p:cNvPr id="2" name="Picture 1">
            <a:extLst>
              <a:ext uri="{FF2B5EF4-FFF2-40B4-BE49-F238E27FC236}">
                <a16:creationId xmlns:a16="http://schemas.microsoft.com/office/drawing/2014/main" id="{D21EECB2-6832-4562-AE64-FCB27C066946}"/>
              </a:ext>
            </a:extLst>
          </p:cNvPr>
          <p:cNvPicPr>
            <a:picLocks noChangeAspect="1"/>
          </p:cNvPicPr>
          <p:nvPr/>
        </p:nvPicPr>
        <p:blipFill>
          <a:blip r:embed="rId2"/>
          <a:stretch>
            <a:fillRect/>
          </a:stretch>
        </p:blipFill>
        <p:spPr>
          <a:xfrm>
            <a:off x="6875923" y="2609850"/>
            <a:ext cx="4429125" cy="819150"/>
          </a:xfrm>
          <a:prstGeom prst="rect">
            <a:avLst/>
          </a:prstGeom>
        </p:spPr>
      </p:pic>
    </p:spTree>
    <p:extLst>
      <p:ext uri="{BB962C8B-B14F-4D97-AF65-F5344CB8AC3E}">
        <p14:creationId xmlns:p14="http://schemas.microsoft.com/office/powerpoint/2010/main" val="1726293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D97CE7-E46E-4EEF-90F3-7D7719D43017}"/>
              </a:ext>
            </a:extLst>
          </p:cNvPr>
          <p:cNvSpPr>
            <a:spLocks noGrp="1"/>
          </p:cNvSpPr>
          <p:nvPr>
            <p:ph sz="quarter" idx="10"/>
          </p:nvPr>
        </p:nvSpPr>
        <p:spPr/>
        <p:txBody>
          <a:bodyPr/>
          <a:lstStyle/>
          <a:p>
            <a:r>
              <a:rPr lang="en-US" err="1"/>
              <a:t>Gsutil</a:t>
            </a:r>
            <a:r>
              <a:rPr lang="en-US"/>
              <a:t> and the GUI can </a:t>
            </a:r>
            <a:r>
              <a:rPr lang="en-US" dirty="0"/>
              <a:t>also be used to delete files from a bucket.</a:t>
            </a:r>
          </a:p>
          <a:p>
            <a:r>
              <a:rPr lang="en-US" dirty="0"/>
              <a:t>Retention policy will be enforced and may prevent deleting files due to the policy.</a:t>
            </a:r>
          </a:p>
          <a:p>
            <a:r>
              <a:rPr lang="en-US" dirty="0"/>
              <a:t>There is no restore/recover feature for accidentally deleted files so be careful!</a:t>
            </a:r>
          </a:p>
          <a:p>
            <a:r>
              <a:rPr lang="en-US" dirty="0"/>
              <a:t>You can even delete every file an entire directory or bucket using the recursive (-r) option.</a:t>
            </a:r>
          </a:p>
        </p:txBody>
      </p:sp>
      <p:sp>
        <p:nvSpPr>
          <p:cNvPr id="6" name="Title 1">
            <a:extLst>
              <a:ext uri="{FF2B5EF4-FFF2-40B4-BE49-F238E27FC236}">
                <a16:creationId xmlns:a16="http://schemas.microsoft.com/office/drawing/2014/main" id="{AC548BDC-2359-4C67-9945-E10180FB63A3}"/>
              </a:ext>
            </a:extLst>
          </p:cNvPr>
          <p:cNvSpPr>
            <a:spLocks noGrp="1"/>
          </p:cNvSpPr>
          <p:nvPr>
            <p:ph type="title"/>
          </p:nvPr>
        </p:nvSpPr>
        <p:spPr>
          <a:xfrm>
            <a:off x="838200" y="365125"/>
            <a:ext cx="6352309" cy="792719"/>
          </a:xfrm>
        </p:spPr>
        <p:txBody>
          <a:bodyPr/>
          <a:lstStyle/>
          <a:p>
            <a:r>
              <a:rPr lang="en-US" dirty="0"/>
              <a:t>Delete Files from Buckets</a:t>
            </a:r>
          </a:p>
        </p:txBody>
      </p:sp>
    </p:spTree>
    <p:extLst>
      <p:ext uri="{BB962C8B-B14F-4D97-AF65-F5344CB8AC3E}">
        <p14:creationId xmlns:p14="http://schemas.microsoft.com/office/powerpoint/2010/main" val="4087210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D97CE7-E46E-4EEF-90F3-7D7719D43017}"/>
              </a:ext>
            </a:extLst>
          </p:cNvPr>
          <p:cNvSpPr>
            <a:spLocks noGrp="1"/>
          </p:cNvSpPr>
          <p:nvPr>
            <p:ph sz="quarter" idx="10"/>
          </p:nvPr>
        </p:nvSpPr>
        <p:spPr/>
        <p:txBody>
          <a:bodyPr/>
          <a:lstStyle/>
          <a:p>
            <a:r>
              <a:rPr lang="en-US"/>
              <a:t>Buckets can be mounted through a separate process using gcsfuse</a:t>
            </a:r>
          </a:p>
          <a:p>
            <a:r>
              <a:rPr lang="en-US"/>
              <a:t>This will make the bucket look similar to a directory in your filesystem</a:t>
            </a:r>
          </a:p>
          <a:p>
            <a:endParaRPr lang="en-US"/>
          </a:p>
          <a:p>
            <a:pPr marL="0" indent="0">
              <a:buNone/>
            </a:pPr>
            <a:r>
              <a:rPr lang="en-US" i="1">
                <a:highlight>
                  <a:srgbClr val="00FFFF"/>
                </a:highlight>
              </a:rPr>
              <a:t>We will not do this for this particular workshop but is provided</a:t>
            </a:r>
          </a:p>
          <a:p>
            <a:pPr marL="0" indent="0">
              <a:buNone/>
            </a:pPr>
            <a:r>
              <a:rPr lang="en-US" i="1">
                <a:highlight>
                  <a:srgbClr val="00FFFF"/>
                </a:highlight>
              </a:rPr>
              <a:t>as background info</a:t>
            </a:r>
            <a:endParaRPr lang="en-US" i="1" dirty="0">
              <a:highlight>
                <a:srgbClr val="00FFFF"/>
              </a:highlight>
            </a:endParaRPr>
          </a:p>
        </p:txBody>
      </p:sp>
      <p:sp>
        <p:nvSpPr>
          <p:cNvPr id="6" name="Title 1">
            <a:extLst>
              <a:ext uri="{FF2B5EF4-FFF2-40B4-BE49-F238E27FC236}">
                <a16:creationId xmlns:a16="http://schemas.microsoft.com/office/drawing/2014/main" id="{AC548BDC-2359-4C67-9945-E10180FB63A3}"/>
              </a:ext>
            </a:extLst>
          </p:cNvPr>
          <p:cNvSpPr>
            <a:spLocks noGrp="1"/>
          </p:cNvSpPr>
          <p:nvPr>
            <p:ph type="title"/>
          </p:nvPr>
        </p:nvSpPr>
        <p:spPr>
          <a:xfrm>
            <a:off x="838200" y="365125"/>
            <a:ext cx="6352309" cy="792719"/>
          </a:xfrm>
        </p:spPr>
        <p:txBody>
          <a:bodyPr/>
          <a:lstStyle/>
          <a:p>
            <a:r>
              <a:rPr lang="en-US"/>
              <a:t>Mounting Buckets</a:t>
            </a:r>
            <a:endParaRPr lang="en-US" dirty="0"/>
          </a:p>
        </p:txBody>
      </p:sp>
      <p:sp>
        <p:nvSpPr>
          <p:cNvPr id="2" name="Rectangle 1">
            <a:extLst>
              <a:ext uri="{FF2B5EF4-FFF2-40B4-BE49-F238E27FC236}">
                <a16:creationId xmlns:a16="http://schemas.microsoft.com/office/drawing/2014/main" id="{D4F6EF5B-6B4F-408C-912B-0CF8FCE4972F}"/>
              </a:ext>
            </a:extLst>
          </p:cNvPr>
          <p:cNvSpPr/>
          <p:nvPr/>
        </p:nvSpPr>
        <p:spPr>
          <a:xfrm>
            <a:off x="2024463" y="5463922"/>
            <a:ext cx="870585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badi"/>
                <a:ea typeface="+mn-ea"/>
                <a:cs typeface="+mn-cs"/>
              </a:rPr>
              <a:t>https://github.com/GoogleCloudPlatform/gcsfuse/blob/master/docs/installing.md</a:t>
            </a:r>
          </a:p>
        </p:txBody>
      </p:sp>
    </p:spTree>
    <p:extLst>
      <p:ext uri="{BB962C8B-B14F-4D97-AF65-F5344CB8AC3E}">
        <p14:creationId xmlns:p14="http://schemas.microsoft.com/office/powerpoint/2010/main" val="2633920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12A0-2EE1-4C2F-9BEC-515940A2014F}"/>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E279D786-5B93-4D9C-95F6-602DDF32BD79}"/>
              </a:ext>
            </a:extLst>
          </p:cNvPr>
          <p:cNvSpPr>
            <a:spLocks noGrp="1"/>
          </p:cNvSpPr>
          <p:nvPr>
            <p:ph sz="quarter" idx="10"/>
          </p:nvPr>
        </p:nvSpPr>
        <p:spPr/>
        <p:txBody>
          <a:bodyPr/>
          <a:lstStyle/>
          <a:p>
            <a:r>
              <a:rPr lang="en-US" dirty="0"/>
              <a:t>Buckets (Storage) are an integral part of working with large data sets or providing access to multiple VMs from a single storage location.</a:t>
            </a:r>
          </a:p>
          <a:p>
            <a:r>
              <a:rPr lang="en-US" dirty="0"/>
              <a:t>Costs of storage can represent a significant portion of cloud expenses if files are being stored for a long period of time.</a:t>
            </a:r>
          </a:p>
          <a:p>
            <a:r>
              <a:rPr lang="en-US" dirty="0"/>
              <a:t>Storage buckets can be managed through the GCP console or through the command line with </a:t>
            </a:r>
            <a:r>
              <a:rPr lang="en-US" dirty="0" err="1"/>
              <a:t>gsutil</a:t>
            </a:r>
            <a:r>
              <a:rPr lang="en-US" dirty="0"/>
              <a:t>.</a:t>
            </a:r>
          </a:p>
        </p:txBody>
      </p:sp>
    </p:spTree>
    <p:extLst>
      <p:ext uri="{BB962C8B-B14F-4D97-AF65-F5344CB8AC3E}">
        <p14:creationId xmlns:p14="http://schemas.microsoft.com/office/powerpoint/2010/main" val="447281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82BD-7327-4F15-A18A-AE7246509632}"/>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3A9FD5E6-AD37-4B34-97A3-19E08B0D0ABD}"/>
              </a:ext>
            </a:extLst>
          </p:cNvPr>
          <p:cNvSpPr>
            <a:spLocks noGrp="1"/>
          </p:cNvSpPr>
          <p:nvPr>
            <p:ph sz="quarter" idx="10"/>
          </p:nvPr>
        </p:nvSpPr>
        <p:spPr/>
        <p:txBody>
          <a:bodyPr/>
          <a:lstStyle/>
          <a:p>
            <a:r>
              <a:rPr lang="en-US" dirty="0"/>
              <a:t>Google Cloud Next Best Practices video </a:t>
            </a:r>
            <a:r>
              <a:rPr lang="en-US" dirty="0">
                <a:hlinkClick r:id="rId2"/>
              </a:rPr>
              <a:t>https://www.youtube.com/watch?v=mOHy6m8KzJk</a:t>
            </a:r>
            <a:endParaRPr lang="en-US" dirty="0"/>
          </a:p>
          <a:p>
            <a:r>
              <a:rPr lang="en-US" dirty="0"/>
              <a:t>Google docs for their Storage product </a:t>
            </a:r>
            <a:r>
              <a:rPr lang="en-US" dirty="0">
                <a:hlinkClick r:id="rId3"/>
              </a:rPr>
              <a:t>https://cloud.google.com/compute/docs/disks</a:t>
            </a:r>
            <a:endParaRPr lang="en-US" dirty="0"/>
          </a:p>
          <a:p>
            <a:r>
              <a:rPr lang="en-US" dirty="0"/>
              <a:t>Documentation for </a:t>
            </a:r>
            <a:r>
              <a:rPr lang="en-US" dirty="0" err="1"/>
              <a:t>gsutil</a:t>
            </a:r>
            <a:r>
              <a:rPr lang="en-US" dirty="0"/>
              <a:t> </a:t>
            </a:r>
            <a:r>
              <a:rPr lang="en-US" dirty="0">
                <a:hlinkClick r:id="rId4"/>
              </a:rPr>
              <a:t>https://cloud.google.com/storage/docs/gsutil</a:t>
            </a:r>
            <a:endParaRPr lang="en-US" dirty="0"/>
          </a:p>
          <a:p>
            <a:endParaRPr lang="en-US" dirty="0"/>
          </a:p>
          <a:p>
            <a:endParaRPr lang="en-US" dirty="0"/>
          </a:p>
        </p:txBody>
      </p:sp>
    </p:spTree>
    <p:extLst>
      <p:ext uri="{BB962C8B-B14F-4D97-AF65-F5344CB8AC3E}">
        <p14:creationId xmlns:p14="http://schemas.microsoft.com/office/powerpoint/2010/main" val="249710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7AA9-40A4-4E2E-9E58-B5FF5743F864}"/>
              </a:ext>
            </a:extLst>
          </p:cNvPr>
          <p:cNvSpPr>
            <a:spLocks noGrp="1"/>
          </p:cNvSpPr>
          <p:nvPr>
            <p:ph type="title"/>
          </p:nvPr>
        </p:nvSpPr>
        <p:spPr/>
        <p:txBody>
          <a:bodyPr/>
          <a:lstStyle/>
          <a:p>
            <a:r>
              <a:rPr lang="en-US" dirty="0"/>
              <a:t>Initial Setup</a:t>
            </a:r>
          </a:p>
        </p:txBody>
      </p:sp>
      <p:sp>
        <p:nvSpPr>
          <p:cNvPr id="3" name="Content Placeholder 2">
            <a:extLst>
              <a:ext uri="{FF2B5EF4-FFF2-40B4-BE49-F238E27FC236}">
                <a16:creationId xmlns:a16="http://schemas.microsoft.com/office/drawing/2014/main" id="{B40BAB35-7A96-4ACF-9B0F-A221D7A618B5}"/>
              </a:ext>
            </a:extLst>
          </p:cNvPr>
          <p:cNvSpPr>
            <a:spLocks noGrp="1"/>
          </p:cNvSpPr>
          <p:nvPr>
            <p:ph sz="quarter" idx="10"/>
          </p:nvPr>
        </p:nvSpPr>
        <p:spPr/>
        <p:txBody>
          <a:bodyPr/>
          <a:lstStyle/>
          <a:p>
            <a:pPr marL="0" indent="0">
              <a:buNone/>
            </a:pPr>
            <a:r>
              <a:rPr lang="en-US" dirty="0"/>
              <a:t>Much of this will depend on whether you are running a personally administered account or an institutional account.</a:t>
            </a:r>
          </a:p>
          <a:p>
            <a:pPr marL="0" indent="0">
              <a:buNone/>
            </a:pPr>
            <a:r>
              <a:rPr lang="en-US" dirty="0"/>
              <a:t>We’ll cover some basics for setting limits and warnings on spending as well as generating credential files for using certain APIs.</a:t>
            </a:r>
          </a:p>
          <a:p>
            <a:pPr marL="0" indent="0">
              <a:buNone/>
            </a:pPr>
            <a:r>
              <a:rPr lang="en-US" dirty="0"/>
              <a:t>You can experiment with your own Google Cloud account by entering the necessary billing information and taking advantage of the free credits provided to you by Google.</a:t>
            </a:r>
          </a:p>
          <a:p>
            <a:endParaRPr lang="en-US" dirty="0"/>
          </a:p>
        </p:txBody>
      </p:sp>
    </p:spTree>
    <p:extLst>
      <p:ext uri="{BB962C8B-B14F-4D97-AF65-F5344CB8AC3E}">
        <p14:creationId xmlns:p14="http://schemas.microsoft.com/office/powerpoint/2010/main" val="293512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mage of the New Project panel.">
            <a:extLst>
              <a:ext uri="{FF2B5EF4-FFF2-40B4-BE49-F238E27FC236}">
                <a16:creationId xmlns:a16="http://schemas.microsoft.com/office/drawing/2014/main" id="{C0044EB7-4011-4AE0-8243-755397DB3451}"/>
              </a:ext>
            </a:extLst>
          </p:cNvPr>
          <p:cNvPicPr>
            <a:picLocks noChangeAspect="1"/>
          </p:cNvPicPr>
          <p:nvPr/>
        </p:nvPicPr>
        <p:blipFill>
          <a:blip r:embed="rId2"/>
          <a:stretch>
            <a:fillRect/>
          </a:stretch>
        </p:blipFill>
        <p:spPr>
          <a:xfrm>
            <a:off x="9571134" y="4496013"/>
            <a:ext cx="2326914" cy="1650557"/>
          </a:xfrm>
          <a:prstGeom prst="rect">
            <a:avLst/>
          </a:prstGeom>
        </p:spPr>
      </p:pic>
      <p:sp>
        <p:nvSpPr>
          <p:cNvPr id="2" name="Title 1">
            <a:extLst>
              <a:ext uri="{FF2B5EF4-FFF2-40B4-BE49-F238E27FC236}">
                <a16:creationId xmlns:a16="http://schemas.microsoft.com/office/drawing/2014/main" id="{245FDFE4-C1EC-41C6-9B63-165A9B82A863}"/>
              </a:ext>
            </a:extLst>
          </p:cNvPr>
          <p:cNvSpPr>
            <a:spLocks noGrp="1"/>
          </p:cNvSpPr>
          <p:nvPr>
            <p:ph type="title"/>
          </p:nvPr>
        </p:nvSpPr>
        <p:spPr/>
        <p:txBody>
          <a:bodyPr/>
          <a:lstStyle/>
          <a:p>
            <a:r>
              <a:rPr lang="en-US" dirty="0"/>
              <a:t>Create a Project</a:t>
            </a:r>
          </a:p>
        </p:txBody>
      </p:sp>
      <p:sp>
        <p:nvSpPr>
          <p:cNvPr id="3" name="Content Placeholder 2">
            <a:extLst>
              <a:ext uri="{FF2B5EF4-FFF2-40B4-BE49-F238E27FC236}">
                <a16:creationId xmlns:a16="http://schemas.microsoft.com/office/drawing/2014/main" id="{E106383E-AFF4-4B2B-9094-40ED5815BD0A}"/>
              </a:ext>
            </a:extLst>
          </p:cNvPr>
          <p:cNvSpPr>
            <a:spLocks noGrp="1"/>
          </p:cNvSpPr>
          <p:nvPr>
            <p:ph sz="quarter" idx="10"/>
          </p:nvPr>
        </p:nvSpPr>
        <p:spPr>
          <a:xfrm>
            <a:off x="838200" y="1920875"/>
            <a:ext cx="6206170" cy="3930650"/>
          </a:xfrm>
        </p:spPr>
        <p:txBody>
          <a:bodyPr>
            <a:normAutofit fontScale="92500" lnSpcReduction="20000"/>
          </a:bodyPr>
          <a:lstStyle/>
          <a:p>
            <a:r>
              <a:rPr lang="en-US" dirty="0"/>
              <a:t>There are multiple optional layers of resource hierarchy in Google Cloud but Project is the most basic.</a:t>
            </a:r>
          </a:p>
          <a:p>
            <a:r>
              <a:rPr lang="en-US" dirty="0"/>
              <a:t>Projects enable billing, managing permission for resources, adding and removing collaborators, and more.</a:t>
            </a:r>
          </a:p>
          <a:p>
            <a:r>
              <a:rPr lang="en-US" dirty="0"/>
              <a:t>A project is required to use Google Cloud resources.</a:t>
            </a:r>
          </a:p>
          <a:p>
            <a:r>
              <a:rPr lang="en-US" dirty="0"/>
              <a:t>We have already added each of you to a project to give you access to features, pay for the work you will do, and generally participate in this workshop.</a:t>
            </a:r>
          </a:p>
        </p:txBody>
      </p:sp>
      <p:pic>
        <p:nvPicPr>
          <p:cNvPr id="5" name="Picture 4" descr="Image of the welcome page for Google Cloud Platform.">
            <a:extLst>
              <a:ext uri="{FF2B5EF4-FFF2-40B4-BE49-F238E27FC236}">
                <a16:creationId xmlns:a16="http://schemas.microsoft.com/office/drawing/2014/main" id="{E28CFDBC-F520-4993-8BE4-4896C8A1B500}"/>
              </a:ext>
            </a:extLst>
          </p:cNvPr>
          <p:cNvPicPr>
            <a:picLocks noChangeAspect="1"/>
          </p:cNvPicPr>
          <p:nvPr/>
        </p:nvPicPr>
        <p:blipFill>
          <a:blip r:embed="rId3"/>
          <a:stretch>
            <a:fillRect/>
          </a:stretch>
        </p:blipFill>
        <p:spPr>
          <a:xfrm>
            <a:off x="7300679" y="217496"/>
            <a:ext cx="3796812" cy="2259745"/>
          </a:xfrm>
          <a:prstGeom prst="rect">
            <a:avLst/>
          </a:prstGeom>
        </p:spPr>
      </p:pic>
      <p:pic>
        <p:nvPicPr>
          <p:cNvPr id="8" name="Picture 7" descr="The Select a project page with an arrow pointing from the New Project button to the panel that is opened when New Project is clicked.">
            <a:extLst>
              <a:ext uri="{FF2B5EF4-FFF2-40B4-BE49-F238E27FC236}">
                <a16:creationId xmlns:a16="http://schemas.microsoft.com/office/drawing/2014/main" id="{40C49223-F064-45EF-872E-BFF300DC6973}"/>
              </a:ext>
            </a:extLst>
          </p:cNvPr>
          <p:cNvPicPr>
            <a:picLocks noChangeAspect="1"/>
          </p:cNvPicPr>
          <p:nvPr/>
        </p:nvPicPr>
        <p:blipFill>
          <a:blip r:embed="rId4"/>
          <a:stretch>
            <a:fillRect/>
          </a:stretch>
        </p:blipFill>
        <p:spPr>
          <a:xfrm>
            <a:off x="7512763" y="3075213"/>
            <a:ext cx="4116742" cy="1587903"/>
          </a:xfrm>
          <a:prstGeom prst="rect">
            <a:avLst/>
          </a:prstGeom>
        </p:spPr>
      </p:pic>
      <p:cxnSp>
        <p:nvCxnSpPr>
          <p:cNvPr id="14" name="Straight Arrow Connector 13">
            <a:extLst>
              <a:ext uri="{FF2B5EF4-FFF2-40B4-BE49-F238E27FC236}">
                <a16:creationId xmlns:a16="http://schemas.microsoft.com/office/drawing/2014/main" id="{20E04707-F7F7-44A6-8664-16CE1A1403D5}"/>
              </a:ext>
              <a:ext uri="{C183D7F6-B498-43B3-948B-1728B52AA6E4}">
                <adec:decorative xmlns:adec="http://schemas.microsoft.com/office/drawing/2017/decorative" val="1"/>
              </a:ext>
            </a:extLst>
          </p:cNvPr>
          <p:cNvCxnSpPr/>
          <p:nvPr/>
        </p:nvCxnSpPr>
        <p:spPr>
          <a:xfrm>
            <a:off x="11097491" y="3325091"/>
            <a:ext cx="0" cy="17622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DE57DBBA-0BF5-461C-9C1F-EFEE219A9329}"/>
              </a:ext>
              <a:ext uri="{C183D7F6-B498-43B3-948B-1728B52AA6E4}">
                <adec:decorative xmlns:adec="http://schemas.microsoft.com/office/drawing/2017/decorative" val="1"/>
              </a:ext>
            </a:extLst>
          </p:cNvPr>
          <p:cNvCxnSpPr>
            <a:cxnSpLocks/>
          </p:cNvCxnSpPr>
          <p:nvPr/>
        </p:nvCxnSpPr>
        <p:spPr>
          <a:xfrm>
            <a:off x="8844742" y="731520"/>
            <a:ext cx="266007" cy="25270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BB89B3E-766A-4603-95F7-E8DE86C8F033}"/>
              </a:ext>
            </a:extLst>
          </p:cNvPr>
          <p:cNvSpPr txBox="1"/>
          <p:nvPr/>
        </p:nvSpPr>
        <p:spPr>
          <a:xfrm>
            <a:off x="3581763" y="6223920"/>
            <a:ext cx="5262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0000"/>
                </a:solidFill>
                <a:effectLst/>
                <a:highlight>
                  <a:srgbClr val="00FFFF"/>
                </a:highlight>
                <a:uLnTx/>
                <a:uFillTx/>
                <a:latin typeface="Abadi"/>
                <a:ea typeface="+mn-ea"/>
                <a:cs typeface="+mn-cs"/>
              </a:rPr>
              <a:t>we have already created a project for the workshop</a:t>
            </a:r>
          </a:p>
        </p:txBody>
      </p:sp>
    </p:spTree>
    <p:extLst>
      <p:ext uri="{BB962C8B-B14F-4D97-AF65-F5344CB8AC3E}">
        <p14:creationId xmlns:p14="http://schemas.microsoft.com/office/powerpoint/2010/main" val="189495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E845-8C61-437F-B593-D72FA6E514E9}"/>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E392CAD2-A8F1-4DA5-B9A1-13E72B574ACF}"/>
              </a:ext>
            </a:extLst>
          </p:cNvPr>
          <p:cNvSpPr>
            <a:spLocks noGrp="1"/>
          </p:cNvSpPr>
          <p:nvPr>
            <p:ph sz="quarter" idx="10"/>
          </p:nvPr>
        </p:nvSpPr>
        <p:spPr/>
        <p:txBody>
          <a:bodyPr/>
          <a:lstStyle/>
          <a:p>
            <a:r>
              <a:rPr lang="en-US" dirty="0"/>
              <a:t>You won’t be making a new project in this workshop but you will need to create one if you plan to use a personal GCP account in the future.</a:t>
            </a:r>
          </a:p>
          <a:p>
            <a:r>
              <a:rPr lang="en-US" dirty="0"/>
              <a:t> This guide in the GCP documentation should help you create and manage projects if you need to. </a:t>
            </a:r>
            <a:r>
              <a:rPr lang="en-US" dirty="0">
                <a:hlinkClick r:id="rId2"/>
              </a:rPr>
              <a:t>https://cloud.google.com/resource-manager/docs/creating-managing-projects</a:t>
            </a:r>
            <a:endParaRPr lang="en-US" dirty="0"/>
          </a:p>
          <a:p>
            <a:endParaRPr lang="en-US" dirty="0"/>
          </a:p>
        </p:txBody>
      </p:sp>
    </p:spTree>
    <p:extLst>
      <p:ext uri="{BB962C8B-B14F-4D97-AF65-F5344CB8AC3E}">
        <p14:creationId xmlns:p14="http://schemas.microsoft.com/office/powerpoint/2010/main" val="97062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0FE5-2E14-4492-89B1-2869866D586D}"/>
              </a:ext>
            </a:extLst>
          </p:cNvPr>
          <p:cNvSpPr>
            <a:spLocks noGrp="1"/>
          </p:cNvSpPr>
          <p:nvPr>
            <p:ph type="title"/>
          </p:nvPr>
        </p:nvSpPr>
        <p:spPr/>
        <p:txBody>
          <a:bodyPr/>
          <a:lstStyle/>
          <a:p>
            <a:r>
              <a:rPr lang="en-US" dirty="0"/>
              <a:t>Set Spending Alerts</a:t>
            </a:r>
          </a:p>
        </p:txBody>
      </p:sp>
      <p:sp>
        <p:nvSpPr>
          <p:cNvPr id="3" name="Content Placeholder 2">
            <a:extLst>
              <a:ext uri="{FF2B5EF4-FFF2-40B4-BE49-F238E27FC236}">
                <a16:creationId xmlns:a16="http://schemas.microsoft.com/office/drawing/2014/main" id="{AA7E68B1-EA5A-448C-9C8D-6E8CF141BB7E}"/>
              </a:ext>
            </a:extLst>
          </p:cNvPr>
          <p:cNvSpPr>
            <a:spLocks noGrp="1"/>
          </p:cNvSpPr>
          <p:nvPr>
            <p:ph sz="quarter" idx="10"/>
          </p:nvPr>
        </p:nvSpPr>
        <p:spPr/>
        <p:txBody>
          <a:bodyPr/>
          <a:lstStyle/>
          <a:p>
            <a:pPr marL="0" indent="0">
              <a:buNone/>
            </a:pPr>
            <a:r>
              <a:rPr lang="en-US" dirty="0"/>
              <a:t>Cost is a frequent concern when moving from local to cloud.</a:t>
            </a:r>
          </a:p>
          <a:p>
            <a:pPr marL="0" indent="0">
              <a:buNone/>
            </a:pPr>
            <a:r>
              <a:rPr lang="en-US" dirty="0"/>
              <a:t>It is certainly possible to generate large bills when using cloud services from the major providers but there are quite a few trial credits and “free tier” services that allow for learning and experimenting with very low expense.</a:t>
            </a:r>
          </a:p>
          <a:p>
            <a:pPr marL="0" indent="0">
              <a:buNone/>
            </a:pPr>
            <a:r>
              <a:rPr lang="en-US" dirty="0"/>
              <a:t>GCP billing has tools to set alerts for various spending levels either projected or actual costs spent to prevent surprises.</a:t>
            </a:r>
          </a:p>
          <a:p>
            <a:pPr marL="0" indent="0">
              <a:buNone/>
            </a:pPr>
            <a:r>
              <a:rPr lang="en-US" dirty="0"/>
              <a:t>There is also a robust monitoring system to track spending</a:t>
            </a:r>
          </a:p>
        </p:txBody>
      </p:sp>
    </p:spTree>
    <p:extLst>
      <p:ext uri="{BB962C8B-B14F-4D97-AF65-F5344CB8AC3E}">
        <p14:creationId xmlns:p14="http://schemas.microsoft.com/office/powerpoint/2010/main" val="155256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BC306EF-1E58-42F3-839F-D54FC45C517F}"/>
              </a:ext>
            </a:extLst>
          </p:cNvPr>
          <p:cNvSpPr>
            <a:spLocks noGrp="1"/>
          </p:cNvSpPr>
          <p:nvPr>
            <p:ph type="title"/>
          </p:nvPr>
        </p:nvSpPr>
        <p:spPr/>
        <p:txBody>
          <a:bodyPr/>
          <a:lstStyle/>
          <a:p>
            <a:r>
              <a:rPr lang="en-US" dirty="0"/>
              <a:t>Billing</a:t>
            </a:r>
          </a:p>
        </p:txBody>
      </p:sp>
      <p:sp>
        <p:nvSpPr>
          <p:cNvPr id="12" name="Content Placeholder 11">
            <a:extLst>
              <a:ext uri="{FF2B5EF4-FFF2-40B4-BE49-F238E27FC236}">
                <a16:creationId xmlns:a16="http://schemas.microsoft.com/office/drawing/2014/main" id="{F11DB7FA-4A17-400B-AC65-A2E263110D0B}"/>
              </a:ext>
            </a:extLst>
          </p:cNvPr>
          <p:cNvSpPr>
            <a:spLocks noGrp="1"/>
          </p:cNvSpPr>
          <p:nvPr>
            <p:ph sz="quarter" idx="10"/>
          </p:nvPr>
        </p:nvSpPr>
        <p:spPr>
          <a:xfrm>
            <a:off x="838200" y="1920875"/>
            <a:ext cx="7067550" cy="3930650"/>
          </a:xfrm>
        </p:spPr>
        <p:txBody>
          <a:bodyPr/>
          <a:lstStyle/>
          <a:p>
            <a:pPr marL="0" indent="0">
              <a:buNone/>
            </a:pPr>
            <a:r>
              <a:rPr lang="en-US" dirty="0"/>
              <a:t>The Billing section of the console provides many views and tools to manage and track spending.</a:t>
            </a:r>
          </a:p>
          <a:p>
            <a:pPr marL="0" indent="0">
              <a:buNone/>
            </a:pPr>
            <a:r>
              <a:rPr lang="en-US" dirty="0"/>
              <a:t>For institutional accounts some of these features may not be available to you.</a:t>
            </a:r>
          </a:p>
          <a:p>
            <a:pPr marL="0" indent="0">
              <a:buNone/>
            </a:pPr>
            <a:r>
              <a:rPr lang="en-US" dirty="0"/>
              <a:t>The Billing Overview is a good place to start to talk about costs.</a:t>
            </a:r>
          </a:p>
        </p:txBody>
      </p:sp>
      <p:pic>
        <p:nvPicPr>
          <p:cNvPr id="13" name="Content Placeholder 10" descr="The Google Console menu with the Billing option selected and an arrow pointing to Overview.">
            <a:extLst>
              <a:ext uri="{FF2B5EF4-FFF2-40B4-BE49-F238E27FC236}">
                <a16:creationId xmlns:a16="http://schemas.microsoft.com/office/drawing/2014/main" id="{BAB0CE2F-BFD1-45D2-B5FC-64B07874F0D1}"/>
              </a:ext>
            </a:extLst>
          </p:cNvPr>
          <p:cNvPicPr>
            <a:picLocks noChangeAspect="1"/>
          </p:cNvPicPr>
          <p:nvPr/>
        </p:nvPicPr>
        <p:blipFill>
          <a:blip r:embed="rId2"/>
          <a:stretch>
            <a:fillRect/>
          </a:stretch>
        </p:blipFill>
        <p:spPr>
          <a:xfrm>
            <a:off x="8412481" y="868986"/>
            <a:ext cx="3234176" cy="4680915"/>
          </a:xfrm>
          <a:prstGeom prst="rect">
            <a:avLst/>
          </a:prstGeom>
        </p:spPr>
      </p:pic>
      <p:sp>
        <p:nvSpPr>
          <p:cNvPr id="14" name="Arrow: Left 13" descr="Arrow pointing to the Overview option of the Billing Menu">
            <a:extLst>
              <a:ext uri="{FF2B5EF4-FFF2-40B4-BE49-F238E27FC236}">
                <a16:creationId xmlns:a16="http://schemas.microsoft.com/office/drawing/2014/main" id="{7C1D6734-D6D7-43AF-88E6-BFF8657A0BC2}"/>
              </a:ext>
            </a:extLst>
          </p:cNvPr>
          <p:cNvSpPr/>
          <p:nvPr/>
        </p:nvSpPr>
        <p:spPr>
          <a:xfrm>
            <a:off x="11004664" y="2053243"/>
            <a:ext cx="515389" cy="4239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741065135"/>
      </p:ext>
    </p:extLst>
  </p:cSld>
  <p:clrMapOvr>
    <a:masterClrMapping/>
  </p:clrMapOvr>
</p:sld>
</file>

<file path=ppt/theme/theme1.xml><?xml version="1.0" encoding="utf-8"?>
<a:theme xmlns:a="http://schemas.openxmlformats.org/drawingml/2006/main" name="1_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Custom 1">
      <a:majorFont>
        <a:latin typeface="Abadi"/>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docProps/app.xml><?xml version="1.0" encoding="utf-8"?>
<Properties xmlns="http://schemas.openxmlformats.org/officeDocument/2006/extended-properties" xmlns:vt="http://schemas.openxmlformats.org/officeDocument/2006/docPropsVTypes">
  <TotalTime>9</TotalTime>
  <Words>2738</Words>
  <Application>Microsoft Office PowerPoint</Application>
  <PresentationFormat>Widescreen</PresentationFormat>
  <Paragraphs>233</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Abadi</vt:lpstr>
      <vt:lpstr>Arial</vt:lpstr>
      <vt:lpstr>Calibri</vt:lpstr>
      <vt:lpstr>Helvetica</vt:lpstr>
      <vt:lpstr>Helvetica Neue</vt:lpstr>
      <vt:lpstr>1_Office Theme</vt:lpstr>
      <vt:lpstr>ASM NGS Pre Conference NCBI Workshop Background Information - Part 1: Cloud Basics</vt:lpstr>
      <vt:lpstr>Note to ASM-NGS Workshop participants.  These slides are provided as background for you to review prior to the workshop. We will NOT cover them all during the actual workshop due to time constraints.  If you have any questions before OR after, email us at:  pd-help@ncbi.nlm.nih.gov  For questions DURING the workshop we will provide more information on the day of the workshop.</vt:lpstr>
      <vt:lpstr>I. Cloud basics  II. NCBI in cloud  III. Other tools  IV. NCBI Pathogen Detection  V. Background to the analysis section</vt:lpstr>
      <vt:lpstr>PowerPoint Presentation</vt:lpstr>
      <vt:lpstr>Initial Setup</vt:lpstr>
      <vt:lpstr>Create a Project</vt:lpstr>
      <vt:lpstr>Projects</vt:lpstr>
      <vt:lpstr>Set Spending Alerts</vt:lpstr>
      <vt:lpstr>Billing</vt:lpstr>
      <vt:lpstr>Billing Overview</vt:lpstr>
      <vt:lpstr>Budgets &amp; Alerts</vt:lpstr>
      <vt:lpstr>Create a Budget</vt:lpstr>
      <vt:lpstr>Simple Budget Alert</vt:lpstr>
      <vt:lpstr>API Credentials</vt:lpstr>
      <vt:lpstr>Get JSON Credentials for API</vt:lpstr>
      <vt:lpstr>Review</vt:lpstr>
      <vt:lpstr>Additional Resources</vt:lpstr>
      <vt:lpstr>Overview</vt:lpstr>
      <vt:lpstr>What is Compute Engine?</vt:lpstr>
      <vt:lpstr>PowerPoint Presentation</vt:lpstr>
      <vt:lpstr>New Compute Engine</vt:lpstr>
      <vt:lpstr>New Compute Engine</vt:lpstr>
      <vt:lpstr>New Compute Engine</vt:lpstr>
      <vt:lpstr>New Compute Engine</vt:lpstr>
      <vt:lpstr>New Compute Engine</vt:lpstr>
      <vt:lpstr>New Compute Engine</vt:lpstr>
      <vt:lpstr>New Compute Engine</vt:lpstr>
      <vt:lpstr>New Compute Engine</vt:lpstr>
      <vt:lpstr>New Compute Engine</vt:lpstr>
      <vt:lpstr>New Compute Engine</vt:lpstr>
      <vt:lpstr>PowerPoint Presentation</vt:lpstr>
      <vt:lpstr>Storagae Bucket Overview</vt:lpstr>
      <vt:lpstr>What is a Bucket?</vt:lpstr>
      <vt:lpstr>Create a Bucket</vt:lpstr>
      <vt:lpstr>Create a Bucket</vt:lpstr>
      <vt:lpstr>Create a Bucket</vt:lpstr>
      <vt:lpstr>Create a Bucket</vt:lpstr>
      <vt:lpstr>Create a Bucket</vt:lpstr>
      <vt:lpstr>Save Files to Buckets</vt:lpstr>
      <vt:lpstr>Save Files to Buckets</vt:lpstr>
      <vt:lpstr>Save Files to Buckets</vt:lpstr>
      <vt:lpstr>Save Files to Buckets</vt:lpstr>
      <vt:lpstr>View Bucket Contents</vt:lpstr>
      <vt:lpstr>View Bucket Contents</vt:lpstr>
      <vt:lpstr>Delete Files from Buckets</vt:lpstr>
      <vt:lpstr>Mounting Buckets</vt:lpstr>
      <vt:lpstr>Review</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Klimke, Bill (NIH/NLM/NCBI) [E]</dc:creator>
  <cp:lastModifiedBy>Klimke, Bill (NIH/NLM/NCBI) [E]</cp:lastModifiedBy>
  <cp:revision>3</cp:revision>
  <dcterms:created xsi:type="dcterms:W3CDTF">2020-12-02T22:25:40Z</dcterms:created>
  <dcterms:modified xsi:type="dcterms:W3CDTF">2020-12-02T22:34:54Z</dcterms:modified>
</cp:coreProperties>
</file>