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802" r:id="rId3"/>
    <p:sldId id="872" r:id="rId4"/>
    <p:sldId id="292" r:id="rId5"/>
    <p:sldId id="873" r:id="rId6"/>
    <p:sldId id="874" r:id="rId7"/>
    <p:sldId id="875" r:id="rId8"/>
    <p:sldId id="876" r:id="rId9"/>
    <p:sldId id="877" r:id="rId10"/>
    <p:sldId id="878" r:id="rId11"/>
    <p:sldId id="880" r:id="rId12"/>
    <p:sldId id="879" r:id="rId13"/>
    <p:sldId id="881" r:id="rId14"/>
    <p:sldId id="886" r:id="rId15"/>
    <p:sldId id="882" r:id="rId16"/>
    <p:sldId id="8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panfs\pan1\gpipe\home\souvorov\PAG2018\skesa\mis.ind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>
                <a:latin typeface="Arial" panose="020B0604020202020204" pitchFamily="34" charset="0"/>
              </a:rPr>
              <a:t>Mismatches per 100 </a:t>
            </a:r>
            <a:r>
              <a:rPr lang="en-US" sz="1600" baseline="0" dirty="0" err="1">
                <a:latin typeface="Arial" panose="020B0604020202020204" pitchFamily="34" charset="0"/>
              </a:rPr>
              <a:t>Kb</a:t>
            </a:r>
            <a:endParaRPr lang="en-US" sz="1600" baseline="0" dirty="0">
              <a:latin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Skesa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cat>
            <c:strRef>
              <c:f>Sheet2!$A$2:$A$7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&gt;5</c:v>
                </c:pt>
              </c:strCache>
            </c:strRef>
          </c:cat>
          <c:val>
            <c:numRef>
              <c:f>Sheet2!$B$2:$B$7</c:f>
              <c:numCache>
                <c:formatCode>General</c:formatCode>
                <c:ptCount val="6"/>
                <c:pt idx="0">
                  <c:v>47</c:v>
                </c:pt>
                <c:pt idx="1">
                  <c:v>4</c:v>
                </c:pt>
                <c:pt idx="2">
                  <c:v>3</c:v>
                </c:pt>
                <c:pt idx="3">
                  <c:v>0.1</c:v>
                </c:pt>
                <c:pt idx="4">
                  <c:v>0.1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F2-440E-833B-B950B88C3F31}"/>
            </c:ext>
          </c:extLst>
        </c:ser>
        <c:ser>
          <c:idx val="2"/>
          <c:order val="1"/>
          <c:tx>
            <c:strRef>
              <c:f>Sheet2!$D$1</c:f>
              <c:strCache>
                <c:ptCount val="1"/>
                <c:pt idx="0">
                  <c:v>Spades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Sheet2!$A$2:$A$7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&gt;5</c:v>
                </c:pt>
              </c:strCache>
            </c:strRef>
          </c:cat>
          <c:val>
            <c:numRef>
              <c:f>Sheet2!$D$2:$D$7</c:f>
              <c:numCache>
                <c:formatCode>General</c:formatCode>
                <c:ptCount val="6"/>
                <c:pt idx="0">
                  <c:v>3</c:v>
                </c:pt>
                <c:pt idx="1">
                  <c:v>14</c:v>
                </c:pt>
                <c:pt idx="2">
                  <c:v>19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F2-440E-833B-B950B88C3F31}"/>
            </c:ext>
          </c:extLst>
        </c:ser>
        <c:ser>
          <c:idx val="4"/>
          <c:order val="2"/>
          <c:tx>
            <c:strRef>
              <c:f>Sheet2!$F$1</c:f>
              <c:strCache>
                <c:ptCount val="1"/>
                <c:pt idx="0">
                  <c:v>Megahit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Sheet2!$A$2:$A$7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&gt;5</c:v>
                </c:pt>
              </c:strCache>
            </c:strRef>
          </c:cat>
          <c:val>
            <c:numRef>
              <c:f>Sheet2!$F$2:$F$7</c:f>
              <c:numCache>
                <c:formatCode>General</c:formatCode>
                <c:ptCount val="6"/>
                <c:pt idx="0">
                  <c:v>9</c:v>
                </c:pt>
                <c:pt idx="1">
                  <c:v>20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F2-440E-833B-B950B88C3F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381976784"/>
        <c:axId val="377936680"/>
      </c:barChart>
      <c:catAx>
        <c:axId val="38197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>
                    <a:latin typeface="Arial" panose="020B0604020202020204" pitchFamily="34" charset="0"/>
                  </a:rPr>
                  <a:t>Mismatches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936680"/>
        <c:crosses val="autoZero"/>
        <c:auto val="1"/>
        <c:lblAlgn val="ctr"/>
        <c:lblOffset val="100"/>
        <c:noMultiLvlLbl val="0"/>
      </c:catAx>
      <c:valAx>
        <c:axId val="377936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Arial" panose="020B0604020202020204" pitchFamily="34" charset="0"/>
                  </a:rPr>
                  <a:t>Runs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97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138917"/>
            <a:ext cx="12192000" cy="2580167"/>
          </a:xfrm>
          <a:prstGeom prst="rect">
            <a:avLst/>
          </a:prstGeom>
          <a:solidFill>
            <a:schemeClr val="accent5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1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09" y="450802"/>
            <a:ext cx="2808212" cy="160659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320" y="450803"/>
            <a:ext cx="7498080" cy="54181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309" y="2042160"/>
            <a:ext cx="2808212" cy="382682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59" y="6239208"/>
            <a:ext cx="7694570" cy="271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027" y="6236208"/>
            <a:ext cx="179070" cy="2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4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ledgement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9707" cy="121748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62195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59582" y="1657427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48891" y="1657426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15400" y="1662193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87291" y="365125"/>
            <a:ext cx="5366509" cy="1217613"/>
          </a:xfrm>
        </p:spPr>
        <p:txBody>
          <a:bodyPr anchor="ctr">
            <a:normAutofit/>
          </a:bodyPr>
          <a:lstStyle>
            <a:lvl1pPr marL="0" indent="0">
              <a:lnSpc>
                <a:spcPct val="125000"/>
              </a:lnSpc>
              <a:buNone/>
              <a:defRPr sz="1600"/>
            </a:lvl1pPr>
          </a:lstStyle>
          <a:p>
            <a:pPr lvl="0"/>
            <a:r>
              <a:rPr lang="en-US" dirty="0"/>
              <a:t>This research was supported by the Intramural Research Program of the NIH, National Library of Medicine.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0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DEA6-776B-4C49-B69C-367983EE3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DFF8A-22FA-4E3F-BA5B-D6AB355AC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3DFF-2C44-4C05-88D0-038AFC9B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F9D2-0918-42DC-8C89-CD013CB6681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6774-BA77-446E-BDF4-16C5DF03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1B8F-68AA-4F0D-B1E3-03A3E90A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CDAC-52AE-4D55-A052-EB4B5883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C46CD-C43A-46D6-94C5-5407A1FD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39C8-F9D2-4631-B0B6-D9978DA27D3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C5C4-364C-4B65-8885-F82C84AC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717F1-FB93-41C1-80BB-5C140B33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9B81-3481-41F9-9BEC-BCF74C84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6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Plain">
  <p:cSld name="1_Content - Plain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920875"/>
            <a:ext cx="1051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83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2222339"/>
            <a:ext cx="12192000" cy="243068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072640"/>
            <a:ext cx="12192000" cy="28956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879804"/>
            <a:ext cx="4964035" cy="67202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</p:spTree>
    <p:extLst>
      <p:ext uri="{BB962C8B-B14F-4D97-AF65-F5344CB8AC3E}">
        <p14:creationId xmlns:p14="http://schemas.microsoft.com/office/powerpoint/2010/main" val="357998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8200" y="1920875"/>
            <a:ext cx="10515600" cy="39306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4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Blu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8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248" y="6236208"/>
            <a:ext cx="10512551" cy="3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2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8" y="3802335"/>
            <a:ext cx="1051560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1959429"/>
            <a:ext cx="10515600" cy="18427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0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urv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16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9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Pentagra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874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874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6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Righ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6627812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6278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627812" cy="34232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68640" y="1681163"/>
            <a:ext cx="318674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68640" y="2505075"/>
            <a:ext cx="3186748" cy="34232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6425" y="6236208"/>
            <a:ext cx="189739" cy="2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8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" panose="020B0604020104020204" pitchFamily="34" charset="0"/>
          <a:ea typeface="Abadi" panose="020B0604020104020204" pitchFamily="34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badi" panose="020B0604020104020204" pitchFamily="34" charset="0"/>
          <a:ea typeface="Abadi" panose="020B0604020104020204" pitchFamily="34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Abadi" panose="020B0604020104020204" pitchFamily="34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badi" panose="020B0604020104020204" pitchFamily="34" charset="0"/>
          <a:ea typeface="Abadi" panose="020B0604020104020204" pitchFamily="34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Abadi" panose="020B0604020104020204" pitchFamily="34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Abadi" panose="020B0604020104020204" pitchFamily="34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doi.org/10.1186/s12859-017-1520-4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1013374" cy="1119981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badi" panose="020B0604020104020204" pitchFamily="34" charset="0"/>
              </a:rPr>
              <a:t>ASM NGS Pre Conference NCBI Workshop</a:t>
            </a:r>
            <a:br>
              <a:rPr lang="en-US">
                <a:latin typeface="Abadi" panose="020B0604020104020204" pitchFamily="34" charset="0"/>
              </a:rPr>
            </a:br>
            <a:r>
              <a:rPr lang="en-US">
                <a:latin typeface="Abadi" panose="020B0604020104020204" pitchFamily="34" charset="0"/>
              </a:rPr>
              <a:t>Background Information - Part 3: Other tools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Hosted by NCBI Pathogen Detection Team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E1F98FD-37E7-420B-A7CF-866F9A67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1093212"/>
            <a:ext cx="91122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00FFFF"/>
                </a:highlight>
                <a:uLnTx/>
                <a:uFillTx/>
                <a:latin typeface="Abadi"/>
                <a:ea typeface="+mn-ea"/>
                <a:cs typeface="+mn-cs"/>
              </a:rPr>
              <a:t>dsub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 is a command-line tool that makes it easy to submit and run batch scripts in the cloud.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A7957E-E43A-49B3-92C7-D3817E1C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4" y="1656309"/>
            <a:ext cx="1036637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The 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00FFFF"/>
                </a:highlight>
                <a:uLnTx/>
                <a:uFillTx/>
                <a:latin typeface="Abadi"/>
                <a:ea typeface="+mn-ea"/>
                <a:cs typeface="+mn-cs"/>
              </a:rPr>
              <a:t>dsub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 user experience is modeled after traditional high-performance computing job schedulers like Grid Engine and Slurm. You write a script and then submit it to a job scheduler from a shell prompt on your local machine.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It can be exercised in local mode to allow rapid prototyping without incurring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It uses the Google Cloud Life Sciences API for running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Requires storage buckets for input/output data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Can run docker images, or home built scripts.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BCC5B0-01DB-4BA3-8150-207DEC53B4D6}"/>
              </a:ext>
            </a:extLst>
          </p:cNvPr>
          <p:cNvSpPr/>
          <p:nvPr/>
        </p:nvSpPr>
        <p:spPr>
          <a:xfrm>
            <a:off x="3361397" y="5954841"/>
            <a:ext cx="5904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https://github.com/DataBiosphere/dsub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https://cloud.google.com/life-sciences/docs/reference/rest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E92DD-633E-4EEF-94F5-2D3EFE58C582}"/>
              </a:ext>
            </a:extLst>
          </p:cNvPr>
          <p:cNvSpPr txBox="1"/>
          <p:nvPr/>
        </p:nvSpPr>
        <p:spPr>
          <a:xfrm>
            <a:off x="5231162" y="50843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dsub</a:t>
            </a:r>
          </a:p>
        </p:txBody>
      </p:sp>
    </p:spTree>
    <p:extLst>
      <p:ext uri="{BB962C8B-B14F-4D97-AF65-F5344CB8AC3E}">
        <p14:creationId xmlns:p14="http://schemas.microsoft.com/office/powerpoint/2010/main" val="145212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ello Docker - Things Solver">
            <a:extLst>
              <a:ext uri="{FF2B5EF4-FFF2-40B4-BE49-F238E27FC236}">
                <a16:creationId xmlns:a16="http://schemas.microsoft.com/office/drawing/2014/main" id="{EC06BF35-5B08-496C-817D-7EB4F44D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7" y="1087694"/>
            <a:ext cx="8353425" cy="491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57BF48-7C43-49DB-A82A-58EF73A22E30}"/>
              </a:ext>
            </a:extLst>
          </p:cNvPr>
          <p:cNvSpPr txBox="1"/>
          <p:nvPr/>
        </p:nvSpPr>
        <p:spPr>
          <a:xfrm>
            <a:off x="5385708" y="346829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Docker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00F2F-593E-47D0-9848-9902EBACBB3E}"/>
              </a:ext>
            </a:extLst>
          </p:cNvPr>
          <p:cNvSpPr/>
          <p:nvPr/>
        </p:nvSpPr>
        <p:spPr>
          <a:xfrm>
            <a:off x="4411728" y="6149459"/>
            <a:ext cx="4549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Dockerhttps://thingsolver.com/hello-docker/</a:t>
            </a:r>
          </a:p>
        </p:txBody>
      </p:sp>
    </p:spTree>
    <p:extLst>
      <p:ext uri="{BB962C8B-B14F-4D97-AF65-F5344CB8AC3E}">
        <p14:creationId xmlns:p14="http://schemas.microsoft.com/office/powerpoint/2010/main" val="28128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8ECD8D7-194C-4E86-918C-ECC88932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38471"/>
            <a:ext cx="10934083" cy="2914214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1415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444D"/>
                </a:solidFill>
                <a:effectLst/>
                <a:highlight>
                  <a:srgbClr val="00FFFF"/>
                </a:highlight>
                <a:uLnTx/>
                <a:uFillTx/>
                <a:latin typeface="Abadi"/>
                <a:ea typeface="+mn-ea"/>
                <a:cs typeface="+mn-cs"/>
              </a:rPr>
              <a:t>Docker Engine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444D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is an open source containerization technology for building and containerizing your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444D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444D"/>
                </a:solidFill>
                <a:effectLst/>
                <a:highlight>
                  <a:srgbClr val="00FFFF"/>
                </a:highlight>
                <a:uLnTx/>
                <a:uFillTx/>
                <a:latin typeface="Abadi"/>
                <a:ea typeface="+mn-ea"/>
                <a:cs typeface="+mn-cs"/>
              </a:rPr>
              <a:t>Docker Engine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444D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acts as a client-server application with: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444D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A server with a long-running daemon process 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dockerd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444D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444D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444D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APIs which specify interfaces that programs can use to talk to and instruct the Docker daemon.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444D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444D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A command line interface (CLI) client 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docker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444D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C9F8E-6D26-4993-8D82-49EB0E9C6E83}"/>
              </a:ext>
            </a:extLst>
          </p:cNvPr>
          <p:cNvSpPr txBox="1"/>
          <p:nvPr/>
        </p:nvSpPr>
        <p:spPr>
          <a:xfrm>
            <a:off x="466725" y="4657725"/>
            <a:ext cx="5676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Many Docker images already exist for life sciences tools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Anyone can create a Docker image (with account)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9BD0D0-D77A-4EF3-B2EE-C133B1137A34}"/>
              </a:ext>
            </a:extLst>
          </p:cNvPr>
          <p:cNvSpPr/>
          <p:nvPr/>
        </p:nvSpPr>
        <p:spPr>
          <a:xfrm>
            <a:off x="4644399" y="6130409"/>
            <a:ext cx="337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https://docs.docker.com/engine/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F0DA9-7885-4F60-A8C1-8C06FA45EEBA}"/>
              </a:ext>
            </a:extLst>
          </p:cNvPr>
          <p:cNvSpPr txBox="1"/>
          <p:nvPr/>
        </p:nvSpPr>
        <p:spPr>
          <a:xfrm>
            <a:off x="5385708" y="346829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3300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CBD3F9-039D-4EA6-A6B5-A10BBFD7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5" y="431800"/>
            <a:ext cx="2105025" cy="568325"/>
          </a:xfrm>
        </p:spPr>
        <p:txBody>
          <a:bodyPr>
            <a:normAutofit fontScale="90000"/>
          </a:bodyPr>
          <a:lstStyle/>
          <a:p>
            <a:r>
              <a:rPr lang="en-US" sz="3600"/>
              <a:t>samtools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F97A4-60CA-46D3-9CB9-917D6B0844F3}"/>
              </a:ext>
            </a:extLst>
          </p:cNvPr>
          <p:cNvSpPr txBox="1"/>
          <p:nvPr/>
        </p:nvSpPr>
        <p:spPr>
          <a:xfrm>
            <a:off x="327023" y="1163603"/>
            <a:ext cx="1082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Samtools is a set of utilities that manipulate alignments in the BAM format. It imports from and exports to the SAM (Sequence Alignment/Map) format, does sorting, merging and indexing, and allows to retrieve reads in any regions swiftly.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23752E-446C-430F-BDDD-0F3ECD0F1305}"/>
              </a:ext>
            </a:extLst>
          </p:cNvPr>
          <p:cNvSpPr/>
          <p:nvPr/>
        </p:nvSpPr>
        <p:spPr>
          <a:xfrm>
            <a:off x="5972175" y="2061705"/>
            <a:ext cx="53527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https://en.wikipedia.org/wiki/SAM_(file_format)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https://en.wikipedia.org/wiki/Binary_Alignment_Map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http://samtools.sourceforge.net/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7BBA3-ACA8-4C08-B2D8-8A2E8FDFB619}"/>
              </a:ext>
            </a:extLst>
          </p:cNvPr>
          <p:cNvSpPr txBox="1"/>
          <p:nvPr/>
        </p:nvSpPr>
        <p:spPr>
          <a:xfrm>
            <a:off x="4752975" y="3331517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pyfaidx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73E25-31BA-4F3C-ABF9-A2A6FD0878D5}"/>
              </a:ext>
            </a:extLst>
          </p:cNvPr>
          <p:cNvSpPr/>
          <p:nvPr/>
        </p:nvSpPr>
        <p:spPr>
          <a:xfrm>
            <a:off x="571501" y="4080213"/>
            <a:ext cx="11293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Samtools provides a function “faidx” (FAsta InDeX), which creates a small flat index file “.fai” allowing for fast random access to any subsequence in the indexed FASTA file, while loading a minimal amount of the file in to memory. This python module implements pure Python classes for indexing, retrieval, and in-place modification of FASTA files using a samtools compatible index.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9CB50-38C7-4DA4-A9A5-CD3777F75DDC}"/>
              </a:ext>
            </a:extLst>
          </p:cNvPr>
          <p:cNvSpPr/>
          <p:nvPr/>
        </p:nvSpPr>
        <p:spPr>
          <a:xfrm>
            <a:off x="4289663" y="6191054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https://pypi.org/project/pyfaidx/</a:t>
            </a:r>
          </a:p>
        </p:txBody>
      </p:sp>
    </p:spTree>
    <p:extLst>
      <p:ext uri="{BB962C8B-B14F-4D97-AF65-F5344CB8AC3E}">
        <p14:creationId xmlns:p14="http://schemas.microsoft.com/office/powerpoint/2010/main" val="301186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C40847-E832-4370-9DA1-CF201DFF9B28}"/>
              </a:ext>
            </a:extLst>
          </p:cNvPr>
          <p:cNvSpPr txBox="1">
            <a:spLocks/>
          </p:cNvSpPr>
          <p:nvPr/>
        </p:nvSpPr>
        <p:spPr>
          <a:xfrm>
            <a:off x="5043487" y="584200"/>
            <a:ext cx="2105025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badi" panose="020B0604020104020204" pitchFamily="34" charset="0"/>
                <a:ea typeface="Abadi" panose="020B0604020104020204" pitchFamily="34" charset="0"/>
                <a:cs typeface="Helvetica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cs typeface="Helvetica" charset="0"/>
              </a:rPr>
              <a:t>mummer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91C68-D6E9-454A-AC91-3D1B07F6E84B}"/>
              </a:ext>
            </a:extLst>
          </p:cNvPr>
          <p:cNvSpPr txBox="1"/>
          <p:nvPr/>
        </p:nvSpPr>
        <p:spPr>
          <a:xfrm>
            <a:off x="319390" y="1359327"/>
            <a:ext cx="70663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MUMmer is a versatile alignment tool for DNA and protein sequences.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Useful for pairwise comparisons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23118B-F03A-4816-B3D7-99F95F4F7F2B}"/>
              </a:ext>
            </a:extLst>
          </p:cNvPr>
          <p:cNvSpPr/>
          <p:nvPr/>
        </p:nvSpPr>
        <p:spPr>
          <a:xfrm>
            <a:off x="4082468" y="6199098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https://github.com/mummer4/mummer</a:t>
            </a:r>
          </a:p>
        </p:txBody>
      </p:sp>
      <p:pic>
        <p:nvPicPr>
          <p:cNvPr id="5124" name="Picture 4" descr="MUMmer">
            <a:extLst>
              <a:ext uri="{FF2B5EF4-FFF2-40B4-BE49-F238E27FC236}">
                <a16:creationId xmlns:a16="http://schemas.microsoft.com/office/drawing/2014/main" id="{3A86206C-55FA-4D47-9156-C5DAE0D80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62" y="1940352"/>
            <a:ext cx="4946185" cy="370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9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0075E9-EF21-4B78-92FE-D07B02D6AFF5}"/>
              </a:ext>
            </a:extLst>
          </p:cNvPr>
          <p:cNvSpPr txBox="1"/>
          <p:nvPr/>
        </p:nvSpPr>
        <p:spPr>
          <a:xfrm>
            <a:off x="5198708" y="68151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parsnp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E49A2-5094-4B24-B7DB-550A6D4AE2F5}"/>
              </a:ext>
            </a:extLst>
          </p:cNvPr>
          <p:cNvSpPr/>
          <p:nvPr/>
        </p:nvSpPr>
        <p:spPr>
          <a:xfrm>
            <a:off x="647700" y="1645414"/>
            <a:ext cx="110013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highlight>
                  <a:srgbClr val="00FFFF"/>
                </a:highlight>
                <a:uLnTx/>
                <a:uFillTx/>
                <a:latin typeface="Abadi"/>
                <a:ea typeface="+mn-ea"/>
                <a:cs typeface="+mn-cs"/>
              </a:rPr>
              <a:t>Parsnp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 was designed to align the core genome of hundreds to thousands of bacterial genomes within a few minutes to few hours. Input can be both draft assemblies and finished genomes, and output includes variant (SNP) calls, core genome phylogeny and multi-alignments.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highlight>
                  <a:srgbClr val="00FFFF"/>
                </a:highlight>
                <a:uLnTx/>
                <a:uFillTx/>
                <a:latin typeface="Abadi"/>
                <a:ea typeface="+mn-ea"/>
                <a:cs typeface="+mn-cs"/>
              </a:rPr>
              <a:t>Parsnp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 leverages contextual information provided by multi-alignments surrounding SNP sites for filtration/cleaning, in addition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highlight>
                  <a:srgbClr val="00FFFF"/>
                </a:highlight>
                <a:uLnTx/>
                <a:uFillTx/>
                <a:latin typeface="Abadi"/>
                <a:ea typeface="+mn-ea"/>
                <a:cs typeface="+mn-cs"/>
              </a:rPr>
              <a:t>to existing tools for recombination detection/filtration and phylogenetic reconstruction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E766A-B110-4550-AD91-84052E0AF7DE}"/>
              </a:ext>
            </a:extLst>
          </p:cNvPr>
          <p:cNvSpPr txBox="1"/>
          <p:nvPr/>
        </p:nvSpPr>
        <p:spPr>
          <a:xfrm>
            <a:off x="4732234" y="3501867"/>
            <a:ext cx="2319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harvesttools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1A06A7-4A6A-4575-A9F3-C32219374172}"/>
              </a:ext>
            </a:extLst>
          </p:cNvPr>
          <p:cNvSpPr/>
          <p:nvPr/>
        </p:nvSpPr>
        <p:spPr>
          <a:xfrm>
            <a:off x="542924" y="4465767"/>
            <a:ext cx="111061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highlight>
                  <a:srgbClr val="00FFFF"/>
                </a:highlight>
                <a:uLnTx/>
                <a:uFillTx/>
                <a:latin typeface="Abadi"/>
                <a:ea typeface="+mn-ea"/>
                <a:cs typeface="+mn-cs"/>
              </a:rPr>
              <a:t>HarvestTools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 is a utility for creating and interfacing with Gingr files, which are efficient archives that the Harvest Suite uses to store reference-compressed multi-alignments, phylogenetic trees, filtered variants and annotations. Though designed for use with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highlight>
                  <a:srgbClr val="00FFFF"/>
                </a:highlight>
                <a:uLnTx/>
                <a:uFillTx/>
                <a:latin typeface="Abadi"/>
                <a:ea typeface="+mn-ea"/>
                <a:cs typeface="+mn-cs"/>
              </a:rPr>
              <a:t>Parsnp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 and Gingr, HarvestTools can also be used for generic conversion between standard bioinformatics file formats.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0C5C19-9ECE-4445-A3C9-F0BAF7E6CE28}"/>
              </a:ext>
            </a:extLst>
          </p:cNvPr>
          <p:cNvSpPr/>
          <p:nvPr/>
        </p:nvSpPr>
        <p:spPr>
          <a:xfrm>
            <a:off x="3324225" y="5797034"/>
            <a:ext cx="7134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https://harvest.readthedocs.io/en/v1.5.0/content/parsnp.html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5BB111-C6A6-4492-A1A4-77F1B99F5054}"/>
              </a:ext>
            </a:extLst>
          </p:cNvPr>
          <p:cNvSpPr/>
          <p:nvPr/>
        </p:nvSpPr>
        <p:spPr>
          <a:xfrm>
            <a:off x="3324225" y="6191935"/>
            <a:ext cx="7308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https://harvest.readthedocs.io/en/v1.5.0/content/harvest-tools.html</a:t>
            </a:r>
          </a:p>
        </p:txBody>
      </p:sp>
    </p:spTree>
    <p:extLst>
      <p:ext uri="{BB962C8B-B14F-4D97-AF65-F5344CB8AC3E}">
        <p14:creationId xmlns:p14="http://schemas.microsoft.com/office/powerpoint/2010/main" val="329147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57DF92-DF5C-43D5-8198-A0653A5BB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19" y="734707"/>
            <a:ext cx="3030992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Richa Agarwala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Victor Ananiev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Azat Badretdin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Slava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 Brover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Joshua Cherry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Jinna Choi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Vyacheslav Chetvernin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Pavan Chilamakuri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Robert 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Cohen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Michael DiCuccio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Boris Fedorov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Mike Feldgarden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Lewis Geer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Renata Geer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Dan Haft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Lianyi Han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Avi Kimchi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Michel Kimelman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William Klimke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Alex Kotliarov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Valerii Lashmanov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Aleksandr Morgulis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Eyal Moses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Chris O'Sullivan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Arjun Prasad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A42BE15D-E2A5-4A44-AA60-FDDB48397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6258" y="4806899"/>
            <a:ext cx="50270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This research was supported by the Intramural Research Program of the NIH, National Library of Medicine.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http://www.ncbi.nlm.nih.gov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National Center for Biotechnology Information – National Library of Medicine – Bethesda MD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20892 USA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07244-0C05-4E77-91C1-FDA368171DB9}"/>
              </a:ext>
            </a:extLst>
          </p:cNvPr>
          <p:cNvSpPr/>
          <p:nvPr/>
        </p:nvSpPr>
        <p:spPr>
          <a:xfrm>
            <a:off x="3384060" y="734707"/>
            <a:ext cx="337983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Edward Rice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Kirill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Rotmistrovskyy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Alejandro A. Schaffer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Nadya Serova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Stephen Sherry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Sergey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Shiryev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Martin Shumway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Oleg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Shutov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Douglas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Slotta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Alexandre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Souvorov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Tatiana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Tatusova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Francoise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Thibaud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-Nissen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Igor Tolstoy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Lukas Wagner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Hlavina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Wratko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Chunlin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 Xiao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Alexander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Zasypkin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Eugene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Yaschenko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Mingzhang Yang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David Lipman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James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Ostell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Kim Pruitt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69DAA0-A6B6-4C11-B4D2-CC1A4EE3158B}"/>
              </a:ext>
            </a:extLst>
          </p:cNvPr>
          <p:cNvSpPr txBox="1"/>
          <p:nvPr/>
        </p:nvSpPr>
        <p:spPr>
          <a:xfrm>
            <a:off x="6362935" y="3956890"/>
            <a:ext cx="414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badi"/>
                <a:ea typeface="+mn-ea"/>
                <a:cs typeface="+mn-cs"/>
              </a:rPr>
              <a:t>pd-help@ncbi.nlm.nih.gov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08559D-A37B-4D92-AC96-4F6A254835D9}"/>
              </a:ext>
            </a:extLst>
          </p:cNvPr>
          <p:cNvSpPr txBox="1"/>
          <p:nvPr/>
        </p:nvSpPr>
        <p:spPr>
          <a:xfrm>
            <a:off x="3781103" y="139502"/>
            <a:ext cx="573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Acknowledgements for NCBI + Other Tools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B54EE852-9091-4798-8AFC-1369F4081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827" y="734707"/>
            <a:ext cx="268214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CDC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FDA/CFSAN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GenFS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USDA-FSIS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PHE/FERA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NHGRI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NIAID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WRAIR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Broad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Wadsworth/MDH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Vendors: PacBio, Illumina, Roche</a:t>
            </a:r>
          </a:p>
        </p:txBody>
      </p:sp>
    </p:spTree>
    <p:extLst>
      <p:ext uri="{BB962C8B-B14F-4D97-AF65-F5344CB8AC3E}">
        <p14:creationId xmlns:p14="http://schemas.microsoft.com/office/powerpoint/2010/main" val="31892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CBD3F9-039D-4EA6-A6B5-A10BBFD7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latin typeface="+mn-lt"/>
                <a:cs typeface="Arial" panose="020B0604020202020204" pitchFamily="34" charset="0"/>
              </a:rPr>
              <a:t>3. Other tools</a:t>
            </a:r>
            <a:endParaRPr lang="en-U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F97A4-60CA-46D3-9CB9-917D6B0844F3}"/>
              </a:ext>
            </a:extLst>
          </p:cNvPr>
          <p:cNvSpPr txBox="1"/>
          <p:nvPr/>
        </p:nvSpPr>
        <p:spPr>
          <a:xfrm>
            <a:off x="1047750" y="1951672"/>
            <a:ext cx="1675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SKESA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Readfinder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SAUTE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AMRFinderPlus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compat</a:t>
            </a:r>
          </a:p>
        </p:txBody>
      </p:sp>
    </p:spTree>
    <p:extLst>
      <p:ext uri="{BB962C8B-B14F-4D97-AF65-F5344CB8AC3E}">
        <p14:creationId xmlns:p14="http://schemas.microsoft.com/office/powerpoint/2010/main" val="237280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CBD3F9-039D-4EA6-A6B5-A10BBFD7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9" y="435779"/>
            <a:ext cx="10515600" cy="436541"/>
          </a:xfrm>
        </p:spPr>
        <p:txBody>
          <a:bodyPr>
            <a:noAutofit/>
          </a:bodyPr>
          <a:lstStyle/>
          <a:p>
            <a:r>
              <a:rPr lang="en-US" sz="2800"/>
              <a:t>SKESA</a:t>
            </a:r>
            <a:r>
              <a:rPr lang="en-US" sz="2800" dirty="0"/>
              <a:t>: Strategic </a:t>
            </a:r>
            <a:r>
              <a:rPr lang="en-US" sz="2800" dirty="0" err="1"/>
              <a:t>Kmer</a:t>
            </a:r>
            <a:r>
              <a:rPr lang="en-US" sz="2800" dirty="0"/>
              <a:t> Extension for Scrupulous Assemblies</a:t>
            </a:r>
            <a:br>
              <a:rPr lang="en-US" sz="2800" dirty="0"/>
            </a:br>
            <a:endParaRPr lang="en-US" sz="28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24B8C5-549D-488A-B9BB-D1B44DC79391}"/>
              </a:ext>
            </a:extLst>
          </p:cNvPr>
          <p:cNvSpPr/>
          <p:nvPr/>
        </p:nvSpPr>
        <p:spPr>
          <a:xfrm>
            <a:off x="3497393" y="6203950"/>
            <a:ext cx="5862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Souvorov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et al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., 2018.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doi: 10.1186/s13059-018-1540-z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9A000-93D3-44F1-A7E5-D4EE5DFB9853}"/>
              </a:ext>
            </a:extLst>
          </p:cNvPr>
          <p:cNvSpPr txBox="1"/>
          <p:nvPr/>
        </p:nvSpPr>
        <p:spPr>
          <a:xfrm>
            <a:off x="671444" y="1012954"/>
            <a:ext cx="106034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The difference between the strains could be as small as a handful  of SNPs.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Most assemblers are optimized for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contig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 length and will make ‘risky’ connection.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Most experiments are  conducted using Illumina machines.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Low-level contamination from a very similar strain is almost always present --  sequencing and/or sampling protocols may be the cause.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81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73C8D1F-56AB-4AA9-9B45-EA17BFD9835F}"/>
              </a:ext>
            </a:extLst>
          </p:cNvPr>
          <p:cNvGraphicFramePr>
            <a:graphicFrameLocks/>
          </p:cNvGraphicFramePr>
          <p:nvPr/>
        </p:nvGraphicFramePr>
        <p:xfrm>
          <a:off x="1897551" y="1650254"/>
          <a:ext cx="3382707" cy="3188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98CF4E-1AD3-43AD-9616-FC680FC229D2}"/>
              </a:ext>
            </a:extLst>
          </p:cNvPr>
          <p:cNvSpPr txBox="1"/>
          <p:nvPr/>
        </p:nvSpPr>
        <p:spPr>
          <a:xfrm>
            <a:off x="1794587" y="732284"/>
            <a:ext cx="876455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56 bio-samples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PacBio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assembly and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Illumina reads (used as validation set)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QUAST: quality assessment tool for genome assemblies,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Bioinformatics, 2013 Apr 15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90EB3A-6700-4B0B-9370-0AA6ECD147F8}"/>
              </a:ext>
            </a:extLst>
          </p:cNvPr>
          <p:cNvGraphicFramePr>
            <a:graphicFrameLocks noGrp="1"/>
          </p:cNvGraphicFramePr>
          <p:nvPr/>
        </p:nvGraphicFramePr>
        <p:xfrm>
          <a:off x="5825895" y="2158277"/>
          <a:ext cx="4377648" cy="563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30391">
                  <a:extLst>
                    <a:ext uri="{9D8B030D-6E8A-4147-A177-3AD203B41FA5}">
                      <a16:colId xmlns:a16="http://schemas.microsoft.com/office/drawing/2014/main" val="3938277449"/>
                    </a:ext>
                  </a:extLst>
                </a:gridCol>
                <a:gridCol w="950685">
                  <a:extLst>
                    <a:ext uri="{9D8B030D-6E8A-4147-A177-3AD203B41FA5}">
                      <a16:colId xmlns:a16="http://schemas.microsoft.com/office/drawing/2014/main" val="2349249101"/>
                    </a:ext>
                  </a:extLst>
                </a:gridCol>
                <a:gridCol w="820058">
                  <a:extLst>
                    <a:ext uri="{9D8B030D-6E8A-4147-A177-3AD203B41FA5}">
                      <a16:colId xmlns:a16="http://schemas.microsoft.com/office/drawing/2014/main" val="3482105803"/>
                    </a:ext>
                  </a:extLst>
                </a:gridCol>
                <a:gridCol w="776514">
                  <a:extLst>
                    <a:ext uri="{9D8B030D-6E8A-4147-A177-3AD203B41FA5}">
                      <a16:colId xmlns:a16="http://schemas.microsoft.com/office/drawing/2014/main" val="34571413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</a:rPr>
                        <a:t>Assembler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</a:rPr>
                        <a:t>SKESA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Arial" panose="020B0604020202020204" pitchFamily="34" charset="0"/>
                        </a:rPr>
                        <a:t>SPADes</a:t>
                      </a:r>
                      <a:endParaRPr lang="en-US" sz="1400" b="0" dirty="0"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</a:rPr>
                        <a:t>Megahit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869352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</a:rPr>
                        <a:t>Avg</a:t>
                      </a:r>
                      <a:r>
                        <a:rPr lang="en-US" sz="1400" dirty="0">
                          <a:latin typeface="Arial" panose="020B0604020202020204" pitchFamily="34" charset="0"/>
                        </a:rPr>
                        <a:t> time (12 cores)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</a:rPr>
                        <a:t>362 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</a:rPr>
                        <a:t>1,236 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</a:rPr>
                        <a:t>283 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110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25479B-0D23-49B3-9C90-23E727B6C328}"/>
              </a:ext>
            </a:extLst>
          </p:cNvPr>
          <p:cNvGraphicFramePr>
            <a:graphicFrameLocks noGrp="1"/>
          </p:cNvGraphicFramePr>
          <p:nvPr/>
        </p:nvGraphicFramePr>
        <p:xfrm>
          <a:off x="6022088" y="3364460"/>
          <a:ext cx="3985261" cy="563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32106">
                  <a:extLst>
                    <a:ext uri="{9D8B030D-6E8A-4147-A177-3AD203B41FA5}">
                      <a16:colId xmlns:a16="http://schemas.microsoft.com/office/drawing/2014/main" val="3938277449"/>
                    </a:ext>
                  </a:extLst>
                </a:gridCol>
                <a:gridCol w="900517">
                  <a:extLst>
                    <a:ext uri="{9D8B030D-6E8A-4147-A177-3AD203B41FA5}">
                      <a16:colId xmlns:a16="http://schemas.microsoft.com/office/drawing/2014/main" val="2349249101"/>
                    </a:ext>
                  </a:extLst>
                </a:gridCol>
                <a:gridCol w="1026319">
                  <a:extLst>
                    <a:ext uri="{9D8B030D-6E8A-4147-A177-3AD203B41FA5}">
                      <a16:colId xmlns:a16="http://schemas.microsoft.com/office/drawing/2014/main" val="3482105803"/>
                    </a:ext>
                  </a:extLst>
                </a:gridCol>
                <a:gridCol w="1026319">
                  <a:extLst>
                    <a:ext uri="{9D8B030D-6E8A-4147-A177-3AD203B41FA5}">
                      <a16:colId xmlns:a16="http://schemas.microsoft.com/office/drawing/2014/main" val="34571413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</a:rPr>
                        <a:t>Assembler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</a:rPr>
                        <a:t>SKESA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Arial" panose="020B0604020202020204" pitchFamily="34" charset="0"/>
                        </a:rPr>
                        <a:t>SPADes</a:t>
                      </a:r>
                      <a:endParaRPr lang="en-US" sz="1400" b="0" dirty="0"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anose="020B0604020202020204" pitchFamily="34" charset="0"/>
                        </a:rPr>
                        <a:t>Megahit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869352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</a:rPr>
                        <a:t>Avg</a:t>
                      </a:r>
                      <a:r>
                        <a:rPr lang="en-US" sz="1400" dirty="0">
                          <a:latin typeface="Arial" panose="020B0604020202020204" pitchFamily="34" charset="0"/>
                        </a:rPr>
                        <a:t> N50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</a:rPr>
                        <a:t>200 </a:t>
                      </a:r>
                      <a:r>
                        <a:rPr lang="en-US" sz="1400" dirty="0" err="1">
                          <a:latin typeface="Arial" panose="020B0604020202020204" pitchFamily="34" charset="0"/>
                        </a:rPr>
                        <a:t>Kbp</a:t>
                      </a:r>
                      <a:endParaRPr lang="en-US" sz="1400" dirty="0"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</a:rPr>
                        <a:t>175 </a:t>
                      </a:r>
                      <a:r>
                        <a:rPr lang="en-US" sz="1400" dirty="0" err="1">
                          <a:latin typeface="Arial" panose="020B0604020202020204" pitchFamily="34" charset="0"/>
                        </a:rPr>
                        <a:t>Kbp</a:t>
                      </a:r>
                      <a:endParaRPr lang="en-US" sz="1400" dirty="0"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</a:rPr>
                        <a:t>157 </a:t>
                      </a:r>
                      <a:r>
                        <a:rPr lang="en-US" sz="1400" dirty="0" err="1">
                          <a:latin typeface="Arial" panose="020B0604020202020204" pitchFamily="34" charset="0"/>
                        </a:rPr>
                        <a:t>Kbp</a:t>
                      </a:r>
                      <a:endParaRPr lang="en-US" sz="1400" dirty="0"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1109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1D581D5-E03E-4C2B-868C-D965BDE216AD}"/>
              </a:ext>
            </a:extLst>
          </p:cNvPr>
          <p:cNvSpPr/>
          <p:nvPr/>
        </p:nvSpPr>
        <p:spPr>
          <a:xfrm>
            <a:off x="1360841" y="5045232"/>
            <a:ext cx="893010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SKESA is fast because it is conservative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there will be more breaks in the assembly, but less mismatches overall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2041C6-8ADB-4E8D-BE29-8A20EC942861}"/>
              </a:ext>
            </a:extLst>
          </p:cNvPr>
          <p:cNvSpPr/>
          <p:nvPr/>
        </p:nvSpPr>
        <p:spPr>
          <a:xfrm>
            <a:off x="4977717" y="6251415"/>
            <a:ext cx="3227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https://github.com/ncbi/SKESA</a:t>
            </a:r>
          </a:p>
        </p:txBody>
      </p:sp>
    </p:spTree>
    <p:extLst>
      <p:ext uri="{BB962C8B-B14F-4D97-AF65-F5344CB8AC3E}">
        <p14:creationId xmlns:p14="http://schemas.microsoft.com/office/powerpoint/2010/main" val="7016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CBD3F9-039D-4EA6-A6B5-A10BBFD7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/>
              <a:t>Readfinder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F97A4-60CA-46D3-9CB9-917D6B0844F3}"/>
              </a:ext>
            </a:extLst>
          </p:cNvPr>
          <p:cNvSpPr txBox="1"/>
          <p:nvPr/>
        </p:nvSpPr>
        <p:spPr>
          <a:xfrm>
            <a:off x="838200" y="2172772"/>
            <a:ext cx="62488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Efficient short nucleotide read filtering application.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Under development.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Efficient way to extract reads based on reference sequence(s).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FB116-3B91-410C-A1FB-75650974428E}"/>
              </a:ext>
            </a:extLst>
          </p:cNvPr>
          <p:cNvSpPr/>
          <p:nvPr/>
        </p:nvSpPr>
        <p:spPr>
          <a:xfrm>
            <a:off x="4249383" y="6123543"/>
            <a:ext cx="414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https://github.com/morgulis/ReadFinder</a:t>
            </a:r>
          </a:p>
        </p:txBody>
      </p:sp>
    </p:spTree>
    <p:extLst>
      <p:ext uri="{BB962C8B-B14F-4D97-AF65-F5344CB8AC3E}">
        <p14:creationId xmlns:p14="http://schemas.microsoft.com/office/powerpoint/2010/main" val="61457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CBD3F9-039D-4EA6-A6B5-A10BBFD7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/>
              <a:t>SAUTE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F97A4-60CA-46D3-9CB9-917D6B0844F3}"/>
              </a:ext>
            </a:extLst>
          </p:cNvPr>
          <p:cNvSpPr txBox="1"/>
          <p:nvPr/>
        </p:nvSpPr>
        <p:spPr>
          <a:xfrm>
            <a:off x="838200" y="1848922"/>
            <a:ext cx="97193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Guided assembler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Efficient way to generate consensus alignments against reference sequences as well as generate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graph genomes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Graph genomes can be viewed with bandage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Undergoing development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95F03C-8C41-4F96-B996-7D5C832F788F}"/>
              </a:ext>
            </a:extLst>
          </p:cNvPr>
          <p:cNvSpPr/>
          <p:nvPr/>
        </p:nvSpPr>
        <p:spPr>
          <a:xfrm>
            <a:off x="786526" y="5269984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not available yet</a:t>
            </a:r>
          </a:p>
        </p:txBody>
      </p:sp>
    </p:spTree>
    <p:extLst>
      <p:ext uri="{BB962C8B-B14F-4D97-AF65-F5344CB8AC3E}">
        <p14:creationId xmlns:p14="http://schemas.microsoft.com/office/powerpoint/2010/main" val="167612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CBD3F9-039D-4EA6-A6B5-A10BBFD7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/>
              <a:t>AMRFinderPlus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F97A4-60CA-46D3-9CB9-917D6B0844F3}"/>
              </a:ext>
            </a:extLst>
          </p:cNvPr>
          <p:cNvSpPr txBox="1"/>
          <p:nvPr/>
        </p:nvSpPr>
        <p:spPr>
          <a:xfrm>
            <a:off x="882650" y="1506022"/>
            <a:ext cx="98860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Updated version of AMRFinder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Can be run on assembled sequences with or without annotation (with annotation results in greater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specificity)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Includes point mutations contributing to resistance for several key organisms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Includes stress response (biocide, metal, acid, heat resistance) and virulence (most STECs)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E11172-C4EC-4460-9147-5452A8D1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3587840"/>
            <a:ext cx="9531350" cy="16268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6C6774-1C83-4095-B099-B1BF5878A935}"/>
              </a:ext>
            </a:extLst>
          </p:cNvPr>
          <p:cNvSpPr/>
          <p:nvPr/>
        </p:nvSpPr>
        <p:spPr>
          <a:xfrm>
            <a:off x="3794452" y="6155338"/>
            <a:ext cx="573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Feldgarden 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et al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., 2019. DOI: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10.1128/AAC.00483-19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F49AF-EA8D-4627-88B5-4103D483ED75}"/>
              </a:ext>
            </a:extLst>
          </p:cNvPr>
          <p:cNvSpPr/>
          <p:nvPr/>
        </p:nvSpPr>
        <p:spPr>
          <a:xfrm>
            <a:off x="621426" y="5500328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https://github.com/ncbi/amr/wiki</a:t>
            </a:r>
          </a:p>
        </p:txBody>
      </p:sp>
    </p:spTree>
    <p:extLst>
      <p:ext uri="{BB962C8B-B14F-4D97-AF65-F5344CB8AC3E}">
        <p14:creationId xmlns:p14="http://schemas.microsoft.com/office/powerpoint/2010/main" val="423416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CBD3F9-039D-4EA6-A6B5-A10BBFD7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/>
              <a:t>max compat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F97A4-60CA-46D3-9CB9-917D6B0844F3}"/>
              </a:ext>
            </a:extLst>
          </p:cNvPr>
          <p:cNvSpPr txBox="1"/>
          <p:nvPr/>
        </p:nvSpPr>
        <p:spPr>
          <a:xfrm>
            <a:off x="838200" y="1877061"/>
            <a:ext cx="4616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maximum compatibility algorithm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identifies maximum compatible characters for reconstruction of phylogeny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useful for closely related genomes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more robust to data errors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95F03C-8C41-4F96-B996-7D5C832F788F}"/>
              </a:ext>
            </a:extLst>
          </p:cNvPr>
          <p:cNvSpPr/>
          <p:nvPr/>
        </p:nvSpPr>
        <p:spPr>
          <a:xfrm>
            <a:off x="462676" y="5360987"/>
            <a:ext cx="6462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https://ftp.ncbi.nih.gov/pub/jcherry/compat/compat-0.8.3.tar.gz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3A2265-0B8E-4F52-AF08-215DD73D9A5D}"/>
              </a:ext>
            </a:extLst>
          </p:cNvPr>
          <p:cNvSpPr/>
          <p:nvPr/>
        </p:nvSpPr>
        <p:spPr>
          <a:xfrm>
            <a:off x="4128962" y="6142077"/>
            <a:ext cx="4619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Cherry, 2019. DOI: 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BlinkMacSystemFont"/>
                <a:ea typeface="+mn-ea"/>
                <a:cs typeface="+mn-cs"/>
                <a:hlinkClick r:id="rId2"/>
              </a:rPr>
              <a:t>10.1186/s12859-017-1520-4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BlinkMacSystemFont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24EF80-5F85-47AF-9FEA-51942B09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183098"/>
            <a:ext cx="340995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8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CBD3F9-039D-4EA6-A6B5-A10BBFD7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857" y="555626"/>
            <a:ext cx="3619500" cy="730250"/>
          </a:xfrm>
        </p:spPr>
        <p:txBody>
          <a:bodyPr>
            <a:normAutofit/>
          </a:bodyPr>
          <a:lstStyle/>
          <a:p>
            <a:r>
              <a:rPr lang="en-US" sz="3600"/>
              <a:t>Non-NCBI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F97A4-60CA-46D3-9CB9-917D6B0844F3}"/>
              </a:ext>
            </a:extLst>
          </p:cNvPr>
          <p:cNvSpPr txBox="1"/>
          <p:nvPr/>
        </p:nvSpPr>
        <p:spPr>
          <a:xfrm>
            <a:off x="996950" y="1953697"/>
            <a:ext cx="20601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dsub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samtools + pyfaidx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docker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mummer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parsnp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harvesttools</a:t>
            </a:r>
          </a:p>
        </p:txBody>
      </p:sp>
    </p:spTree>
    <p:extLst>
      <p:ext uri="{BB962C8B-B14F-4D97-AF65-F5344CB8AC3E}">
        <p14:creationId xmlns:p14="http://schemas.microsoft.com/office/powerpoint/2010/main" val="39387590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NCBI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C"/>
      </a:accent1>
      <a:accent2>
        <a:srgbClr val="AEB0B5"/>
      </a:accent2>
      <a:accent3>
        <a:srgbClr val="00A6D2"/>
      </a:accent3>
      <a:accent4>
        <a:srgbClr val="981B1E"/>
      </a:accent4>
      <a:accent5>
        <a:srgbClr val="002455"/>
      </a:accent5>
      <a:accent6>
        <a:srgbClr val="2E8540"/>
      </a:accent6>
      <a:hlink>
        <a:srgbClr val="0563C1"/>
      </a:hlink>
      <a:folHlink>
        <a:srgbClr val="954F72"/>
      </a:folHlink>
    </a:clrScheme>
    <a:fontScheme name="Custom 1">
      <a:majorFont>
        <a:latin typeface="Abadi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bi_presentation_light_2018-final3" id="{98D4A0B7-E0BF-164B-A57A-F4BCD23BECE7}" vid="{3CA3D7C7-A90F-314B-994C-EF26FE2F6ED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1182</Words>
  <Application>Microsoft Office PowerPoint</Application>
  <PresentationFormat>Widescreen</PresentationFormat>
  <Paragraphs>211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Abadi</vt:lpstr>
      <vt:lpstr>Arial</vt:lpstr>
      <vt:lpstr>BlinkMacSystemFont</vt:lpstr>
      <vt:lpstr>Calibri</vt:lpstr>
      <vt:lpstr>Helvetica Neue</vt:lpstr>
      <vt:lpstr>Source Sans Pro</vt:lpstr>
      <vt:lpstr>1_Office Theme</vt:lpstr>
      <vt:lpstr>ASM NGS Pre Conference NCBI Workshop Background Information - Part 3: Other tools</vt:lpstr>
      <vt:lpstr>3. Other tools</vt:lpstr>
      <vt:lpstr>SKESA: Strategic Kmer Extension for Scrupulous Assemblies </vt:lpstr>
      <vt:lpstr>PowerPoint Presentation</vt:lpstr>
      <vt:lpstr>Readfinder</vt:lpstr>
      <vt:lpstr>SAUTE</vt:lpstr>
      <vt:lpstr>AMRFinderPlus</vt:lpstr>
      <vt:lpstr>max compat</vt:lpstr>
      <vt:lpstr>Non-NCBI tools</vt:lpstr>
      <vt:lpstr>PowerPoint Presentation</vt:lpstr>
      <vt:lpstr>PowerPoint Presentation</vt:lpstr>
      <vt:lpstr>PowerPoint Presentation</vt:lpstr>
      <vt:lpstr>samtools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 NGS Pre Conference NCBI Workshop Background Information - Part 3: Other tools</dc:title>
  <dc:creator>Klimke, Bill (NIH/NLM/NCBI) [E]</dc:creator>
  <cp:lastModifiedBy>Klimke, Bill (NIH/NLM/NCBI) [E]</cp:lastModifiedBy>
  <cp:revision>1</cp:revision>
  <dcterms:created xsi:type="dcterms:W3CDTF">2020-12-02T22:30:19Z</dcterms:created>
  <dcterms:modified xsi:type="dcterms:W3CDTF">2020-12-02T22:34:40Z</dcterms:modified>
</cp:coreProperties>
</file>