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3" r:id="rId3"/>
    <p:sldId id="268" r:id="rId4"/>
    <p:sldId id="269" r:id="rId5"/>
    <p:sldId id="270" r:id="rId6"/>
    <p:sldId id="271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7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8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DEA6-776B-4C49-B69C-367983EE3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DFF8A-22FA-4E3F-BA5B-D6AB355A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3DFF-2C44-4C05-88D0-038AFC9B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F9D2-0918-42DC-8C89-CD013CB6681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6774-BA77-446E-BDF4-16C5DF03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1B8F-68AA-4F0D-B1E3-03A3E90A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CDAC-52AE-4D55-A052-EB4B58830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3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C46CD-C43A-46D6-94C5-5407A1FD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39C8-F9D2-4631-B0B6-D9978DA27D3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C5C4-364C-4B65-8885-F82C84AC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717F1-FB93-41C1-80BB-5C140B33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9B81-3481-41F9-9BEC-BCF74C84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Plain">
  <p:cSld name="1_Content - Plain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920875"/>
            <a:ext cx="1051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70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8815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3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5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7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8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Abadi" panose="020B0604020104020204" pitchFamily="34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1013374" cy="1119981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badi" panose="020B0604020104020204" pitchFamily="34" charset="0"/>
              </a:rPr>
              <a:t>ASM NGS Pre Conference NCBI Workshop</a:t>
            </a:r>
            <a:br>
              <a:rPr lang="en-US">
                <a:latin typeface="Abadi" panose="020B0604020104020204" pitchFamily="34" charset="0"/>
              </a:rPr>
            </a:br>
            <a:r>
              <a:rPr lang="en-US">
                <a:latin typeface="Abadi" panose="020B0604020104020204" pitchFamily="34" charset="0"/>
              </a:rPr>
              <a:t>Background Information - Part 5: Background to</a:t>
            </a:r>
            <a:br>
              <a:rPr lang="en-US">
                <a:latin typeface="Abadi" panose="020B0604020104020204" pitchFamily="34" charset="0"/>
              </a:rPr>
            </a:br>
            <a:r>
              <a:rPr lang="en-US">
                <a:latin typeface="Abadi" panose="020B0604020104020204" pitchFamily="34" charset="0"/>
              </a:rPr>
              <a:t>Analysis Projects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4058393"/>
            <a:ext cx="10515600" cy="533400"/>
          </a:xfrm>
        </p:spPr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Hosted by NCBI Pathogen Detection Team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C0C4F-DF3A-4EB5-AEDB-35AE6E5059A4}"/>
              </a:ext>
            </a:extLst>
          </p:cNvPr>
          <p:cNvSpPr txBox="1"/>
          <p:nvPr/>
        </p:nvSpPr>
        <p:spPr>
          <a:xfrm>
            <a:off x="1952480" y="373969"/>
            <a:ext cx="6859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5. Background to the analysis section.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Using data from this paper: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D42B7-ED05-4B3A-98A7-4A6807C7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36" y="1957492"/>
            <a:ext cx="9933709" cy="3839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7F29BA-1242-48B2-8556-56A80B768544}"/>
              </a:ext>
            </a:extLst>
          </p:cNvPr>
          <p:cNvSpPr/>
          <p:nvPr/>
        </p:nvSpPr>
        <p:spPr>
          <a:xfrm>
            <a:off x="4104152" y="5958182"/>
            <a:ext cx="4645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https://pubmed.ncbi.nlm.nih.gov/32514171/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doi: 10.1038/s41591-020-0894-4</a:t>
            </a:r>
          </a:p>
        </p:txBody>
      </p:sp>
    </p:spTree>
    <p:extLst>
      <p:ext uri="{BB962C8B-B14F-4D97-AF65-F5344CB8AC3E}">
        <p14:creationId xmlns:p14="http://schemas.microsoft.com/office/powerpoint/2010/main" val="338067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E07648-464A-43A6-8ED8-1D2EE38C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7" y="854760"/>
            <a:ext cx="8359073" cy="52771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010B73-8F00-49F8-96D6-A2CAA08EA036}"/>
              </a:ext>
            </a:extLst>
          </p:cNvPr>
          <p:cNvSpPr txBox="1"/>
          <p:nvPr/>
        </p:nvSpPr>
        <p:spPr>
          <a:xfrm>
            <a:off x="2280720" y="116011"/>
            <a:ext cx="6298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Sampling in a tertiary care hospital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16822-4AC7-4A1F-9DC4-5E8D045E5426}"/>
              </a:ext>
            </a:extLst>
          </p:cNvPr>
          <p:cNvSpPr/>
          <p:nvPr/>
        </p:nvSpPr>
        <p:spPr>
          <a:xfrm>
            <a:off x="3428811" y="6285834"/>
            <a:ext cx="7031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Figure 1. Overview of sampling sites and analysis workflow. Chng,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et al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.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4B72F-B6D4-4859-A5B5-33241DCE35E6}"/>
              </a:ext>
            </a:extLst>
          </p:cNvPr>
          <p:cNvSpPr txBox="1"/>
          <p:nvPr/>
        </p:nvSpPr>
        <p:spPr>
          <a:xfrm>
            <a:off x="8770005" y="1128738"/>
            <a:ext cx="33986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multiple floors, wards, rooms,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sites samples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two time points one week apart,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deep metagenomics sequencing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with Illuumina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a subset of sites sampled a third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time a year later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did taxonomic and antibiotic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resistance gene analysis (ARG)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used ARG analysis to aid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enrichment culture for nanopore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sequencing</a:t>
            </a:r>
          </a:p>
        </p:txBody>
      </p:sp>
    </p:spTree>
    <p:extLst>
      <p:ext uri="{BB962C8B-B14F-4D97-AF65-F5344CB8AC3E}">
        <p14:creationId xmlns:p14="http://schemas.microsoft.com/office/powerpoint/2010/main" val="35696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C0C4F-DF3A-4EB5-AEDB-35AE6E5059A4}"/>
              </a:ext>
            </a:extLst>
          </p:cNvPr>
          <p:cNvSpPr txBox="1"/>
          <p:nvPr/>
        </p:nvSpPr>
        <p:spPr>
          <a:xfrm>
            <a:off x="559497" y="428178"/>
            <a:ext cx="11232562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Background to the analysis section.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Using data from this paper: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From enrichment cultures did nanopore sequencing (all samples) and illumina (subset)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Nanopore-based metagenomic assemblies were high quality and could be assigned to specific taxa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Illumina assemblies were lower quality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Characterized plasmid sequences from assemblies and ARGs, and noted same plasmid in multiple environments.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Analyzed relationships between genomes using ANI and noted ARG and cluster stability over time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Noted some very clonally related isolates (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Elizabethkingia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) and more distally related (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S. aureus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) both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patient and environment and from a different study years earlier (also found antibiotic resistance was enriched),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and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A. baumannii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patient and environment and relationship to Kuwaiti isolates from a separate published study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91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8A6AC0-75A8-4323-ABA3-C64D7AE79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5" y="588295"/>
            <a:ext cx="9221135" cy="529865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951D5B-944F-4560-AF45-29D11E4C2D18}"/>
              </a:ext>
            </a:extLst>
          </p:cNvPr>
          <p:cNvSpPr/>
          <p:nvPr/>
        </p:nvSpPr>
        <p:spPr>
          <a:xfrm>
            <a:off x="3363497" y="6149268"/>
            <a:ext cx="7616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Figure 5. Multispecies analysis of phylogenetic relationships between environmental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and patient genomes. Chng,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et al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.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F7472-DD1D-4E70-941B-058F67628E5B}"/>
              </a:ext>
            </a:extLst>
          </p:cNvPr>
          <p:cNvSpPr txBox="1"/>
          <p:nvPr/>
        </p:nvSpPr>
        <p:spPr>
          <a:xfrm>
            <a:off x="9785267" y="1211284"/>
            <a:ext cx="1951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leaf nodes reflect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clusters of related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genomes, not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individual isolate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genomes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974742-B0D5-41EF-9A55-F12A1D001F16}"/>
              </a:ext>
            </a:extLst>
          </p:cNvPr>
          <p:cNvSpPr/>
          <p:nvPr/>
        </p:nvSpPr>
        <p:spPr>
          <a:xfrm rot="10800000">
            <a:off x="2939143" y="2611421"/>
            <a:ext cx="486884" cy="2327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A016D2-6185-46C5-8807-001475A20CA9}"/>
              </a:ext>
            </a:extLst>
          </p:cNvPr>
          <p:cNvCxnSpPr>
            <a:cxnSpLocks/>
          </p:cNvCxnSpPr>
          <p:nvPr/>
        </p:nvCxnSpPr>
        <p:spPr>
          <a:xfrm flipV="1">
            <a:off x="3420089" y="415638"/>
            <a:ext cx="130630" cy="2312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F7A1A1-371A-4E98-8CC0-2A244F8884EA}"/>
              </a:ext>
            </a:extLst>
          </p:cNvPr>
          <p:cNvSpPr txBox="1"/>
          <p:nvPr/>
        </p:nvSpPr>
        <p:spPr>
          <a:xfrm>
            <a:off x="3610099" y="138573"/>
            <a:ext cx="48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We will examine this cluster (part 2, see below)</a:t>
            </a:r>
          </a:p>
        </p:txBody>
      </p:sp>
    </p:spTree>
    <p:extLst>
      <p:ext uri="{BB962C8B-B14F-4D97-AF65-F5344CB8AC3E}">
        <p14:creationId xmlns:p14="http://schemas.microsoft.com/office/powerpoint/2010/main" val="30581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C0C4F-DF3A-4EB5-AEDB-35AE6E5059A4}"/>
              </a:ext>
            </a:extLst>
          </p:cNvPr>
          <p:cNvSpPr txBox="1"/>
          <p:nvPr/>
        </p:nvSpPr>
        <p:spPr>
          <a:xfrm>
            <a:off x="559497" y="428178"/>
            <a:ext cx="10488769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 will examine three areas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1. For the Acinetobacter isolates for which antibiotic susceptibility testing has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been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a. assemble the Illumina data with SKESA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b. run AMRFinderPlus on the assemblies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c. compare the AST data from the paper to the ARGs from AMRFinder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2. For the Acinetobacter s6 cluster, compare to the Kuwaiti isolates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a. Use Pathogen Detection to examine and obtain Kuwaiti isolates genomes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b. Use metadata for the s6 cluster to pull out genomes from the s6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c. compare using MUMMER and parsnp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5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C0C4F-DF3A-4EB5-AEDB-35AE6E5059A4}"/>
              </a:ext>
            </a:extLst>
          </p:cNvPr>
          <p:cNvSpPr txBox="1"/>
          <p:nvPr/>
        </p:nvSpPr>
        <p:spPr>
          <a:xfrm>
            <a:off x="1064199" y="1081320"/>
            <a:ext cx="742222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3. From a set of metagenomic samples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a. select interesting examples based on reported Resistome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b. from set of assembled plasmid, select interesting plasmids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c. pull out reads from a using b as reference and tool readfinder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d. assemble reads from c using b as reference using saute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e. compare assembled plasmid against reference plasmid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	f. identify shared plasmids in different metagenomic samples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37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57DF92-DF5C-43D5-8198-A0653A5BB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19" y="734707"/>
            <a:ext cx="3030992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Richa Agarwala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Victor Ananiev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Azat Badretdin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Slava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 Brover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Joshua Cherry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Jinna Choi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Vyacheslav Chetvernin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Pavan Chilamakuri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Robert 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Cohen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Michael DiCuccio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Boris Fedorov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Mike Feldgarden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Lewis Geer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Renata Geer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Dan Haft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Lianyi Han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Avi Kimchi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Michel Kimelman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William Klimke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Alex Kotliarov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Valerii Lashmanov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Aleksandr Morgulis</a:t>
            </a:r>
            <a:endParaRPr kumimoji="0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Eyal Moses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Chris O'Sullivan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Arjun Prasad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A42BE15D-E2A5-4A44-AA60-FDDB48397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258" y="4806899"/>
            <a:ext cx="50270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This research was supported by the Intramural Research Program of the NIH, National Library of Medicine.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http://www.ncbi.nlm.nih.gov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National Center for Biotechnology Information – National Library of Medicine – Bethesda MD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20892 USA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07244-0C05-4E77-91C1-FDA368171DB9}"/>
              </a:ext>
            </a:extLst>
          </p:cNvPr>
          <p:cNvSpPr/>
          <p:nvPr/>
        </p:nvSpPr>
        <p:spPr>
          <a:xfrm>
            <a:off x="3384060" y="734707"/>
            <a:ext cx="337983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Edward Rice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Kirill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Rotmistrovskyy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Alejandro A. Schaffer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Nadya Serova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Stephen Sherry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Sergey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Shiryev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Martin Shumway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Oleg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Shutov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Douglas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Slotta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Alexandre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Souvorov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Tatiana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Tatusova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Francoise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Thibaud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-Nissen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Igor Tolstoy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Lukas Wagner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Hlavina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Wratko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Chunlin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 Xiao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Alexander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Zasypkin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Eugene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Yaschenko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Mingzhang Yang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David Lipman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James </a:t>
            </a:r>
            <a:r>
              <a:rPr kumimoji="0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Ostell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Kim Pruitt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69DAA0-A6B6-4C11-B4D2-CC1A4EE3158B}"/>
              </a:ext>
            </a:extLst>
          </p:cNvPr>
          <p:cNvSpPr txBox="1"/>
          <p:nvPr/>
        </p:nvSpPr>
        <p:spPr>
          <a:xfrm>
            <a:off x="6362935" y="3956890"/>
            <a:ext cx="414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badi"/>
                <a:ea typeface="+mn-ea"/>
                <a:cs typeface="+mn-cs"/>
              </a:rPr>
              <a:t>pd-help@ncbi.nlm.nih.gov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08559D-A37B-4D92-AC96-4F6A254835D9}"/>
              </a:ext>
            </a:extLst>
          </p:cNvPr>
          <p:cNvSpPr txBox="1"/>
          <p:nvPr/>
        </p:nvSpPr>
        <p:spPr>
          <a:xfrm>
            <a:off x="4349883" y="234103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Acknowledgements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B54EE852-9091-4798-8AFC-1369F4081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827" y="734707"/>
            <a:ext cx="268214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CDC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FDA/CFSAN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GenFS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/>
              <a:ea typeface="+mn-ea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USDA-FSIS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PHE/FERA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NHGRI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NIAID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WRAIR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Broad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Wadsworth/MDH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/>
                <a:ea typeface="+mn-ea"/>
                <a:cs typeface="Aharoni" panose="02010803020104030203" pitchFamily="2" charset="-79"/>
              </a:rPr>
              <a:t>Vendors: PacBio, Illumina, Roche</a:t>
            </a:r>
          </a:p>
        </p:txBody>
      </p:sp>
    </p:spTree>
    <p:extLst>
      <p:ext uri="{BB962C8B-B14F-4D97-AF65-F5344CB8AC3E}">
        <p14:creationId xmlns:p14="http://schemas.microsoft.com/office/powerpoint/2010/main" val="18150834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Custom 1">
      <a:majorFont>
        <a:latin typeface="Abadi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666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Helvetica Neue</vt:lpstr>
      <vt:lpstr>1_Office Theme</vt:lpstr>
      <vt:lpstr>ASM NGS Pre Conference NCBI Workshop Background Information - Part 5: Background to Analysis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 NGS Pre Conference NCBI Workshop Background Information - Part 5: Background to Analysis Projects</dc:title>
  <dc:creator>Klimke, Bill (NIH/NLM/NCBI) [E]</dc:creator>
  <cp:lastModifiedBy>Klimke, Bill (NIH/NLM/NCBI) [E]</cp:lastModifiedBy>
  <cp:revision>1</cp:revision>
  <dcterms:created xsi:type="dcterms:W3CDTF">2020-12-02T22:33:26Z</dcterms:created>
  <dcterms:modified xsi:type="dcterms:W3CDTF">2020-12-02T22:37:58Z</dcterms:modified>
</cp:coreProperties>
</file>