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5" r:id="rId3"/>
    <p:sldId id="257"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44"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163567-5CE3-4282-B7BC-44C845368862}"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FB5A4-28F1-4DE5-8263-74ED2CA6EDDD}" type="slidenum">
              <a:rPr lang="en-US" smtClean="0"/>
              <a:t>‹#›</a:t>
            </a:fld>
            <a:endParaRPr lang="en-US"/>
          </a:p>
        </p:txBody>
      </p:sp>
    </p:spTree>
    <p:extLst>
      <p:ext uri="{BB962C8B-B14F-4D97-AF65-F5344CB8AC3E}">
        <p14:creationId xmlns:p14="http://schemas.microsoft.com/office/powerpoint/2010/main" val="1743797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63567-5CE3-4282-B7BC-44C845368862}"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FB5A4-28F1-4DE5-8263-74ED2CA6EDDD}" type="slidenum">
              <a:rPr lang="en-US" smtClean="0"/>
              <a:t>‹#›</a:t>
            </a:fld>
            <a:endParaRPr lang="en-US"/>
          </a:p>
        </p:txBody>
      </p:sp>
    </p:spTree>
    <p:extLst>
      <p:ext uri="{BB962C8B-B14F-4D97-AF65-F5344CB8AC3E}">
        <p14:creationId xmlns:p14="http://schemas.microsoft.com/office/powerpoint/2010/main" val="101393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63567-5CE3-4282-B7BC-44C845368862}"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FB5A4-28F1-4DE5-8263-74ED2CA6EDDD}" type="slidenum">
              <a:rPr lang="en-US" smtClean="0"/>
              <a:t>‹#›</a:t>
            </a:fld>
            <a:endParaRPr lang="en-US"/>
          </a:p>
        </p:txBody>
      </p:sp>
    </p:spTree>
    <p:extLst>
      <p:ext uri="{BB962C8B-B14F-4D97-AF65-F5344CB8AC3E}">
        <p14:creationId xmlns:p14="http://schemas.microsoft.com/office/powerpoint/2010/main" val="21957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163567-5CE3-4282-B7BC-44C845368862}"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FB5A4-28F1-4DE5-8263-74ED2CA6EDDD}" type="slidenum">
              <a:rPr lang="en-US" smtClean="0"/>
              <a:t>‹#›</a:t>
            </a:fld>
            <a:endParaRPr lang="en-US"/>
          </a:p>
        </p:txBody>
      </p:sp>
    </p:spTree>
    <p:extLst>
      <p:ext uri="{BB962C8B-B14F-4D97-AF65-F5344CB8AC3E}">
        <p14:creationId xmlns:p14="http://schemas.microsoft.com/office/powerpoint/2010/main" val="3402349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163567-5CE3-4282-B7BC-44C845368862}"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FB5A4-28F1-4DE5-8263-74ED2CA6EDDD}" type="slidenum">
              <a:rPr lang="en-US" smtClean="0"/>
              <a:t>‹#›</a:t>
            </a:fld>
            <a:endParaRPr lang="en-US"/>
          </a:p>
        </p:txBody>
      </p:sp>
    </p:spTree>
    <p:extLst>
      <p:ext uri="{BB962C8B-B14F-4D97-AF65-F5344CB8AC3E}">
        <p14:creationId xmlns:p14="http://schemas.microsoft.com/office/powerpoint/2010/main" val="210264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163567-5CE3-4282-B7BC-44C845368862}" type="datetimeFigureOut">
              <a:rPr lang="en-US" smtClean="0"/>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4FB5A4-28F1-4DE5-8263-74ED2CA6EDDD}" type="slidenum">
              <a:rPr lang="en-US" smtClean="0"/>
              <a:t>‹#›</a:t>
            </a:fld>
            <a:endParaRPr lang="en-US"/>
          </a:p>
        </p:txBody>
      </p:sp>
    </p:spTree>
    <p:extLst>
      <p:ext uri="{BB962C8B-B14F-4D97-AF65-F5344CB8AC3E}">
        <p14:creationId xmlns:p14="http://schemas.microsoft.com/office/powerpoint/2010/main" val="2815306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163567-5CE3-4282-B7BC-44C845368862}" type="datetimeFigureOut">
              <a:rPr lang="en-US" smtClean="0"/>
              <a:t>7/27/2025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4FB5A4-28F1-4DE5-8263-74ED2CA6EDDD}" type="slidenum">
              <a:rPr lang="en-US" smtClean="0"/>
              <a:t>‹#›</a:t>
            </a:fld>
            <a:endParaRPr lang="en-US"/>
          </a:p>
        </p:txBody>
      </p:sp>
    </p:spTree>
    <p:extLst>
      <p:ext uri="{BB962C8B-B14F-4D97-AF65-F5344CB8AC3E}">
        <p14:creationId xmlns:p14="http://schemas.microsoft.com/office/powerpoint/2010/main" val="369188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163567-5CE3-4282-B7BC-44C845368862}" type="datetimeFigureOut">
              <a:rPr lang="en-US" smtClean="0"/>
              <a:t>7/27/2025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4FB5A4-28F1-4DE5-8263-74ED2CA6EDDD}" type="slidenum">
              <a:rPr lang="en-US" smtClean="0"/>
              <a:t>‹#›</a:t>
            </a:fld>
            <a:endParaRPr lang="en-US"/>
          </a:p>
        </p:txBody>
      </p:sp>
    </p:spTree>
    <p:extLst>
      <p:ext uri="{BB962C8B-B14F-4D97-AF65-F5344CB8AC3E}">
        <p14:creationId xmlns:p14="http://schemas.microsoft.com/office/powerpoint/2010/main" val="232524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63567-5CE3-4282-B7BC-44C845368862}" type="datetimeFigureOut">
              <a:rPr lang="en-US" smtClean="0"/>
              <a:t>7/27/2025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4FB5A4-28F1-4DE5-8263-74ED2CA6EDDD}" type="slidenum">
              <a:rPr lang="en-US" smtClean="0"/>
              <a:t>‹#›</a:t>
            </a:fld>
            <a:endParaRPr lang="en-US"/>
          </a:p>
        </p:txBody>
      </p:sp>
    </p:spTree>
    <p:extLst>
      <p:ext uri="{BB962C8B-B14F-4D97-AF65-F5344CB8AC3E}">
        <p14:creationId xmlns:p14="http://schemas.microsoft.com/office/powerpoint/2010/main" val="3583618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163567-5CE3-4282-B7BC-44C845368862}" type="datetimeFigureOut">
              <a:rPr lang="en-US" smtClean="0"/>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4FB5A4-28F1-4DE5-8263-74ED2CA6EDDD}" type="slidenum">
              <a:rPr lang="en-US" smtClean="0"/>
              <a:t>‹#›</a:t>
            </a:fld>
            <a:endParaRPr lang="en-US"/>
          </a:p>
        </p:txBody>
      </p:sp>
    </p:spTree>
    <p:extLst>
      <p:ext uri="{BB962C8B-B14F-4D97-AF65-F5344CB8AC3E}">
        <p14:creationId xmlns:p14="http://schemas.microsoft.com/office/powerpoint/2010/main" val="325679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163567-5CE3-4282-B7BC-44C845368862}" type="datetimeFigureOut">
              <a:rPr lang="en-US" smtClean="0"/>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4FB5A4-28F1-4DE5-8263-74ED2CA6EDDD}" type="slidenum">
              <a:rPr lang="en-US" smtClean="0"/>
              <a:t>‹#›</a:t>
            </a:fld>
            <a:endParaRPr lang="en-US"/>
          </a:p>
        </p:txBody>
      </p:sp>
    </p:spTree>
    <p:extLst>
      <p:ext uri="{BB962C8B-B14F-4D97-AF65-F5344CB8AC3E}">
        <p14:creationId xmlns:p14="http://schemas.microsoft.com/office/powerpoint/2010/main" val="530638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63567-5CE3-4282-B7BC-44C845368862}" type="datetimeFigureOut">
              <a:rPr lang="en-US" smtClean="0"/>
              <a:t>7/27/2025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4FB5A4-28F1-4DE5-8263-74ED2CA6EDDD}" type="slidenum">
              <a:rPr lang="en-US" smtClean="0"/>
              <a:t>‹#›</a:t>
            </a:fld>
            <a:endParaRPr lang="en-US"/>
          </a:p>
        </p:txBody>
      </p:sp>
    </p:spTree>
    <p:extLst>
      <p:ext uri="{BB962C8B-B14F-4D97-AF65-F5344CB8AC3E}">
        <p14:creationId xmlns:p14="http://schemas.microsoft.com/office/powerpoint/2010/main" val="3457883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518" y="3234708"/>
            <a:ext cx="11094671" cy="1754326"/>
          </a:xfrm>
          <a:prstGeom prst="rect">
            <a:avLst/>
          </a:prstGeom>
        </p:spPr>
        <p:txBody>
          <a:bodyPr wrap="square">
            <a:spAutoFit/>
          </a:bodyPr>
          <a:lstStyle/>
          <a:p>
            <a:pPr algn="ctr"/>
            <a:r>
              <a:rPr lang="en-US" sz="5400" b="1" dirty="0" smtClean="0"/>
              <a:t>AVIATION VENTURE RISK ANALYSIS</a:t>
            </a:r>
          </a:p>
          <a:p>
            <a:pPr algn="ctr"/>
            <a:r>
              <a:rPr lang="en-US" sz="5400" b="1" dirty="0" smtClean="0"/>
              <a:t>NZEVES GROUP PLC</a:t>
            </a:r>
            <a:endParaRPr lang="en-US" sz="5400" b="1" dirty="0"/>
          </a:p>
        </p:txBody>
      </p:sp>
    </p:spTree>
    <p:extLst>
      <p:ext uri="{BB962C8B-B14F-4D97-AF65-F5344CB8AC3E}">
        <p14:creationId xmlns:p14="http://schemas.microsoft.com/office/powerpoint/2010/main" val="739405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Definition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This presentation derives its data from the cleaned_Aviation_data.csv whose original source is the USA National Transportation Safety Board. This presentation focuses to give an analysis of the aircraft accidents with a view to show the aircraft whose accident impact would be minimal.</a:t>
            </a:r>
          </a:p>
          <a:p>
            <a:endParaRPr lang="en-US" b="1" dirty="0" smtClean="0"/>
          </a:p>
          <a:p>
            <a:pPr marL="0" indent="0">
              <a:buNone/>
            </a:pPr>
            <a:r>
              <a:rPr lang="en-US" dirty="0" smtClean="0"/>
              <a:t>Our </a:t>
            </a:r>
            <a:r>
              <a:rPr lang="en-US" dirty="0"/>
              <a:t>company is expanding in to new industries to diversify its portfolio. Specifically, they are interested in purchasing and operating airplanes for commercial and private enterprises, but do not know anything about the potential risks of aircraft. I am charged with determining which aircrafts are the lowest risk for the company to start this new business endeavor. These findings shall be translated into actionable insights that the head of the new aviation division can use to help decide which aircraft to purchase.</a:t>
            </a:r>
          </a:p>
          <a:p>
            <a:endParaRPr lang="en-US" dirty="0"/>
          </a:p>
        </p:txBody>
      </p:sp>
    </p:spTree>
    <p:extLst>
      <p:ext uri="{BB962C8B-B14F-4D97-AF65-F5344CB8AC3E}">
        <p14:creationId xmlns:p14="http://schemas.microsoft.com/office/powerpoint/2010/main" val="1967590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Data Analysis and Visualization </a:t>
            </a:r>
            <a:r>
              <a:rPr lang="en-US" sz="2400" dirty="0" smtClean="0"/>
              <a:t/>
            </a:r>
            <a:br>
              <a:rPr lang="en-US" sz="2400" dirty="0" smtClean="0"/>
            </a:br>
            <a:r>
              <a:rPr lang="en-US" sz="2400" dirty="0" smtClean="0"/>
              <a:t>The </a:t>
            </a:r>
            <a:r>
              <a:rPr lang="en-US" sz="2400" dirty="0" smtClean="0"/>
              <a:t>below graph shows the distribution of aircrafts involved in accidents by</a:t>
            </a:r>
            <a:br>
              <a:rPr lang="en-US" sz="2400" dirty="0" smtClean="0"/>
            </a:br>
            <a:r>
              <a:rPr lang="en-US" sz="2400" dirty="0" smtClean="0"/>
              <a:t> purpose.</a:t>
            </a:r>
            <a:endParaRPr lang="en-US" sz="2400" dirty="0"/>
          </a:p>
        </p:txBody>
      </p:sp>
      <p:pic>
        <p:nvPicPr>
          <p:cNvPr id="5" name="Content Placeholder 4"/>
          <p:cNvPicPr>
            <a:picLocks noGrp="1" noChangeAspect="1"/>
          </p:cNvPicPr>
          <p:nvPr>
            <p:ph idx="1"/>
          </p:nvPr>
        </p:nvPicPr>
        <p:blipFill>
          <a:blip r:embed="rId2"/>
          <a:stretch>
            <a:fillRect/>
          </a:stretch>
        </p:blipFill>
        <p:spPr>
          <a:xfrm>
            <a:off x="838200" y="1825625"/>
            <a:ext cx="9718964" cy="4351338"/>
          </a:xfrm>
          <a:prstGeom prst="rect">
            <a:avLst/>
          </a:prstGeom>
        </p:spPr>
      </p:pic>
    </p:spTree>
    <p:extLst>
      <p:ext uri="{BB962C8B-B14F-4D97-AF65-F5344CB8AC3E}">
        <p14:creationId xmlns:p14="http://schemas.microsoft.com/office/powerpoint/2010/main" val="274673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Total Fatal Injuries over the years</a:t>
            </a:r>
            <a:endParaRPr lang="en-US" dirty="0"/>
          </a:p>
        </p:txBody>
      </p:sp>
      <p:pic>
        <p:nvPicPr>
          <p:cNvPr id="5" name="Content Placeholder 4"/>
          <p:cNvPicPr>
            <a:picLocks noGrp="1" noChangeAspect="1"/>
          </p:cNvPicPr>
          <p:nvPr>
            <p:ph idx="1"/>
          </p:nvPr>
        </p:nvPicPr>
        <p:blipFill>
          <a:blip r:embed="rId2"/>
          <a:stretch>
            <a:fillRect/>
          </a:stretch>
        </p:blipFill>
        <p:spPr>
          <a:xfrm>
            <a:off x="930564" y="1828800"/>
            <a:ext cx="9912927" cy="3648364"/>
          </a:xfrm>
          <a:prstGeom prst="rect">
            <a:avLst/>
          </a:prstGeom>
        </p:spPr>
      </p:pic>
    </p:spTree>
    <p:extLst>
      <p:ext uri="{BB962C8B-B14F-4D97-AF65-F5344CB8AC3E}">
        <p14:creationId xmlns:p14="http://schemas.microsoft.com/office/powerpoint/2010/main" val="3555985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838200" y="288758"/>
            <a:ext cx="10515600" cy="5888205"/>
          </a:xfrm>
          <a:prstGeom prst="rect">
            <a:avLst/>
          </a:prstGeom>
        </p:spPr>
      </p:pic>
    </p:spTree>
    <p:extLst>
      <p:ext uri="{BB962C8B-B14F-4D97-AF65-F5344CB8AC3E}">
        <p14:creationId xmlns:p14="http://schemas.microsoft.com/office/powerpoint/2010/main" val="1113477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5125"/>
            <a:ext cx="10515599" cy="5811838"/>
          </a:xfrm>
          <a:prstGeom prst="rect">
            <a:avLst/>
          </a:prstGeom>
        </p:spPr>
      </p:pic>
    </p:spTree>
    <p:extLst>
      <p:ext uri="{BB962C8B-B14F-4D97-AF65-F5344CB8AC3E}">
        <p14:creationId xmlns:p14="http://schemas.microsoft.com/office/powerpoint/2010/main" val="3467259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664144" y="288759"/>
            <a:ext cx="10689656" cy="6477802"/>
          </a:xfrm>
          <a:prstGeom prst="rect">
            <a:avLst/>
          </a:prstGeom>
        </p:spPr>
      </p:pic>
    </p:spTree>
    <p:extLst>
      <p:ext uri="{BB962C8B-B14F-4D97-AF65-F5344CB8AC3E}">
        <p14:creationId xmlns:p14="http://schemas.microsoft.com/office/powerpoint/2010/main" val="1853012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606392"/>
            <a:ext cx="10515600" cy="1289785"/>
          </a:xfrm>
        </p:spPr>
        <p:txBody>
          <a:bodyPr>
            <a:normAutofit/>
          </a:bodyPr>
          <a:lstStyle/>
          <a:p>
            <a:r>
              <a:rPr lang="en-US" sz="4000" b="1" dirty="0" smtClean="0"/>
              <a:t>Observations Summary</a:t>
            </a:r>
            <a:endParaRPr lang="en-US" sz="4000" b="1" dirty="0"/>
          </a:p>
        </p:txBody>
      </p:sp>
      <p:sp>
        <p:nvSpPr>
          <p:cNvPr id="3" name="Text Placeholder 2"/>
          <p:cNvSpPr>
            <a:spLocks noGrp="1"/>
          </p:cNvSpPr>
          <p:nvPr>
            <p:ph type="body" idx="1"/>
          </p:nvPr>
        </p:nvSpPr>
        <p:spPr>
          <a:xfrm>
            <a:off x="831850" y="1992429"/>
            <a:ext cx="10515600" cy="4097221"/>
          </a:xfrm>
        </p:spPr>
        <p:txBody>
          <a:bodyPr/>
          <a:lstStyle/>
          <a:p>
            <a:pPr marL="457200" indent="-457200">
              <a:buAutoNum type="arabicPeriod"/>
            </a:pPr>
            <a:r>
              <a:rPr lang="en-US" dirty="0" smtClean="0"/>
              <a:t>Personal accidents take the bigger proportion for aircraft accidents reported.</a:t>
            </a:r>
          </a:p>
          <a:p>
            <a:r>
              <a:rPr lang="en-US" dirty="0" smtClean="0"/>
              <a:t>2. The number of reported aircraft accidents remained low until the year 1950 when the started to rise.</a:t>
            </a:r>
          </a:p>
          <a:p>
            <a:r>
              <a:rPr lang="en-US" dirty="0" smtClean="0"/>
              <a:t>3. </a:t>
            </a:r>
          </a:p>
          <a:p>
            <a:endParaRPr lang="en-US" dirty="0" smtClean="0"/>
          </a:p>
          <a:p>
            <a:endParaRPr lang="en-US" dirty="0"/>
          </a:p>
        </p:txBody>
      </p:sp>
    </p:spTree>
    <p:extLst>
      <p:ext uri="{BB962C8B-B14F-4D97-AF65-F5344CB8AC3E}">
        <p14:creationId xmlns:p14="http://schemas.microsoft.com/office/powerpoint/2010/main" val="1163925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Recommendations</a:t>
            </a:r>
            <a:endParaRPr lang="en-US" b="1" dirty="0"/>
          </a:p>
        </p:txBody>
      </p:sp>
      <p:sp>
        <p:nvSpPr>
          <p:cNvPr id="3" name="Content Placeholder 2"/>
          <p:cNvSpPr>
            <a:spLocks noGrp="1"/>
          </p:cNvSpPr>
          <p:nvPr>
            <p:ph idx="1"/>
          </p:nvPr>
        </p:nvSpPr>
        <p:spPr/>
        <p:txBody>
          <a:bodyPr/>
          <a:lstStyle/>
          <a:p>
            <a:r>
              <a:rPr lang="en-US" dirty="0" smtClean="0"/>
              <a:t>1. The company should consider purchasing an aircraft whose with the least number of reported accident cases. In this case, based on the analysis made, Honda aircraft has been observed to be the aircraft with the least cases of accidents reported.</a:t>
            </a:r>
          </a:p>
          <a:p>
            <a:r>
              <a:rPr lang="en-US" dirty="0" smtClean="0"/>
              <a:t>2. Aircrafts fitted with reciprocating engine type have the high number of fatal injuries reported whenever an accident occurred</a:t>
            </a:r>
            <a:r>
              <a:rPr lang="en-US" dirty="0"/>
              <a:t>.</a:t>
            </a:r>
          </a:p>
        </p:txBody>
      </p:sp>
    </p:spTree>
    <p:extLst>
      <p:ext uri="{BB962C8B-B14F-4D97-AF65-F5344CB8AC3E}">
        <p14:creationId xmlns:p14="http://schemas.microsoft.com/office/powerpoint/2010/main" val="413877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256</Words>
  <Application>Microsoft Office PowerPoint</Application>
  <PresentationFormat>Widescreen</PresentationFormat>
  <Paragraphs>15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Problem Definition</vt:lpstr>
      <vt:lpstr>Data Analysis and Visualization  The below graph shows the distribution of aircrafts involved in accidents by  purpose.</vt:lpstr>
      <vt:lpstr>Analysis of Total Fatal Injuries over the years</vt:lpstr>
      <vt:lpstr>PowerPoint Presentation</vt:lpstr>
      <vt:lpstr>PowerPoint Presentation</vt:lpstr>
      <vt:lpstr>PowerPoint Presentation</vt:lpstr>
      <vt:lpstr>Observations Summary</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Aviation Data Analysis</dc:title>
  <dc:creator>USER</dc:creator>
  <cp:lastModifiedBy>USER</cp:lastModifiedBy>
  <cp:revision>10</cp:revision>
  <dcterms:created xsi:type="dcterms:W3CDTF">2025-07-26T12:35:16Z</dcterms:created>
  <dcterms:modified xsi:type="dcterms:W3CDTF">2025-07-27T13:11:22Z</dcterms:modified>
</cp:coreProperties>
</file>