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City</c:v>
                </c:pt>
              </c:strCache>
            </c:strRef>
          </c:tx>
          <c:spPr>
            <a:solidFill>
              <a:schemeClr val="accent1"/>
            </a:solidFill>
            <a:ln>
              <a:noFill/>
            </a:ln>
            <a:effectLst/>
          </c:spPr>
          <c:invertIfNegative val="0"/>
          <c:cat>
            <c:strRef>
              <c:f>Sheet1!$A$2:$A$5</c:f>
              <c:strCache>
                <c:ptCount val="4"/>
                <c:pt idx="0">
                  <c:v>Count</c:v>
                </c:pt>
                <c:pt idx="1">
                  <c:v>Unique</c:v>
                </c:pt>
                <c:pt idx="2">
                  <c:v>Top</c:v>
                </c:pt>
                <c:pt idx="3">
                  <c:v>Freq</c:v>
                </c:pt>
              </c:strCache>
            </c:strRef>
          </c:cat>
          <c:val>
            <c:numRef>
              <c:f>Sheet1!$B$2:$B$5</c:f>
              <c:numCache>
                <c:formatCode>General</c:formatCode>
                <c:ptCount val="4"/>
                <c:pt idx="0">
                  <c:v>20</c:v>
                </c:pt>
                <c:pt idx="1">
                  <c:v>20</c:v>
                </c:pt>
                <c:pt idx="2">
                  <c:v>0</c:v>
                </c:pt>
                <c:pt idx="3">
                  <c:v>1</c:v>
                </c:pt>
              </c:numCache>
            </c:numRef>
          </c:val>
        </c:ser>
        <c:ser>
          <c:idx val="1"/>
          <c:order val="1"/>
          <c:tx>
            <c:strRef>
              <c:f>Sheet1!$C$1</c:f>
              <c:strCache>
                <c:ptCount val="1"/>
                <c:pt idx="0">
                  <c:v>Poulation</c:v>
                </c:pt>
              </c:strCache>
            </c:strRef>
          </c:tx>
          <c:spPr>
            <a:solidFill>
              <a:schemeClr val="accent2"/>
            </a:solidFill>
            <a:ln>
              <a:noFill/>
            </a:ln>
            <a:effectLst/>
          </c:spPr>
          <c:invertIfNegative val="0"/>
          <c:cat>
            <c:strRef>
              <c:f>Sheet1!$A$2:$A$5</c:f>
              <c:strCache>
                <c:ptCount val="4"/>
                <c:pt idx="0">
                  <c:v>Count</c:v>
                </c:pt>
                <c:pt idx="1">
                  <c:v>Unique</c:v>
                </c:pt>
                <c:pt idx="2">
                  <c:v>Top</c:v>
                </c:pt>
                <c:pt idx="3">
                  <c:v>Freq</c:v>
                </c:pt>
              </c:strCache>
            </c:strRef>
          </c:cat>
          <c:val>
            <c:numRef>
              <c:f>Sheet1!$C$2:$C$5</c:f>
              <c:numCache>
                <c:formatCode>General</c:formatCode>
                <c:ptCount val="4"/>
                <c:pt idx="0">
                  <c:v>20</c:v>
                </c:pt>
                <c:pt idx="1">
                  <c:v>20</c:v>
                </c:pt>
                <c:pt idx="2">
                  <c:v>8405837</c:v>
                </c:pt>
                <c:pt idx="3">
                  <c:v>1</c:v>
                </c:pt>
              </c:numCache>
            </c:numRef>
          </c:val>
        </c:ser>
        <c:ser>
          <c:idx val="2"/>
          <c:order val="2"/>
          <c:tx>
            <c:strRef>
              <c:f>Sheet1!$D$1</c:f>
              <c:strCache>
                <c:ptCount val="1"/>
                <c:pt idx="0">
                  <c:v>Users</c:v>
                </c:pt>
              </c:strCache>
            </c:strRef>
          </c:tx>
          <c:spPr>
            <a:solidFill>
              <a:schemeClr val="accent3"/>
            </a:solidFill>
            <a:ln>
              <a:noFill/>
            </a:ln>
            <a:effectLst/>
          </c:spPr>
          <c:invertIfNegative val="0"/>
          <c:cat>
            <c:strRef>
              <c:f>Sheet1!$A$2:$A$5</c:f>
              <c:strCache>
                <c:ptCount val="4"/>
                <c:pt idx="0">
                  <c:v>Count</c:v>
                </c:pt>
                <c:pt idx="1">
                  <c:v>Unique</c:v>
                </c:pt>
                <c:pt idx="2">
                  <c:v>Top</c:v>
                </c:pt>
                <c:pt idx="3">
                  <c:v>Freq</c:v>
                </c:pt>
              </c:strCache>
            </c:strRef>
          </c:cat>
          <c:val>
            <c:numRef>
              <c:f>Sheet1!$D$2:$D$5</c:f>
              <c:numCache>
                <c:formatCode>General</c:formatCode>
                <c:ptCount val="4"/>
                <c:pt idx="0">
                  <c:v>20</c:v>
                </c:pt>
                <c:pt idx="1">
                  <c:v>20</c:v>
                </c:pt>
                <c:pt idx="2">
                  <c:v>302149</c:v>
                </c:pt>
                <c:pt idx="3">
                  <c:v>1</c:v>
                </c:pt>
              </c:numCache>
            </c:numRef>
          </c:val>
        </c:ser>
        <c:dLbls>
          <c:showLegendKey val="0"/>
          <c:showVal val="0"/>
          <c:showCatName val="0"/>
          <c:showSerName val="0"/>
          <c:showPercent val="0"/>
          <c:showBubbleSize val="0"/>
        </c:dLbls>
        <c:gapWidth val="219"/>
        <c:overlap val="-27"/>
        <c:axId val="-397503856"/>
        <c:axId val="-397504944"/>
      </c:barChart>
      <c:catAx>
        <c:axId val="-397503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7504944"/>
        <c:crosses val="autoZero"/>
        <c:auto val="1"/>
        <c:lblAlgn val="ctr"/>
        <c:lblOffset val="100"/>
        <c:noMultiLvlLbl val="0"/>
      </c:catAx>
      <c:valAx>
        <c:axId val="-397504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75038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Price Charged</c:v>
                </c:pt>
              </c:strCache>
            </c:strRef>
          </c:tx>
          <c:spPr>
            <a:ln w="28575" cap="rnd">
              <a:solidFill>
                <a:schemeClr val="accent1"/>
              </a:solidFill>
              <a:round/>
            </a:ln>
            <a:effectLst/>
          </c:spPr>
          <c:marker>
            <c:symbol val="none"/>
          </c:marker>
          <c:cat>
            <c:strRef>
              <c:f>Sheet1!$A$2:$A$5</c:f>
              <c:strCache>
                <c:ptCount val="2"/>
                <c:pt idx="0">
                  <c:v>Pink Cab</c:v>
                </c:pt>
                <c:pt idx="1">
                  <c:v>Yellow Cab</c:v>
                </c:pt>
              </c:strCache>
            </c:strRef>
          </c:cat>
          <c:val>
            <c:numRef>
              <c:f>Sheet1!$B$2:$B$5</c:f>
              <c:numCache>
                <c:formatCode>General</c:formatCode>
                <c:ptCount val="4"/>
                <c:pt idx="0">
                  <c:v>370.95</c:v>
                </c:pt>
                <c:pt idx="1">
                  <c:v>703.49</c:v>
                </c:pt>
              </c:numCache>
            </c:numRef>
          </c:val>
          <c:smooth val="0"/>
        </c:ser>
        <c:ser>
          <c:idx val="1"/>
          <c:order val="1"/>
          <c:tx>
            <c:strRef>
              <c:f>Sheet1!$C$1</c:f>
              <c:strCache>
                <c:ptCount val="1"/>
                <c:pt idx="0">
                  <c:v>Cost of Trip</c:v>
                </c:pt>
              </c:strCache>
            </c:strRef>
          </c:tx>
          <c:spPr>
            <a:ln w="28575" cap="rnd">
              <a:solidFill>
                <a:schemeClr val="accent2"/>
              </a:solidFill>
              <a:round/>
            </a:ln>
            <a:effectLst/>
          </c:spPr>
          <c:marker>
            <c:symbol val="none"/>
          </c:marker>
          <c:cat>
            <c:strRef>
              <c:f>Sheet1!$A$2:$A$5</c:f>
              <c:strCache>
                <c:ptCount val="2"/>
                <c:pt idx="0">
                  <c:v>Pink Cab</c:v>
                </c:pt>
                <c:pt idx="1">
                  <c:v>Yellow Cab</c:v>
                </c:pt>
              </c:strCache>
            </c:strRef>
          </c:cat>
          <c:val>
            <c:numRef>
              <c:f>Sheet1!$C$2:$C$5</c:f>
              <c:numCache>
                <c:formatCode>General</c:formatCode>
                <c:ptCount val="4"/>
                <c:pt idx="0">
                  <c:v>313.63499999999999</c:v>
                </c:pt>
                <c:pt idx="1">
                  <c:v>436.32</c:v>
                </c:pt>
              </c:numCache>
            </c:numRef>
          </c:val>
          <c:smooth val="0"/>
        </c:ser>
        <c:ser>
          <c:idx val="2"/>
          <c:order val="2"/>
          <c:tx>
            <c:strRef>
              <c:f>Sheet1!$D$1</c:f>
              <c:strCache>
                <c:ptCount val="1"/>
                <c:pt idx="0">
                  <c:v>Column1</c:v>
                </c:pt>
              </c:strCache>
            </c:strRef>
          </c:tx>
          <c:spPr>
            <a:ln w="28575" cap="rnd">
              <a:solidFill>
                <a:schemeClr val="accent3"/>
              </a:solidFill>
              <a:round/>
            </a:ln>
            <a:effectLst/>
          </c:spPr>
          <c:marker>
            <c:symbol val="none"/>
          </c:marker>
          <c:cat>
            <c:strRef>
              <c:f>Sheet1!$A$2:$A$5</c:f>
              <c:strCache>
                <c:ptCount val="2"/>
                <c:pt idx="0">
                  <c:v>Pink Cab</c:v>
                </c:pt>
                <c:pt idx="1">
                  <c:v>Yellow Cab</c:v>
                </c:pt>
              </c:strCache>
            </c:strRef>
          </c:cat>
          <c:val>
            <c:numRef>
              <c:f>Sheet1!$D$2:$D$5</c:f>
              <c:numCache>
                <c:formatCode>General</c:formatCode>
                <c:ptCount val="4"/>
              </c:numCache>
            </c:numRef>
          </c:val>
          <c:smooth val="0"/>
        </c:ser>
        <c:dLbls>
          <c:showLegendKey val="0"/>
          <c:showVal val="0"/>
          <c:showCatName val="0"/>
          <c:showSerName val="0"/>
          <c:showPercent val="0"/>
          <c:showBubbleSize val="0"/>
        </c:dLbls>
        <c:smooth val="0"/>
        <c:axId val="-397494064"/>
        <c:axId val="-397509296"/>
      </c:lineChart>
      <c:catAx>
        <c:axId val="-397494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7509296"/>
        <c:crosses val="autoZero"/>
        <c:auto val="1"/>
        <c:lblAlgn val="ctr"/>
        <c:lblOffset val="100"/>
        <c:noMultiLvlLbl val="0"/>
      </c:catAx>
      <c:valAx>
        <c:axId val="-397509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7494064"/>
        <c:crosses val="autoZero"/>
        <c:crossBetween val="between"/>
      </c:valAx>
      <c:spPr>
        <a:noFill/>
        <a:ln>
          <a:noFill/>
        </a:ln>
        <a:effectLst/>
      </c:spPr>
    </c:plotArea>
    <c:legend>
      <c:legendPos val="b"/>
      <c:legendEntry>
        <c:idx val="2"/>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Users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2"/>
                <c:pt idx="0">
                  <c:v>New York NY</c:v>
                </c:pt>
                <c:pt idx="1">
                  <c:v>Chicago IL</c:v>
                </c:pt>
              </c:strCache>
            </c:strRef>
          </c:cat>
          <c:val>
            <c:numRef>
              <c:f>Sheet1!$B$2:$B$5</c:f>
              <c:numCache>
                <c:formatCode>General</c:formatCode>
                <c:ptCount val="4"/>
                <c:pt idx="0">
                  <c:v>302149</c:v>
                </c:pt>
                <c:pt idx="1">
                  <c:v>164468</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2B90C9-13D0-4715-B393-B086C3965DF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CE8F635-4897-40A2-A240-6205A0718F0B}">
      <dgm:prSet phldrT="[Text]"/>
      <dgm:spPr/>
      <dgm:t>
        <a:bodyPr/>
        <a:lstStyle/>
        <a:p>
          <a:r>
            <a:rPr lang="en-GB" dirty="0" smtClean="0"/>
            <a:t>Cab_data.csv</a:t>
          </a:r>
          <a:endParaRPr lang="en-US" dirty="0"/>
        </a:p>
      </dgm:t>
    </dgm:pt>
    <dgm:pt modelId="{60C17C3C-EB4A-4653-BFD0-DCD08DA18AB7}" type="parTrans" cxnId="{AAB264FE-2077-4559-A971-846B47B591F5}">
      <dgm:prSet/>
      <dgm:spPr/>
      <dgm:t>
        <a:bodyPr/>
        <a:lstStyle/>
        <a:p>
          <a:endParaRPr lang="en-US"/>
        </a:p>
      </dgm:t>
    </dgm:pt>
    <dgm:pt modelId="{40514161-7580-41AB-BF8A-B6C8CDB062C8}" type="sibTrans" cxnId="{AAB264FE-2077-4559-A971-846B47B591F5}">
      <dgm:prSet/>
      <dgm:spPr/>
      <dgm:t>
        <a:bodyPr/>
        <a:lstStyle/>
        <a:p>
          <a:endParaRPr lang="en-US"/>
        </a:p>
      </dgm:t>
    </dgm:pt>
    <dgm:pt modelId="{BF27ED2F-0E88-4548-A9CC-52AA45F97F84}">
      <dgm:prSet phldrT="[Text]"/>
      <dgm:spPr/>
      <dgm:t>
        <a:bodyPr/>
        <a:lstStyle/>
        <a:p>
          <a:r>
            <a:rPr lang="en-GB" dirty="0" smtClean="0"/>
            <a:t>Customer_ID.csv</a:t>
          </a:r>
          <a:endParaRPr lang="en-US" dirty="0"/>
        </a:p>
      </dgm:t>
    </dgm:pt>
    <dgm:pt modelId="{29B1003F-C072-403A-ABCE-C94BCC7AD051}" type="parTrans" cxnId="{67BCC77F-2DEA-4A90-BD54-123B2933F94A}">
      <dgm:prSet/>
      <dgm:spPr/>
      <dgm:t>
        <a:bodyPr/>
        <a:lstStyle/>
        <a:p>
          <a:endParaRPr lang="en-US"/>
        </a:p>
      </dgm:t>
    </dgm:pt>
    <dgm:pt modelId="{D5056994-CF32-471D-B1BD-BA117513CB80}" type="sibTrans" cxnId="{67BCC77F-2DEA-4A90-BD54-123B2933F94A}">
      <dgm:prSet/>
      <dgm:spPr/>
      <dgm:t>
        <a:bodyPr/>
        <a:lstStyle/>
        <a:p>
          <a:endParaRPr lang="en-US"/>
        </a:p>
      </dgm:t>
    </dgm:pt>
    <dgm:pt modelId="{B4C6A331-20A6-4306-A565-B34FC28A45CC}">
      <dgm:prSet phldrT="[Text]"/>
      <dgm:spPr/>
      <dgm:t>
        <a:bodyPr/>
        <a:lstStyle/>
        <a:p>
          <a:r>
            <a:rPr lang="en-GB" dirty="0" smtClean="0"/>
            <a:t>Transaction_ID.csv</a:t>
          </a:r>
          <a:endParaRPr lang="en-US" dirty="0"/>
        </a:p>
      </dgm:t>
    </dgm:pt>
    <dgm:pt modelId="{2DB79D4A-4582-469E-AF0B-4F219AA2DD35}" type="parTrans" cxnId="{A8B87771-78C4-4AB7-91F5-B235569A6FE4}">
      <dgm:prSet/>
      <dgm:spPr/>
      <dgm:t>
        <a:bodyPr/>
        <a:lstStyle/>
        <a:p>
          <a:endParaRPr lang="en-US"/>
        </a:p>
      </dgm:t>
    </dgm:pt>
    <dgm:pt modelId="{E56C7755-FF6B-4465-A93A-F978D41F93E6}" type="sibTrans" cxnId="{A8B87771-78C4-4AB7-91F5-B235569A6FE4}">
      <dgm:prSet/>
      <dgm:spPr/>
      <dgm:t>
        <a:bodyPr/>
        <a:lstStyle/>
        <a:p>
          <a:endParaRPr lang="en-US"/>
        </a:p>
      </dgm:t>
    </dgm:pt>
    <dgm:pt modelId="{30642757-C1CC-4D05-A9C2-7A84B50F05B7}">
      <dgm:prSet phldrT="[Text]"/>
      <dgm:spPr/>
      <dgm:t>
        <a:bodyPr/>
        <a:lstStyle/>
        <a:p>
          <a:r>
            <a:rPr lang="en-GB" dirty="0" smtClean="0"/>
            <a:t>City.csv</a:t>
          </a:r>
          <a:endParaRPr lang="en-US" dirty="0"/>
        </a:p>
      </dgm:t>
    </dgm:pt>
    <dgm:pt modelId="{7E9D34DA-A8D9-41DB-94C2-5CE9570B2A11}" type="parTrans" cxnId="{186E8C75-BFC6-48E5-A256-7AD8D449A87B}">
      <dgm:prSet/>
      <dgm:spPr/>
      <dgm:t>
        <a:bodyPr/>
        <a:lstStyle/>
        <a:p>
          <a:endParaRPr lang="en-US"/>
        </a:p>
      </dgm:t>
    </dgm:pt>
    <dgm:pt modelId="{612B6AA0-A466-40EB-AF0E-725611B87DD4}" type="sibTrans" cxnId="{186E8C75-BFC6-48E5-A256-7AD8D449A87B}">
      <dgm:prSet/>
      <dgm:spPr/>
      <dgm:t>
        <a:bodyPr/>
        <a:lstStyle/>
        <a:p>
          <a:endParaRPr lang="en-US"/>
        </a:p>
      </dgm:t>
    </dgm:pt>
    <dgm:pt modelId="{9F33DAF0-4EC1-4471-B86B-731134789915}">
      <dgm:prSet phldrT="[Text]"/>
      <dgm:spPr/>
      <dgm:t>
        <a:bodyPr/>
        <a:lstStyle/>
        <a:p>
          <a:r>
            <a:rPr lang="en-GB" dirty="0" smtClean="0"/>
            <a:t>Cab Data</a:t>
          </a:r>
          <a:endParaRPr lang="en-US" dirty="0"/>
        </a:p>
      </dgm:t>
    </dgm:pt>
    <dgm:pt modelId="{A3BD5BE6-BF53-42F1-A895-D38018845669}" type="parTrans" cxnId="{E2A8C1C2-FE7A-4E0E-9881-BE1D7273E24A}">
      <dgm:prSet/>
      <dgm:spPr/>
      <dgm:t>
        <a:bodyPr/>
        <a:lstStyle/>
        <a:p>
          <a:endParaRPr lang="en-US"/>
        </a:p>
      </dgm:t>
    </dgm:pt>
    <dgm:pt modelId="{F63FA297-1777-4781-879D-4AA1FEA7042D}" type="sibTrans" cxnId="{E2A8C1C2-FE7A-4E0E-9881-BE1D7273E24A}">
      <dgm:prSet/>
      <dgm:spPr/>
      <dgm:t>
        <a:bodyPr/>
        <a:lstStyle/>
        <a:p>
          <a:endParaRPr lang="en-US"/>
        </a:p>
      </dgm:t>
    </dgm:pt>
    <dgm:pt modelId="{A74ED1A9-AD2E-43AB-96B5-60BCE6581F16}" type="pres">
      <dgm:prSet presAssocID="{082B90C9-13D0-4715-B393-B086C3965DFD}" presName="diagram" presStyleCnt="0">
        <dgm:presLayoutVars>
          <dgm:dir/>
          <dgm:resizeHandles val="exact"/>
        </dgm:presLayoutVars>
      </dgm:prSet>
      <dgm:spPr/>
    </dgm:pt>
    <dgm:pt modelId="{304F8C9F-CE7D-4934-93C1-B82F0CD92A09}" type="pres">
      <dgm:prSet presAssocID="{8CE8F635-4897-40A2-A240-6205A0718F0B}" presName="node" presStyleLbl="node1" presStyleIdx="0" presStyleCnt="5" custLinFactNeighborX="-890" custLinFactNeighborY="-1296">
        <dgm:presLayoutVars>
          <dgm:bulletEnabled val="1"/>
        </dgm:presLayoutVars>
      </dgm:prSet>
      <dgm:spPr/>
      <dgm:t>
        <a:bodyPr/>
        <a:lstStyle/>
        <a:p>
          <a:endParaRPr lang="en-US"/>
        </a:p>
      </dgm:t>
    </dgm:pt>
    <dgm:pt modelId="{45870261-E9DA-442F-9D02-7DE728E331D4}" type="pres">
      <dgm:prSet presAssocID="{40514161-7580-41AB-BF8A-B6C8CDB062C8}" presName="sibTrans" presStyleCnt="0"/>
      <dgm:spPr/>
    </dgm:pt>
    <dgm:pt modelId="{87C71BB5-A90C-4045-B95A-58E8546F4706}" type="pres">
      <dgm:prSet presAssocID="{BF27ED2F-0E88-4548-A9CC-52AA45F97F84}" presName="node" presStyleLbl="node1" presStyleIdx="1" presStyleCnt="5">
        <dgm:presLayoutVars>
          <dgm:bulletEnabled val="1"/>
        </dgm:presLayoutVars>
      </dgm:prSet>
      <dgm:spPr/>
      <dgm:t>
        <a:bodyPr/>
        <a:lstStyle/>
        <a:p>
          <a:endParaRPr lang="en-US"/>
        </a:p>
      </dgm:t>
    </dgm:pt>
    <dgm:pt modelId="{DEEE6E0F-F219-4D9A-AB5B-90FB8FF54518}" type="pres">
      <dgm:prSet presAssocID="{D5056994-CF32-471D-B1BD-BA117513CB80}" presName="sibTrans" presStyleCnt="0"/>
      <dgm:spPr/>
    </dgm:pt>
    <dgm:pt modelId="{7466A1C3-1189-4A3E-8009-CDC4E6BAD9B0}" type="pres">
      <dgm:prSet presAssocID="{B4C6A331-20A6-4306-A565-B34FC28A45CC}" presName="node" presStyleLbl="node1" presStyleIdx="2" presStyleCnt="5">
        <dgm:presLayoutVars>
          <dgm:bulletEnabled val="1"/>
        </dgm:presLayoutVars>
      </dgm:prSet>
      <dgm:spPr/>
      <dgm:t>
        <a:bodyPr/>
        <a:lstStyle/>
        <a:p>
          <a:endParaRPr lang="en-US"/>
        </a:p>
      </dgm:t>
    </dgm:pt>
    <dgm:pt modelId="{1E0E8245-2F6C-47C7-B22E-B9464256766D}" type="pres">
      <dgm:prSet presAssocID="{E56C7755-FF6B-4465-A93A-F978D41F93E6}" presName="sibTrans" presStyleCnt="0"/>
      <dgm:spPr/>
    </dgm:pt>
    <dgm:pt modelId="{9D591203-0327-4EBB-B5E0-9F1AAEF19DAC}" type="pres">
      <dgm:prSet presAssocID="{30642757-C1CC-4D05-A9C2-7A84B50F05B7}" presName="node" presStyleLbl="node1" presStyleIdx="3" presStyleCnt="5">
        <dgm:presLayoutVars>
          <dgm:bulletEnabled val="1"/>
        </dgm:presLayoutVars>
      </dgm:prSet>
      <dgm:spPr/>
      <dgm:t>
        <a:bodyPr/>
        <a:lstStyle/>
        <a:p>
          <a:endParaRPr lang="en-US"/>
        </a:p>
      </dgm:t>
    </dgm:pt>
    <dgm:pt modelId="{E4FB7249-5732-46F3-A5A3-B2346850BD72}" type="pres">
      <dgm:prSet presAssocID="{612B6AA0-A466-40EB-AF0E-725611B87DD4}" presName="sibTrans" presStyleCnt="0"/>
      <dgm:spPr/>
    </dgm:pt>
    <dgm:pt modelId="{9B1CC1A1-B7AE-4AAF-9F82-8B5A16A2D651}" type="pres">
      <dgm:prSet presAssocID="{9F33DAF0-4EC1-4471-B86B-731134789915}" presName="node" presStyleLbl="node1" presStyleIdx="4" presStyleCnt="5" custScaleX="70920" custScaleY="194808" custLinFactNeighborX="3770" custLinFactNeighborY="11311">
        <dgm:presLayoutVars>
          <dgm:bulletEnabled val="1"/>
        </dgm:presLayoutVars>
      </dgm:prSet>
      <dgm:spPr/>
    </dgm:pt>
  </dgm:ptLst>
  <dgm:cxnLst>
    <dgm:cxn modelId="{67BCC77F-2DEA-4A90-BD54-123B2933F94A}" srcId="{082B90C9-13D0-4715-B393-B086C3965DFD}" destId="{BF27ED2F-0E88-4548-A9CC-52AA45F97F84}" srcOrd="1" destOrd="0" parTransId="{29B1003F-C072-403A-ABCE-C94BCC7AD051}" sibTransId="{D5056994-CF32-471D-B1BD-BA117513CB80}"/>
    <dgm:cxn modelId="{DE16C239-DCA6-4FB4-A550-965483A010F3}" type="presOf" srcId="{9F33DAF0-4EC1-4471-B86B-731134789915}" destId="{9B1CC1A1-B7AE-4AAF-9F82-8B5A16A2D651}" srcOrd="0" destOrd="0" presId="urn:microsoft.com/office/officeart/2005/8/layout/default"/>
    <dgm:cxn modelId="{B41F8D35-4613-49B1-A259-516A1BBC30B4}" type="presOf" srcId="{30642757-C1CC-4D05-A9C2-7A84B50F05B7}" destId="{9D591203-0327-4EBB-B5E0-9F1AAEF19DAC}" srcOrd="0" destOrd="0" presId="urn:microsoft.com/office/officeart/2005/8/layout/default"/>
    <dgm:cxn modelId="{E2A8C1C2-FE7A-4E0E-9881-BE1D7273E24A}" srcId="{082B90C9-13D0-4715-B393-B086C3965DFD}" destId="{9F33DAF0-4EC1-4471-B86B-731134789915}" srcOrd="4" destOrd="0" parTransId="{A3BD5BE6-BF53-42F1-A895-D38018845669}" sibTransId="{F63FA297-1777-4781-879D-4AA1FEA7042D}"/>
    <dgm:cxn modelId="{AAB264FE-2077-4559-A971-846B47B591F5}" srcId="{082B90C9-13D0-4715-B393-B086C3965DFD}" destId="{8CE8F635-4897-40A2-A240-6205A0718F0B}" srcOrd="0" destOrd="0" parTransId="{60C17C3C-EB4A-4653-BFD0-DCD08DA18AB7}" sibTransId="{40514161-7580-41AB-BF8A-B6C8CDB062C8}"/>
    <dgm:cxn modelId="{5D2E431E-351A-4017-93A9-D16588542984}" type="presOf" srcId="{8CE8F635-4897-40A2-A240-6205A0718F0B}" destId="{304F8C9F-CE7D-4934-93C1-B82F0CD92A09}" srcOrd="0" destOrd="0" presId="urn:microsoft.com/office/officeart/2005/8/layout/default"/>
    <dgm:cxn modelId="{117F073C-17E1-4FC0-AEA7-E71E65FA2E20}" type="presOf" srcId="{B4C6A331-20A6-4306-A565-B34FC28A45CC}" destId="{7466A1C3-1189-4A3E-8009-CDC4E6BAD9B0}" srcOrd="0" destOrd="0" presId="urn:microsoft.com/office/officeart/2005/8/layout/default"/>
    <dgm:cxn modelId="{8FEDF115-9BA6-4AD2-BFD3-C30474EC3AD8}" type="presOf" srcId="{082B90C9-13D0-4715-B393-B086C3965DFD}" destId="{A74ED1A9-AD2E-43AB-96B5-60BCE6581F16}" srcOrd="0" destOrd="0" presId="urn:microsoft.com/office/officeart/2005/8/layout/default"/>
    <dgm:cxn modelId="{A8B87771-78C4-4AB7-91F5-B235569A6FE4}" srcId="{082B90C9-13D0-4715-B393-B086C3965DFD}" destId="{B4C6A331-20A6-4306-A565-B34FC28A45CC}" srcOrd="2" destOrd="0" parTransId="{2DB79D4A-4582-469E-AF0B-4F219AA2DD35}" sibTransId="{E56C7755-FF6B-4465-A93A-F978D41F93E6}"/>
    <dgm:cxn modelId="{186E8C75-BFC6-48E5-A256-7AD8D449A87B}" srcId="{082B90C9-13D0-4715-B393-B086C3965DFD}" destId="{30642757-C1CC-4D05-A9C2-7A84B50F05B7}" srcOrd="3" destOrd="0" parTransId="{7E9D34DA-A8D9-41DB-94C2-5CE9570B2A11}" sibTransId="{612B6AA0-A466-40EB-AF0E-725611B87DD4}"/>
    <dgm:cxn modelId="{AC89B8F9-DC07-463A-AB69-3C9DFD061A8B}" type="presOf" srcId="{BF27ED2F-0E88-4548-A9CC-52AA45F97F84}" destId="{87C71BB5-A90C-4045-B95A-58E8546F4706}" srcOrd="0" destOrd="0" presId="urn:microsoft.com/office/officeart/2005/8/layout/default"/>
    <dgm:cxn modelId="{416134AF-026E-497C-9A74-EB844B13A0B6}" type="presParOf" srcId="{A74ED1A9-AD2E-43AB-96B5-60BCE6581F16}" destId="{304F8C9F-CE7D-4934-93C1-B82F0CD92A09}" srcOrd="0" destOrd="0" presId="urn:microsoft.com/office/officeart/2005/8/layout/default"/>
    <dgm:cxn modelId="{A34CE103-A175-46F6-96C8-B2E9136A86CD}" type="presParOf" srcId="{A74ED1A9-AD2E-43AB-96B5-60BCE6581F16}" destId="{45870261-E9DA-442F-9D02-7DE728E331D4}" srcOrd="1" destOrd="0" presId="urn:microsoft.com/office/officeart/2005/8/layout/default"/>
    <dgm:cxn modelId="{29AFCC3F-C189-4273-AB2D-34ECB19C6345}" type="presParOf" srcId="{A74ED1A9-AD2E-43AB-96B5-60BCE6581F16}" destId="{87C71BB5-A90C-4045-B95A-58E8546F4706}" srcOrd="2" destOrd="0" presId="urn:microsoft.com/office/officeart/2005/8/layout/default"/>
    <dgm:cxn modelId="{6DF415AD-63E2-481F-B397-56FB28893793}" type="presParOf" srcId="{A74ED1A9-AD2E-43AB-96B5-60BCE6581F16}" destId="{DEEE6E0F-F219-4D9A-AB5B-90FB8FF54518}" srcOrd="3" destOrd="0" presId="urn:microsoft.com/office/officeart/2005/8/layout/default"/>
    <dgm:cxn modelId="{C20EDBB1-DCC3-4847-A227-CEB703A0D287}" type="presParOf" srcId="{A74ED1A9-AD2E-43AB-96B5-60BCE6581F16}" destId="{7466A1C3-1189-4A3E-8009-CDC4E6BAD9B0}" srcOrd="4" destOrd="0" presId="urn:microsoft.com/office/officeart/2005/8/layout/default"/>
    <dgm:cxn modelId="{32F7B7BB-5786-449F-8348-57C76B6A0B19}" type="presParOf" srcId="{A74ED1A9-AD2E-43AB-96B5-60BCE6581F16}" destId="{1E0E8245-2F6C-47C7-B22E-B9464256766D}" srcOrd="5" destOrd="0" presId="urn:microsoft.com/office/officeart/2005/8/layout/default"/>
    <dgm:cxn modelId="{34D54184-1C24-493F-8B97-4D547175F676}" type="presParOf" srcId="{A74ED1A9-AD2E-43AB-96B5-60BCE6581F16}" destId="{9D591203-0327-4EBB-B5E0-9F1AAEF19DAC}" srcOrd="6" destOrd="0" presId="urn:microsoft.com/office/officeart/2005/8/layout/default"/>
    <dgm:cxn modelId="{F75730B3-99A1-4891-B2F4-68775A782E9A}" type="presParOf" srcId="{A74ED1A9-AD2E-43AB-96B5-60BCE6581F16}" destId="{E4FB7249-5732-46F3-A5A3-B2346850BD72}" srcOrd="7" destOrd="0" presId="urn:microsoft.com/office/officeart/2005/8/layout/default"/>
    <dgm:cxn modelId="{5B7A16FF-B85F-48CB-B784-232AFE4C4A05}" type="presParOf" srcId="{A74ED1A9-AD2E-43AB-96B5-60BCE6581F16}" destId="{9B1CC1A1-B7AE-4AAF-9F82-8B5A16A2D65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4F8C9F-CE7D-4934-93C1-B82F0CD92A09}">
      <dsp:nvSpPr>
        <dsp:cNvPr id="0" name=""/>
        <dsp:cNvSpPr/>
      </dsp:nvSpPr>
      <dsp:spPr>
        <a:xfrm>
          <a:off x="0" y="1016456"/>
          <a:ext cx="1642554" cy="9855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Cab_data.csv</a:t>
          </a:r>
          <a:endParaRPr lang="en-US" sz="1500" kern="1200" dirty="0"/>
        </a:p>
      </dsp:txBody>
      <dsp:txXfrm>
        <a:off x="0" y="1016456"/>
        <a:ext cx="1642554" cy="985532"/>
      </dsp:txXfrm>
    </dsp:sp>
    <dsp:sp modelId="{87C71BB5-A90C-4045-B95A-58E8546F4706}">
      <dsp:nvSpPr>
        <dsp:cNvPr id="0" name=""/>
        <dsp:cNvSpPr/>
      </dsp:nvSpPr>
      <dsp:spPr>
        <a:xfrm>
          <a:off x="1810430" y="1029229"/>
          <a:ext cx="1642554" cy="9855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Customer_ID.csv</a:t>
          </a:r>
          <a:endParaRPr lang="en-US" sz="1500" kern="1200" dirty="0"/>
        </a:p>
      </dsp:txBody>
      <dsp:txXfrm>
        <a:off x="1810430" y="1029229"/>
        <a:ext cx="1642554" cy="985532"/>
      </dsp:txXfrm>
    </dsp:sp>
    <dsp:sp modelId="{7466A1C3-1189-4A3E-8009-CDC4E6BAD9B0}">
      <dsp:nvSpPr>
        <dsp:cNvPr id="0" name=""/>
        <dsp:cNvSpPr/>
      </dsp:nvSpPr>
      <dsp:spPr>
        <a:xfrm>
          <a:off x="3617240" y="1029229"/>
          <a:ext cx="1642554" cy="9855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Transaction_ID.csv</a:t>
          </a:r>
          <a:endParaRPr lang="en-US" sz="1500" kern="1200" dirty="0"/>
        </a:p>
      </dsp:txBody>
      <dsp:txXfrm>
        <a:off x="3617240" y="1029229"/>
        <a:ext cx="1642554" cy="985532"/>
      </dsp:txXfrm>
    </dsp:sp>
    <dsp:sp modelId="{9D591203-0327-4EBB-B5E0-9F1AAEF19DAC}">
      <dsp:nvSpPr>
        <dsp:cNvPr id="0" name=""/>
        <dsp:cNvSpPr/>
      </dsp:nvSpPr>
      <dsp:spPr>
        <a:xfrm>
          <a:off x="5424050" y="1029229"/>
          <a:ext cx="1642554" cy="9855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City.csv</a:t>
          </a:r>
          <a:endParaRPr lang="en-US" sz="1500" kern="1200" dirty="0"/>
        </a:p>
      </dsp:txBody>
      <dsp:txXfrm>
        <a:off x="5424050" y="1029229"/>
        <a:ext cx="1642554" cy="985532"/>
      </dsp:txXfrm>
    </dsp:sp>
    <dsp:sp modelId="{9B1CC1A1-B7AE-4AAF-9F82-8B5A16A2D651}">
      <dsp:nvSpPr>
        <dsp:cNvPr id="0" name=""/>
        <dsp:cNvSpPr/>
      </dsp:nvSpPr>
      <dsp:spPr>
        <a:xfrm>
          <a:off x="7234480" y="673520"/>
          <a:ext cx="1164899" cy="19198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Cab Data</a:t>
          </a:r>
          <a:endParaRPr lang="en-US" sz="1500" kern="1200" dirty="0"/>
        </a:p>
      </dsp:txBody>
      <dsp:txXfrm>
        <a:off x="7234480" y="673520"/>
        <a:ext cx="1164899" cy="19198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AE3D69-898E-4528-9795-ADE91B988616}"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7824A-A52A-4D92-8A84-8EDB72E24239}" type="slidenum">
              <a:rPr lang="en-US" smtClean="0"/>
              <a:t>‹#›</a:t>
            </a:fld>
            <a:endParaRPr lang="en-US"/>
          </a:p>
        </p:txBody>
      </p:sp>
    </p:spTree>
    <p:extLst>
      <p:ext uri="{BB962C8B-B14F-4D97-AF65-F5344CB8AC3E}">
        <p14:creationId xmlns:p14="http://schemas.microsoft.com/office/powerpoint/2010/main" val="318345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AE3D69-898E-4528-9795-ADE91B988616}"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7824A-A52A-4D92-8A84-8EDB72E24239}" type="slidenum">
              <a:rPr lang="en-US" smtClean="0"/>
              <a:t>‹#›</a:t>
            </a:fld>
            <a:endParaRPr lang="en-US"/>
          </a:p>
        </p:txBody>
      </p:sp>
    </p:spTree>
    <p:extLst>
      <p:ext uri="{BB962C8B-B14F-4D97-AF65-F5344CB8AC3E}">
        <p14:creationId xmlns:p14="http://schemas.microsoft.com/office/powerpoint/2010/main" val="362548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AE3D69-898E-4528-9795-ADE91B988616}"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7824A-A52A-4D92-8A84-8EDB72E24239}" type="slidenum">
              <a:rPr lang="en-US" smtClean="0"/>
              <a:t>‹#›</a:t>
            </a:fld>
            <a:endParaRPr lang="en-US"/>
          </a:p>
        </p:txBody>
      </p:sp>
    </p:spTree>
    <p:extLst>
      <p:ext uri="{BB962C8B-B14F-4D97-AF65-F5344CB8AC3E}">
        <p14:creationId xmlns:p14="http://schemas.microsoft.com/office/powerpoint/2010/main" val="401249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AE3D69-898E-4528-9795-ADE91B988616}"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7824A-A52A-4D92-8A84-8EDB72E24239}" type="slidenum">
              <a:rPr lang="en-US" smtClean="0"/>
              <a:t>‹#›</a:t>
            </a:fld>
            <a:endParaRPr lang="en-US"/>
          </a:p>
        </p:txBody>
      </p:sp>
    </p:spTree>
    <p:extLst>
      <p:ext uri="{BB962C8B-B14F-4D97-AF65-F5344CB8AC3E}">
        <p14:creationId xmlns:p14="http://schemas.microsoft.com/office/powerpoint/2010/main" val="1882162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AE3D69-898E-4528-9795-ADE91B988616}"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7824A-A52A-4D92-8A84-8EDB72E24239}" type="slidenum">
              <a:rPr lang="en-US" smtClean="0"/>
              <a:t>‹#›</a:t>
            </a:fld>
            <a:endParaRPr lang="en-US"/>
          </a:p>
        </p:txBody>
      </p:sp>
    </p:spTree>
    <p:extLst>
      <p:ext uri="{BB962C8B-B14F-4D97-AF65-F5344CB8AC3E}">
        <p14:creationId xmlns:p14="http://schemas.microsoft.com/office/powerpoint/2010/main" val="29955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AE3D69-898E-4528-9795-ADE91B988616}"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7824A-A52A-4D92-8A84-8EDB72E24239}" type="slidenum">
              <a:rPr lang="en-US" smtClean="0"/>
              <a:t>‹#›</a:t>
            </a:fld>
            <a:endParaRPr lang="en-US"/>
          </a:p>
        </p:txBody>
      </p:sp>
    </p:spTree>
    <p:extLst>
      <p:ext uri="{BB962C8B-B14F-4D97-AF65-F5344CB8AC3E}">
        <p14:creationId xmlns:p14="http://schemas.microsoft.com/office/powerpoint/2010/main" val="1601728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AE3D69-898E-4528-9795-ADE91B988616}" type="datetimeFigureOut">
              <a:rPr lang="en-US" smtClean="0"/>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67824A-A52A-4D92-8A84-8EDB72E24239}" type="slidenum">
              <a:rPr lang="en-US" smtClean="0"/>
              <a:t>‹#›</a:t>
            </a:fld>
            <a:endParaRPr lang="en-US"/>
          </a:p>
        </p:txBody>
      </p:sp>
    </p:spTree>
    <p:extLst>
      <p:ext uri="{BB962C8B-B14F-4D97-AF65-F5344CB8AC3E}">
        <p14:creationId xmlns:p14="http://schemas.microsoft.com/office/powerpoint/2010/main" val="2196200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AE3D69-898E-4528-9795-ADE91B988616}" type="datetimeFigureOut">
              <a:rPr lang="en-US" smtClean="0"/>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67824A-A52A-4D92-8A84-8EDB72E24239}" type="slidenum">
              <a:rPr lang="en-US" smtClean="0"/>
              <a:t>‹#›</a:t>
            </a:fld>
            <a:endParaRPr lang="en-US"/>
          </a:p>
        </p:txBody>
      </p:sp>
    </p:spTree>
    <p:extLst>
      <p:ext uri="{BB962C8B-B14F-4D97-AF65-F5344CB8AC3E}">
        <p14:creationId xmlns:p14="http://schemas.microsoft.com/office/powerpoint/2010/main" val="3196602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AE3D69-898E-4528-9795-ADE91B988616}" type="datetimeFigureOut">
              <a:rPr lang="en-US" smtClean="0"/>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67824A-A52A-4D92-8A84-8EDB72E24239}" type="slidenum">
              <a:rPr lang="en-US" smtClean="0"/>
              <a:t>‹#›</a:t>
            </a:fld>
            <a:endParaRPr lang="en-US"/>
          </a:p>
        </p:txBody>
      </p:sp>
    </p:spTree>
    <p:extLst>
      <p:ext uri="{BB962C8B-B14F-4D97-AF65-F5344CB8AC3E}">
        <p14:creationId xmlns:p14="http://schemas.microsoft.com/office/powerpoint/2010/main" val="36632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AE3D69-898E-4528-9795-ADE91B988616}"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7824A-A52A-4D92-8A84-8EDB72E24239}" type="slidenum">
              <a:rPr lang="en-US" smtClean="0"/>
              <a:t>‹#›</a:t>
            </a:fld>
            <a:endParaRPr lang="en-US"/>
          </a:p>
        </p:txBody>
      </p:sp>
    </p:spTree>
    <p:extLst>
      <p:ext uri="{BB962C8B-B14F-4D97-AF65-F5344CB8AC3E}">
        <p14:creationId xmlns:p14="http://schemas.microsoft.com/office/powerpoint/2010/main" val="312880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AE3D69-898E-4528-9795-ADE91B988616}"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7824A-A52A-4D92-8A84-8EDB72E24239}" type="slidenum">
              <a:rPr lang="en-US" smtClean="0"/>
              <a:t>‹#›</a:t>
            </a:fld>
            <a:endParaRPr lang="en-US"/>
          </a:p>
        </p:txBody>
      </p:sp>
    </p:spTree>
    <p:extLst>
      <p:ext uri="{BB962C8B-B14F-4D97-AF65-F5344CB8AC3E}">
        <p14:creationId xmlns:p14="http://schemas.microsoft.com/office/powerpoint/2010/main" val="20181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E3D69-898E-4528-9795-ADE91B988616}" type="datetimeFigureOut">
              <a:rPr lang="en-US" smtClean="0"/>
              <a:t>11/21/2022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67824A-A52A-4D92-8A84-8EDB72E24239}" type="slidenum">
              <a:rPr lang="en-US" smtClean="0"/>
              <a:t>‹#›</a:t>
            </a:fld>
            <a:endParaRPr lang="en-US"/>
          </a:p>
        </p:txBody>
      </p:sp>
    </p:spTree>
    <p:extLst>
      <p:ext uri="{BB962C8B-B14F-4D97-AF65-F5344CB8AC3E}">
        <p14:creationId xmlns:p14="http://schemas.microsoft.com/office/powerpoint/2010/main" val="3836501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solidFill>
                  <a:schemeClr val="accent2"/>
                </a:solidFill>
              </a:rPr>
              <a:t>Exploratory Data Analysis</a:t>
            </a:r>
          </a:p>
        </p:txBody>
      </p:sp>
      <p:sp>
        <p:nvSpPr>
          <p:cNvPr id="3" name="Subtitle 2"/>
          <p:cNvSpPr>
            <a:spLocks noGrp="1"/>
          </p:cNvSpPr>
          <p:nvPr>
            <p:ph type="subTitle" idx="1"/>
          </p:nvPr>
        </p:nvSpPr>
        <p:spPr/>
        <p:txBody>
          <a:bodyPr>
            <a:normAutofit/>
          </a:bodyPr>
          <a:lstStyle/>
          <a:p>
            <a:pPr algn="l"/>
            <a:r>
              <a:rPr lang="en-GB" dirty="0"/>
              <a:t>G2M insight for Cab Investment firm</a:t>
            </a:r>
          </a:p>
          <a:p>
            <a:endParaRPr lang="en-GB" dirty="0"/>
          </a:p>
          <a:p>
            <a:pPr algn="l"/>
            <a:r>
              <a:rPr lang="en-GB" dirty="0" smtClean="0"/>
              <a:t>21-Nov-2022</a:t>
            </a:r>
            <a:endParaRPr lang="en-US" dirty="0"/>
          </a:p>
        </p:txBody>
      </p:sp>
      <p:pic>
        <p:nvPicPr>
          <p:cNvPr id="4" name="image1.png"/>
          <p:cNvPicPr/>
          <p:nvPr/>
        </p:nvPicPr>
        <p:blipFill>
          <a:blip r:embed="rId2" cstate="print"/>
          <a:stretch>
            <a:fillRect/>
          </a:stretch>
        </p:blipFill>
        <p:spPr>
          <a:xfrm>
            <a:off x="870857" y="60326"/>
            <a:ext cx="2330450" cy="2330450"/>
          </a:xfrm>
          <a:prstGeom prst="rect">
            <a:avLst/>
          </a:prstGeom>
        </p:spPr>
      </p:pic>
    </p:spTree>
    <p:extLst>
      <p:ext uri="{BB962C8B-B14F-4D97-AF65-F5344CB8AC3E}">
        <p14:creationId xmlns:p14="http://schemas.microsoft.com/office/powerpoint/2010/main" val="2597953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Summary</a:t>
            </a:r>
          </a:p>
        </p:txBody>
      </p:sp>
      <p:sp>
        <p:nvSpPr>
          <p:cNvPr id="3" name="Content Placeholder 2"/>
          <p:cNvSpPr>
            <a:spLocks noGrp="1"/>
          </p:cNvSpPr>
          <p:nvPr>
            <p:ph idx="1"/>
          </p:nvPr>
        </p:nvSpPr>
        <p:spPr/>
        <p:txBody>
          <a:bodyPr>
            <a:normAutofit fontScale="92500" lnSpcReduction="20000"/>
          </a:bodyPr>
          <a:lstStyle/>
          <a:p>
            <a:pPr marL="342900" indent="-342900"/>
            <a:r>
              <a:rPr lang="en-GB" dirty="0" smtClean="0"/>
              <a:t>XYZ is a private firm in US. Due to remarkable growth in the Cab Industry in last few years and multiple key players in the market, it is planning for an investment in Cab industry.</a:t>
            </a:r>
          </a:p>
          <a:p>
            <a:pPr marL="0" indent="0">
              <a:buNone/>
            </a:pPr>
            <a:endParaRPr lang="en-GB" dirty="0" smtClean="0"/>
          </a:p>
          <a:p>
            <a:pPr marL="342900" lvl="0" indent="-342900"/>
            <a:r>
              <a:rPr lang="en-US" dirty="0" smtClean="0"/>
              <a:t>Objective : </a:t>
            </a:r>
            <a:r>
              <a:rPr lang="en-GB" dirty="0"/>
              <a:t>actionable insights to help them identify the right company to make their investment</a:t>
            </a:r>
            <a:r>
              <a:rPr lang="en-GB" dirty="0" smtClean="0"/>
              <a:t>.</a:t>
            </a:r>
          </a:p>
          <a:p>
            <a:pPr marL="0" lvl="0" indent="0">
              <a:buNone/>
            </a:pPr>
            <a:endParaRPr lang="en-US" dirty="0" smtClean="0"/>
          </a:p>
          <a:p>
            <a:pPr marL="0" indent="0">
              <a:buNone/>
            </a:pPr>
            <a:r>
              <a:rPr lang="en-GB" dirty="0" smtClean="0"/>
              <a:t>Investigation areas:</a:t>
            </a:r>
            <a:endParaRPr lang="en-GB" dirty="0"/>
          </a:p>
          <a:p>
            <a:r>
              <a:rPr lang="en-GB" dirty="0" smtClean="0"/>
              <a:t>The company that </a:t>
            </a:r>
            <a:r>
              <a:rPr lang="en-GB" dirty="0"/>
              <a:t>has maximum cab users at a particular time </a:t>
            </a:r>
            <a:r>
              <a:rPr lang="en-GB" dirty="0" smtClean="0"/>
              <a:t>period.</a:t>
            </a:r>
            <a:endParaRPr lang="en-GB" dirty="0"/>
          </a:p>
          <a:p>
            <a:r>
              <a:rPr lang="en-GB" dirty="0" smtClean="0"/>
              <a:t>If margin </a:t>
            </a:r>
            <a:r>
              <a:rPr lang="en-GB" dirty="0"/>
              <a:t>proportionally increase with increase in number of </a:t>
            </a:r>
            <a:r>
              <a:rPr lang="en-GB" dirty="0" smtClean="0"/>
              <a:t>customers.</a:t>
            </a:r>
            <a:endParaRPr lang="en-GB" dirty="0"/>
          </a:p>
          <a:p>
            <a:r>
              <a:rPr lang="en-GB" dirty="0"/>
              <a:t>T</a:t>
            </a:r>
            <a:r>
              <a:rPr lang="en-GB" dirty="0" smtClean="0"/>
              <a:t>he </a:t>
            </a:r>
            <a:r>
              <a:rPr lang="en-GB" dirty="0"/>
              <a:t>attributes of these customer </a:t>
            </a:r>
            <a:r>
              <a:rPr lang="en-GB" dirty="0" smtClean="0"/>
              <a:t>segments.</a:t>
            </a:r>
            <a:endParaRPr lang="en-GB" dirty="0"/>
          </a:p>
          <a:p>
            <a:pPr marL="342900" lvl="0" indent="-342900"/>
            <a:endParaRPr lang="en-GB" dirty="0" smtClean="0"/>
          </a:p>
        </p:txBody>
      </p:sp>
    </p:spTree>
    <p:extLst>
      <p:ext uri="{BB962C8B-B14F-4D97-AF65-F5344CB8AC3E}">
        <p14:creationId xmlns:p14="http://schemas.microsoft.com/office/powerpoint/2010/main" val="2681267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GB" dirty="0" smtClean="0"/>
              <a:t>I have been provided </a:t>
            </a:r>
            <a:r>
              <a:rPr lang="en-GB" dirty="0"/>
              <a:t>with multiple data sets that contains information on 2 cab companies. </a:t>
            </a:r>
            <a:endParaRPr lang="en-GB" dirty="0" smtClean="0"/>
          </a:p>
          <a:p>
            <a:r>
              <a:rPr lang="en-GB" dirty="0" smtClean="0"/>
              <a:t>Time period of data is from 31/01/2016 to 31/12/2018</a:t>
            </a:r>
            <a:r>
              <a:rPr lang="en-GB" b="1" dirty="0" smtClean="0"/>
              <a:t> </a:t>
            </a:r>
          </a:p>
          <a:p>
            <a:pPr marL="0" indent="0">
              <a:buNone/>
            </a:pPr>
            <a:endParaRPr lang="en-GB" dirty="0" smtClean="0"/>
          </a:p>
          <a:p>
            <a:endParaRPr lang="en-US" dirty="0"/>
          </a:p>
        </p:txBody>
      </p:sp>
      <p:graphicFrame>
        <p:nvGraphicFramePr>
          <p:cNvPr id="5" name="Diagram 4"/>
          <p:cNvGraphicFramePr/>
          <p:nvPr>
            <p:extLst>
              <p:ext uri="{D42A27DB-BD31-4B8C-83A1-F6EECF244321}">
                <p14:modId xmlns:p14="http://schemas.microsoft.com/office/powerpoint/2010/main" val="3178017242"/>
              </p:ext>
            </p:extLst>
          </p:nvPr>
        </p:nvGraphicFramePr>
        <p:xfrm>
          <a:off x="1045409" y="3621504"/>
          <a:ext cx="8399380" cy="3043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9890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Approach</a:t>
            </a:r>
            <a:endParaRPr lang="en-US" dirty="0"/>
          </a:p>
        </p:txBody>
      </p:sp>
      <p:sp>
        <p:nvSpPr>
          <p:cNvPr id="3" name="Content Placeholder 2"/>
          <p:cNvSpPr>
            <a:spLocks noGrp="1"/>
          </p:cNvSpPr>
          <p:nvPr>
            <p:ph idx="1"/>
          </p:nvPr>
        </p:nvSpPr>
        <p:spPr/>
        <p:txBody>
          <a:bodyPr/>
          <a:lstStyle/>
          <a:p>
            <a:r>
              <a:rPr lang="en-GB" dirty="0" smtClean="0"/>
              <a:t>I performed an analysis between two cab companies, the Pink and Yellow cab respectively.</a:t>
            </a:r>
          </a:p>
          <a:p>
            <a:r>
              <a:rPr lang="en-GB" dirty="0" smtClean="0"/>
              <a:t>There are no duplicates detected.</a:t>
            </a:r>
          </a:p>
          <a:p>
            <a:r>
              <a:rPr lang="en-GB" dirty="0" smtClean="0"/>
              <a:t>There is no missing value and outlier detected.</a:t>
            </a:r>
          </a:p>
          <a:p>
            <a:r>
              <a:rPr lang="en-US" dirty="0" smtClean="0"/>
              <a:t>Only Price Charged </a:t>
            </a:r>
            <a:r>
              <a:rPr lang="en-US" dirty="0"/>
              <a:t>and </a:t>
            </a:r>
            <a:r>
              <a:rPr lang="en-US" dirty="0" smtClean="0"/>
              <a:t>Cost of Trip were used </a:t>
            </a:r>
            <a:r>
              <a:rPr lang="en-US" dirty="0"/>
              <a:t>to calculate profit.</a:t>
            </a:r>
          </a:p>
          <a:p>
            <a:endParaRPr lang="en-US" dirty="0"/>
          </a:p>
        </p:txBody>
      </p:sp>
    </p:spTree>
    <p:extLst>
      <p:ext uri="{BB962C8B-B14F-4D97-AF65-F5344CB8AC3E}">
        <p14:creationId xmlns:p14="http://schemas.microsoft.com/office/powerpoint/2010/main" val="1650923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Maximum Cab Users per Time period</a:t>
            </a:r>
            <a:endParaRPr lang="en-US" dirty="0"/>
          </a:p>
        </p:txBody>
      </p:sp>
      <p:graphicFrame>
        <p:nvGraphicFramePr>
          <p:cNvPr id="28" name="Content Placeholder 27"/>
          <p:cNvGraphicFramePr>
            <a:graphicFrameLocks noGrp="1"/>
          </p:cNvGraphicFramePr>
          <p:nvPr>
            <p:ph idx="1"/>
            <p:extLst>
              <p:ext uri="{D42A27DB-BD31-4B8C-83A1-F6EECF244321}">
                <p14:modId xmlns:p14="http://schemas.microsoft.com/office/powerpoint/2010/main" val="323316374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27817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Margin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9518379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3717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r>
              <a:rPr lang="en-GB" dirty="0" smtClean="0"/>
              <a:t>Attributes </a:t>
            </a:r>
            <a:r>
              <a:rPr lang="en-GB" dirty="0"/>
              <a:t>of </a:t>
            </a:r>
            <a:r>
              <a:rPr lang="en-GB" dirty="0" smtClean="0"/>
              <a:t>the </a:t>
            </a:r>
            <a:r>
              <a:rPr lang="en-GB" dirty="0"/>
              <a:t>customer segments?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51766873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9255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EDA Summary </a:t>
            </a:r>
            <a:endParaRPr lang="en-US" dirty="0"/>
          </a:p>
        </p:txBody>
      </p:sp>
      <p:sp>
        <p:nvSpPr>
          <p:cNvPr id="3" name="Content Placeholder 2"/>
          <p:cNvSpPr>
            <a:spLocks noGrp="1"/>
          </p:cNvSpPr>
          <p:nvPr>
            <p:ph idx="1"/>
          </p:nvPr>
        </p:nvSpPr>
        <p:spPr/>
        <p:txBody>
          <a:bodyPr/>
          <a:lstStyle/>
          <a:p>
            <a:r>
              <a:rPr lang="en-GB" dirty="0" smtClean="0"/>
              <a:t>The maximum cab users are 302149 in a population of 8405837 in New York NY.</a:t>
            </a:r>
          </a:p>
          <a:p>
            <a:r>
              <a:rPr lang="en-GB" dirty="0"/>
              <a:t>M</a:t>
            </a:r>
            <a:r>
              <a:rPr lang="en-GB" dirty="0" smtClean="0"/>
              <a:t>argin </a:t>
            </a:r>
            <a:r>
              <a:rPr lang="en-GB" dirty="0"/>
              <a:t>proportionally increase with increase in number of </a:t>
            </a:r>
            <a:r>
              <a:rPr lang="en-GB" dirty="0" smtClean="0"/>
              <a:t>customers, Yellow Cab charges higher prices meaning it will record higher profits.</a:t>
            </a:r>
          </a:p>
          <a:p>
            <a:r>
              <a:rPr lang="en-GB" dirty="0" smtClean="0"/>
              <a:t>New York NY has a bigger customer segment.</a:t>
            </a:r>
          </a:p>
          <a:p>
            <a:endParaRPr lang="en-US" dirty="0"/>
          </a:p>
        </p:txBody>
      </p:sp>
    </p:spTree>
    <p:extLst>
      <p:ext uri="{BB962C8B-B14F-4D97-AF65-F5344CB8AC3E}">
        <p14:creationId xmlns:p14="http://schemas.microsoft.com/office/powerpoint/2010/main" val="1048450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Recommendations</a:t>
            </a:r>
            <a:endParaRPr lang="en-US" dirty="0"/>
          </a:p>
        </p:txBody>
      </p:sp>
      <p:sp>
        <p:nvSpPr>
          <p:cNvPr id="3" name="Content Placeholder 2"/>
          <p:cNvSpPr>
            <a:spLocks noGrp="1"/>
          </p:cNvSpPr>
          <p:nvPr>
            <p:ph idx="1"/>
          </p:nvPr>
        </p:nvSpPr>
        <p:spPr/>
        <p:txBody>
          <a:bodyPr/>
          <a:lstStyle/>
          <a:p>
            <a:r>
              <a:rPr lang="en-US" dirty="0" smtClean="0"/>
              <a:t>XYZ is commended to invest in Yellow Cab.</a:t>
            </a:r>
            <a:endParaRPr lang="en-US" dirty="0"/>
          </a:p>
        </p:txBody>
      </p:sp>
    </p:spTree>
    <p:extLst>
      <p:ext uri="{BB962C8B-B14F-4D97-AF65-F5344CB8AC3E}">
        <p14:creationId xmlns:p14="http://schemas.microsoft.com/office/powerpoint/2010/main" val="149244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240</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Exploratory Data Analysis</vt:lpstr>
      <vt:lpstr>Executive Summary</vt:lpstr>
      <vt:lpstr>Problem Statement</vt:lpstr>
      <vt:lpstr>Approach</vt:lpstr>
      <vt:lpstr>Maximum Cab Users per Time period</vt:lpstr>
      <vt:lpstr>Margin</vt:lpstr>
      <vt:lpstr> Attributes of the customer segments?</vt:lpstr>
      <vt:lpstr>EDA Summary </vt:lpstr>
      <vt:lpstr>Recommendations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Microsoft account</dc:creator>
  <cp:lastModifiedBy>Microsoft account</cp:lastModifiedBy>
  <cp:revision>17</cp:revision>
  <dcterms:created xsi:type="dcterms:W3CDTF">2022-11-21T19:26:33Z</dcterms:created>
  <dcterms:modified xsi:type="dcterms:W3CDTF">2022-11-21T23:27:15Z</dcterms:modified>
</cp:coreProperties>
</file>