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9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6" r:id="rId22"/>
    <p:sldId id="397" r:id="rId23"/>
    <p:sldId id="408" r:id="rId24"/>
    <p:sldId id="409" r:id="rId25"/>
    <p:sldId id="415" r:id="rId26"/>
    <p:sldId id="411" r:id="rId27"/>
    <p:sldId id="412" r:id="rId28"/>
    <p:sldId id="413" r:id="rId29"/>
    <p:sldId id="416" r:id="rId30"/>
    <p:sldId id="419" r:id="rId31"/>
    <p:sldId id="418" r:id="rId32"/>
    <p:sldId id="417" r:id="rId33"/>
    <p:sldId id="414" r:id="rId34"/>
    <p:sldId id="420" r:id="rId35"/>
    <p:sldId id="421" r:id="rId36"/>
    <p:sldId id="382" r:id="rId3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v-S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779CC93D-E52E-4D84-901B-11D7331DD495}">
          <p14:sldIdLst>
            <p14:sldId id="259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397"/>
            <p14:sldId id="408"/>
            <p14:sldId id="409"/>
            <p14:sldId id="415"/>
            <p14:sldId id="411"/>
            <p14:sldId id="412"/>
            <p14:sldId id="413"/>
            <p14:sldId id="416"/>
            <p14:sldId id="419"/>
            <p14:sldId id="418"/>
            <p14:sldId id="417"/>
            <p14:sldId id="414"/>
            <p14:sldId id="420"/>
            <p14:sldId id="42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89CCE7"/>
    <a:srgbClr val="4AB3DB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83977" autoAdjust="0"/>
  </p:normalViewPr>
  <p:slideViewPr>
    <p:cSldViewPr>
      <p:cViewPr varScale="1">
        <p:scale>
          <a:sx n="86" d="100"/>
          <a:sy n="86" d="100"/>
        </p:scale>
        <p:origin x="1157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v-SE"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v-SE" sz="1200"/>
            </a:lvl1pPr>
          </a:lstStyle>
          <a:p>
            <a:fld id="{D83FDC75-7F73-4A4A-A77C-09AADF00E0EA}" type="datetimeFigureOut">
              <a:rPr lang="sv-SE" smtClean="0"/>
              <a:pPr/>
              <a:t>2020-01-15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v-SE" sz="12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v-SE" sz="1200"/>
            </a:lvl1pPr>
          </a:lstStyle>
          <a:p>
            <a:fld id="{459226BF-1F13-42D3-80DC-373E7ADD1EBC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v-SE"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v-SE" sz="1200"/>
            </a:lvl1pPr>
          </a:lstStyle>
          <a:p>
            <a:fld id="{48AEF76B-3757-4A0B-AF93-28494465C1DD}" type="datetimeFigureOut">
              <a:pPr/>
              <a:t>2020-01-15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för att ändra formatet för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v-SE"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v-SE" sz="1200"/>
            </a:lvl1pPr>
          </a:lstStyle>
          <a:p>
            <a:fld id="{75693FD4-8F83-4EF7-AC3F-0DC0388986B0}" type="slidenum"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v-S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sv-SE"/>
            </a:pPr>
            <a:r>
              <a:rPr lang="sv-SE" dirty="0"/>
              <a:t>Den här mallen kan användas som en startfil för att presentera utbildningsmaterial i en grupp.</a:t>
            </a:r>
          </a:p>
          <a:p>
            <a:endParaRPr lang="sv-SE" dirty="0"/>
          </a:p>
          <a:p>
            <a:pPr lvl="0"/>
            <a:r>
              <a:rPr lang="sv-SE" sz="1200" b="1" dirty="0"/>
              <a:t>Avsnitt</a:t>
            </a:r>
            <a:endParaRPr lang="sv-SE" sz="1200" b="0" dirty="0"/>
          </a:p>
          <a:p>
            <a:pPr lvl="0"/>
            <a:r>
              <a:rPr lang="sv-SE" sz="1200" b="0" dirty="0"/>
              <a:t>Högerklicka på en bild om du vill lägga till avsnitt.</a:t>
            </a:r>
            <a:r>
              <a:rPr lang="sv-SE" sz="1200" b="0" baseline="0" dirty="0"/>
              <a:t> Avsnitt gör det lättare att ordna bilder och att samarbeta med andra författare.</a:t>
            </a:r>
            <a:endParaRPr lang="sv-SE" sz="1200" b="0" dirty="0"/>
          </a:p>
          <a:p>
            <a:pPr lvl="0"/>
            <a:endParaRPr lang="sv-SE" sz="1200" b="1" dirty="0"/>
          </a:p>
          <a:p>
            <a:pPr lvl="0"/>
            <a:r>
              <a:rPr lang="sv-SE" sz="1200" b="1" dirty="0"/>
              <a:t>Anteckningar</a:t>
            </a:r>
          </a:p>
          <a:p>
            <a:pPr lvl="0"/>
            <a:r>
              <a:rPr lang="sv-SE" sz="1200" dirty="0"/>
              <a:t>Använd avsnittet Anteckningar för leveransanteckningar, eller om du vill ge åhörarna mer detaljerad information.</a:t>
            </a:r>
            <a:r>
              <a:rPr lang="sv-SE" sz="1200" baseline="0" dirty="0"/>
              <a:t> Visa de här anteckningarna i presentationsvyn under presentationen. </a:t>
            </a:r>
          </a:p>
          <a:p>
            <a:pPr lvl="0">
              <a:buFontTx/>
              <a:buNone/>
            </a:pPr>
            <a:r>
              <a:rPr lang="sv-SE" sz="1200" dirty="0"/>
              <a:t>Var noggrann när du väljer teckenstorlek (storleken är viktig för hjälpmedelsfunktioner, synlighet, videoinspelning och onlineproduktion)</a:t>
            </a:r>
          </a:p>
          <a:p>
            <a:pPr lvl="0"/>
            <a:endParaRPr lang="sv-SE" sz="1200" dirty="0"/>
          </a:p>
          <a:p>
            <a:pPr lvl="0">
              <a:buFontTx/>
              <a:buNone/>
            </a:pPr>
            <a:r>
              <a:rPr lang="sv-SE" sz="1200" b="1" dirty="0"/>
              <a:t>Koordinerade färger </a:t>
            </a:r>
          </a:p>
          <a:p>
            <a:pPr lvl="0">
              <a:buFontTx/>
              <a:buNone/>
            </a:pPr>
            <a:r>
              <a:rPr lang="sv-SE" sz="1200" dirty="0"/>
              <a:t>Var särskilt noggrann med diagram och textrutor.</a:t>
            </a:r>
            <a:r>
              <a:rPr lang="sv-SE" sz="1200" baseline="0" dirty="0"/>
              <a:t> </a:t>
            </a:r>
            <a:endParaRPr lang="sv-SE" sz="1200" dirty="0"/>
          </a:p>
          <a:p>
            <a:pPr lvl="0"/>
            <a:r>
              <a:rPr lang="sv-SE" sz="1200" dirty="0"/>
              <a:t>Tänk på att deltagarna kan välja att skriva ut i svartvitt eller </a:t>
            </a:r>
            <a:r>
              <a:rPr lang="sv-SE" sz="1200" dirty="0" err="1"/>
              <a:t>gråskala</a:t>
            </a:r>
            <a:r>
              <a:rPr lang="sv-SE" sz="1200" dirty="0"/>
              <a:t>. Gör en testutskrift och kontrollera att färgerna ser bra ut även om de skrivs ut i svartvitt eller </a:t>
            </a:r>
            <a:r>
              <a:rPr lang="sv-SE" sz="1200" dirty="0" err="1"/>
              <a:t>gråskala</a:t>
            </a:r>
            <a:r>
              <a:rPr lang="sv-SE" sz="1200" dirty="0"/>
              <a:t>.</a:t>
            </a:r>
          </a:p>
          <a:p>
            <a:pPr lvl="0">
              <a:buFontTx/>
              <a:buNone/>
            </a:pPr>
            <a:endParaRPr lang="sv-SE" sz="1200" dirty="0"/>
          </a:p>
          <a:p>
            <a:pPr lvl="0">
              <a:buFontTx/>
              <a:buNone/>
            </a:pPr>
            <a:r>
              <a:rPr lang="sv-SE" sz="1200" b="1" dirty="0"/>
              <a:t>Grafik, tabeller och diagram</a:t>
            </a:r>
          </a:p>
          <a:p>
            <a:pPr lvl="0"/>
            <a:r>
              <a:rPr lang="sv-SE" sz="1200" dirty="0"/>
              <a:t>Enkelhet är ofta bäst: använd konsekventa, icke-distraherande stilar och färger, så långt det är möjligt.</a:t>
            </a:r>
          </a:p>
          <a:p>
            <a:pPr lvl="0"/>
            <a:r>
              <a:rPr lang="sv-SE" sz="1200" dirty="0"/>
              <a:t>Märk alla diagram och tabeller med etiketter.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sv-SE" dirty="0"/>
              <a:t>Microsoft </a:t>
            </a:r>
            <a:r>
              <a:rPr lang="sv-SE" b="1" dirty="0"/>
              <a:t>Teknisk kompetens</a:t>
            </a:r>
            <a:endParaRPr lang="sv-SE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sv-SE" dirty="0"/>
              <a:t>Microsoft-konfidentiellt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sv-SE" smtClean="0"/>
              <a:pPr/>
              <a:t>35</a:t>
            </a:fld>
            <a:endParaRPr lang="sv-SE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sv-SE" dirty="0"/>
              <a:t>Är din presentation så fräsch som möjligt? Överväg att flytta extra innehåll till bilagan.</a:t>
            </a:r>
          </a:p>
          <a:p>
            <a:r>
              <a:rPr lang="sv-SE" dirty="0"/>
              <a:t>Använd bilagesidor för innehåll som du eventuellt vill hänvisa till under frågebilden, eller som kan vara användbart för åhörarna att fördjupa sig i längre fram.</a:t>
            </a:r>
          </a:p>
          <a:p>
            <a:pPr>
              <a:buFontTx/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14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sv-SE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sv-SE"/>
              <a:t>Klicka för att ändra formatet för bakgrundsrubriken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sv-SE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sv-SE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sv-SE"/>
              <a:t>Klicka om du vill redigera mall för underrubrikformat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sv-SE" sz="2000" baseline="0"/>
            </a:lvl1pPr>
          </a:lstStyle>
          <a:p>
            <a:r>
              <a:rPr kumimoji="0" lang="sv-SE"/>
              <a:t>Företagslogotyp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CABD-F0B6-467A-9F8D-A764D55894FB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01B3-1256-4001-BE9C-915F0D73E7EE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17823A32-DB8F-42A9-B0E2-95B5361E00AB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sv-SE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sv-SE"/>
              <a:t>Klicka för att ändra formatet för bakgrundsrubriken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6C4-8CB7-4109-B73E-DBA19AEFAEA2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sv-SE" sz="1800"/>
            </a:lvl1pPr>
          </a:lstStyle>
          <a:p>
            <a:r>
              <a:rPr kumimoji="0" lang="sv-SE"/>
              <a:t>Företagslogotyp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sv-SE"/>
            </a:lvl1pPr>
          </a:lstStyle>
          <a:p>
            <a:r>
              <a:rPr kumimoji="0" lang="sv-SE"/>
              <a:t>Klicka för att ändra formatet för bakgrundsrubriken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sv-SE" sz="3200">
                <a:latin typeface="+mn-lt"/>
              </a:defRPr>
            </a:lvl1pPr>
            <a:lvl2pPr eaLnBrk="1" latinLnBrk="0" hangingPunct="1">
              <a:defRPr kumimoji="0" lang="sv-SE" sz="2800">
                <a:latin typeface="+mn-lt"/>
              </a:defRPr>
            </a:lvl2pPr>
            <a:lvl3pPr eaLnBrk="1" latinLnBrk="0" hangingPunct="1">
              <a:defRPr kumimoji="0" lang="sv-SE" sz="2400">
                <a:latin typeface="+mn-lt"/>
              </a:defRPr>
            </a:lvl3pPr>
            <a:lvl4pPr eaLnBrk="1" latinLnBrk="0" hangingPunct="1">
              <a:defRPr kumimoji="0" lang="sv-SE" sz="2400">
                <a:latin typeface="+mn-lt"/>
              </a:defRPr>
            </a:lvl4pPr>
            <a:lvl5pPr eaLnBrk="1" latinLnBrk="0" hangingPunct="1">
              <a:defRPr kumimoji="0" lang="sv-SE" sz="2400">
                <a:latin typeface="+mn-lt"/>
              </a:defRPr>
            </a:lvl5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DFAF-C32A-4CAC-8AC5-E13B8CA95B0F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sv-SE" sz="2800"/>
            </a:lvl1pPr>
            <a:lvl2pPr eaLnBrk="1" latinLnBrk="0" hangingPunct="1">
              <a:defRPr kumimoji="0" lang="sv-SE" sz="2400"/>
            </a:lvl2pPr>
            <a:lvl3pPr eaLnBrk="1" latinLnBrk="0" hangingPunct="1">
              <a:defRPr kumimoji="0" lang="sv-SE" sz="2000"/>
            </a:lvl3pPr>
            <a:lvl4pPr eaLnBrk="1" latinLnBrk="0" hangingPunct="1">
              <a:defRPr kumimoji="0" lang="sv-SE" sz="1800"/>
            </a:lvl4pPr>
            <a:lvl5pPr eaLnBrk="1" latinLnBrk="0" hangingPunct="1">
              <a:defRPr kumimoji="0" lang="sv-SE" sz="1800"/>
            </a:lvl5pPr>
            <a:lvl6pPr eaLnBrk="1" latinLnBrk="0" hangingPunct="1">
              <a:defRPr kumimoji="0" lang="sv-SE" sz="1800"/>
            </a:lvl6pPr>
            <a:lvl7pPr eaLnBrk="1" latinLnBrk="0" hangingPunct="1">
              <a:defRPr kumimoji="0" lang="sv-SE" sz="1800"/>
            </a:lvl7pPr>
            <a:lvl8pPr eaLnBrk="1" latinLnBrk="0" hangingPunct="1">
              <a:defRPr kumimoji="0" lang="sv-SE" sz="1800"/>
            </a:lvl8pPr>
            <a:lvl9pPr eaLnBrk="1" latinLnBrk="0" hangingPunct="1">
              <a:defRPr kumimoji="0" lang="sv-SE" sz="18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sv-SE" sz="2800"/>
            </a:lvl1pPr>
            <a:lvl2pPr eaLnBrk="1" latinLnBrk="0" hangingPunct="1">
              <a:defRPr kumimoji="0" lang="sv-SE" sz="2400"/>
            </a:lvl2pPr>
            <a:lvl3pPr eaLnBrk="1" latinLnBrk="0" hangingPunct="1">
              <a:defRPr kumimoji="0" lang="sv-SE" sz="2000"/>
            </a:lvl3pPr>
            <a:lvl4pPr eaLnBrk="1" latinLnBrk="0" hangingPunct="1">
              <a:defRPr kumimoji="0" lang="sv-SE" sz="1800"/>
            </a:lvl4pPr>
            <a:lvl5pPr eaLnBrk="1" latinLnBrk="0" hangingPunct="1">
              <a:defRPr kumimoji="0" lang="sv-SE" sz="1800"/>
            </a:lvl5pPr>
            <a:lvl6pPr eaLnBrk="1" latinLnBrk="0" hangingPunct="1">
              <a:defRPr kumimoji="0" lang="sv-SE" sz="1800"/>
            </a:lvl6pPr>
            <a:lvl7pPr eaLnBrk="1" latinLnBrk="0" hangingPunct="1">
              <a:defRPr kumimoji="0" lang="sv-SE" sz="1800"/>
            </a:lvl7pPr>
            <a:lvl8pPr eaLnBrk="1" latinLnBrk="0" hangingPunct="1">
              <a:defRPr kumimoji="0" lang="sv-SE" sz="1800"/>
            </a:lvl8pPr>
            <a:lvl9pPr eaLnBrk="1" latinLnBrk="0" hangingPunct="1">
              <a:defRPr kumimoji="0" lang="sv-SE" sz="18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4A41-747D-44FB-AEBD-18298ADBC09D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sv-SE"/>
            </a:lvl1pPr>
          </a:lstStyle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sv-SE" sz="2400" b="1"/>
            </a:lvl1pPr>
            <a:lvl2pPr marL="457200" indent="0" eaLnBrk="1" latinLnBrk="0" hangingPunct="1">
              <a:buNone/>
              <a:defRPr kumimoji="0" lang="sv-SE" sz="2000" b="1"/>
            </a:lvl2pPr>
            <a:lvl3pPr marL="914400" indent="0" eaLnBrk="1" latinLnBrk="0" hangingPunct="1">
              <a:buNone/>
              <a:defRPr kumimoji="0" lang="sv-SE" sz="1800" b="1"/>
            </a:lvl3pPr>
            <a:lvl4pPr marL="1371600" indent="0" eaLnBrk="1" latinLnBrk="0" hangingPunct="1">
              <a:buNone/>
              <a:defRPr kumimoji="0" lang="sv-SE" sz="1600" b="1"/>
            </a:lvl4pPr>
            <a:lvl5pPr marL="1828800" indent="0" eaLnBrk="1" latinLnBrk="0" hangingPunct="1">
              <a:buNone/>
              <a:defRPr kumimoji="0" lang="sv-SE" sz="1600" b="1"/>
            </a:lvl5pPr>
            <a:lvl6pPr marL="2286000" indent="0" eaLnBrk="1" latinLnBrk="0" hangingPunct="1">
              <a:buNone/>
              <a:defRPr kumimoji="0" lang="sv-SE" sz="1600" b="1"/>
            </a:lvl6pPr>
            <a:lvl7pPr marL="2743200" indent="0" eaLnBrk="1" latinLnBrk="0" hangingPunct="1">
              <a:buNone/>
              <a:defRPr kumimoji="0" lang="sv-SE" sz="1600" b="1"/>
            </a:lvl7pPr>
            <a:lvl8pPr marL="3200400" indent="0" eaLnBrk="1" latinLnBrk="0" hangingPunct="1">
              <a:buNone/>
              <a:defRPr kumimoji="0" lang="sv-SE" sz="1600" b="1"/>
            </a:lvl8pPr>
            <a:lvl9pPr marL="3657600" indent="0" eaLnBrk="1" latinLnBrk="0" hangingPunct="1">
              <a:buNone/>
              <a:defRPr kumimoji="0" lang="sv-SE" sz="1600" b="1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sv-SE" sz="2400"/>
            </a:lvl1pPr>
            <a:lvl2pPr eaLnBrk="1" latinLnBrk="0" hangingPunct="1">
              <a:defRPr kumimoji="0" lang="sv-SE" sz="2000"/>
            </a:lvl2pPr>
            <a:lvl3pPr eaLnBrk="1" latinLnBrk="0" hangingPunct="1">
              <a:defRPr kumimoji="0" lang="sv-SE" sz="1800"/>
            </a:lvl3pPr>
            <a:lvl4pPr eaLnBrk="1" latinLnBrk="0" hangingPunct="1">
              <a:defRPr kumimoji="0" lang="sv-SE" sz="1600"/>
            </a:lvl4pPr>
            <a:lvl5pPr eaLnBrk="1" latinLnBrk="0" hangingPunct="1">
              <a:defRPr kumimoji="0" lang="sv-SE" sz="1600"/>
            </a:lvl5pPr>
            <a:lvl6pPr eaLnBrk="1" latinLnBrk="0" hangingPunct="1">
              <a:defRPr kumimoji="0" lang="sv-SE" sz="1600"/>
            </a:lvl6pPr>
            <a:lvl7pPr eaLnBrk="1" latinLnBrk="0" hangingPunct="1">
              <a:defRPr kumimoji="0" lang="sv-SE" sz="1600"/>
            </a:lvl7pPr>
            <a:lvl8pPr eaLnBrk="1" latinLnBrk="0" hangingPunct="1">
              <a:defRPr kumimoji="0" lang="sv-SE" sz="1600"/>
            </a:lvl8pPr>
            <a:lvl9pPr eaLnBrk="1" latinLnBrk="0" hangingPunct="1">
              <a:defRPr kumimoji="0" lang="sv-SE" sz="16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sv-SE" sz="2400" b="1"/>
            </a:lvl1pPr>
            <a:lvl2pPr marL="457200" indent="0" eaLnBrk="1" latinLnBrk="0" hangingPunct="1">
              <a:buNone/>
              <a:defRPr kumimoji="0" lang="sv-SE" sz="2000" b="1"/>
            </a:lvl2pPr>
            <a:lvl3pPr marL="914400" indent="0" eaLnBrk="1" latinLnBrk="0" hangingPunct="1">
              <a:buNone/>
              <a:defRPr kumimoji="0" lang="sv-SE" sz="1800" b="1"/>
            </a:lvl3pPr>
            <a:lvl4pPr marL="1371600" indent="0" eaLnBrk="1" latinLnBrk="0" hangingPunct="1">
              <a:buNone/>
              <a:defRPr kumimoji="0" lang="sv-SE" sz="1600" b="1"/>
            </a:lvl4pPr>
            <a:lvl5pPr marL="1828800" indent="0" eaLnBrk="1" latinLnBrk="0" hangingPunct="1">
              <a:buNone/>
              <a:defRPr kumimoji="0" lang="sv-SE" sz="1600" b="1"/>
            </a:lvl5pPr>
            <a:lvl6pPr marL="2286000" indent="0" eaLnBrk="1" latinLnBrk="0" hangingPunct="1">
              <a:buNone/>
              <a:defRPr kumimoji="0" lang="sv-SE" sz="1600" b="1"/>
            </a:lvl6pPr>
            <a:lvl7pPr marL="2743200" indent="0" eaLnBrk="1" latinLnBrk="0" hangingPunct="1">
              <a:buNone/>
              <a:defRPr kumimoji="0" lang="sv-SE" sz="1600" b="1"/>
            </a:lvl7pPr>
            <a:lvl8pPr marL="3200400" indent="0" eaLnBrk="1" latinLnBrk="0" hangingPunct="1">
              <a:buNone/>
              <a:defRPr kumimoji="0" lang="sv-SE" sz="1600" b="1"/>
            </a:lvl8pPr>
            <a:lvl9pPr marL="3657600" indent="0" eaLnBrk="1" latinLnBrk="0" hangingPunct="1">
              <a:buNone/>
              <a:defRPr kumimoji="0" lang="sv-SE" sz="1600" b="1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sv-SE" sz="2400"/>
            </a:lvl1pPr>
            <a:lvl2pPr eaLnBrk="1" latinLnBrk="0" hangingPunct="1">
              <a:defRPr kumimoji="0" lang="sv-SE" sz="2000"/>
            </a:lvl2pPr>
            <a:lvl3pPr eaLnBrk="1" latinLnBrk="0" hangingPunct="1">
              <a:defRPr kumimoji="0" lang="sv-SE" sz="1800"/>
            </a:lvl3pPr>
            <a:lvl4pPr eaLnBrk="1" latinLnBrk="0" hangingPunct="1">
              <a:defRPr kumimoji="0" lang="sv-SE" sz="1600"/>
            </a:lvl4pPr>
            <a:lvl5pPr eaLnBrk="1" latinLnBrk="0" hangingPunct="1">
              <a:defRPr kumimoji="0" lang="sv-SE" sz="1600"/>
            </a:lvl5pPr>
            <a:lvl6pPr eaLnBrk="1" latinLnBrk="0" hangingPunct="1">
              <a:defRPr kumimoji="0" lang="sv-SE" sz="1600"/>
            </a:lvl6pPr>
            <a:lvl7pPr eaLnBrk="1" latinLnBrk="0" hangingPunct="1">
              <a:defRPr kumimoji="0" lang="sv-SE" sz="1600"/>
            </a:lvl7pPr>
            <a:lvl8pPr eaLnBrk="1" latinLnBrk="0" hangingPunct="1">
              <a:defRPr kumimoji="0" lang="sv-SE" sz="1600"/>
            </a:lvl8pPr>
            <a:lvl9pPr eaLnBrk="1" latinLnBrk="0" hangingPunct="1">
              <a:defRPr kumimoji="0" lang="sv-SE" sz="16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8D33-EAF6-48C4-99EE-A68480B1C2E3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sv-SE" sz="2000" b="1"/>
            </a:lvl1pPr>
          </a:lstStyle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sv-SE" sz="3200"/>
            </a:lvl1pPr>
            <a:lvl2pPr eaLnBrk="1" latinLnBrk="0" hangingPunct="1">
              <a:defRPr kumimoji="0" lang="sv-SE" sz="2800"/>
            </a:lvl2pPr>
            <a:lvl3pPr eaLnBrk="1" latinLnBrk="0" hangingPunct="1">
              <a:defRPr kumimoji="0" lang="sv-SE" sz="2400"/>
            </a:lvl3pPr>
            <a:lvl4pPr eaLnBrk="1" latinLnBrk="0" hangingPunct="1">
              <a:defRPr kumimoji="0" lang="sv-SE" sz="2000"/>
            </a:lvl4pPr>
            <a:lvl5pPr eaLnBrk="1" latinLnBrk="0" hangingPunct="1">
              <a:defRPr kumimoji="0" lang="sv-SE" sz="2000"/>
            </a:lvl5pPr>
            <a:lvl6pPr eaLnBrk="1" latinLnBrk="0" hangingPunct="1">
              <a:defRPr kumimoji="0" lang="sv-SE" sz="2000"/>
            </a:lvl6pPr>
            <a:lvl7pPr eaLnBrk="1" latinLnBrk="0" hangingPunct="1">
              <a:defRPr kumimoji="0" lang="sv-SE" sz="2000"/>
            </a:lvl7pPr>
            <a:lvl8pPr eaLnBrk="1" latinLnBrk="0" hangingPunct="1">
              <a:defRPr kumimoji="0" lang="sv-SE" sz="2000"/>
            </a:lvl8pPr>
            <a:lvl9pPr eaLnBrk="1" latinLnBrk="0" hangingPunct="1">
              <a:defRPr kumimoji="0" lang="sv-SE" sz="20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sv-SE" sz="1400"/>
            </a:lvl1pPr>
            <a:lvl2pPr marL="457200" indent="0" eaLnBrk="1" latinLnBrk="0" hangingPunct="1">
              <a:buNone/>
              <a:defRPr kumimoji="0" lang="sv-SE" sz="1200"/>
            </a:lvl2pPr>
            <a:lvl3pPr marL="914400" indent="0" eaLnBrk="1" latinLnBrk="0" hangingPunct="1">
              <a:buNone/>
              <a:defRPr kumimoji="0" lang="sv-SE" sz="1000"/>
            </a:lvl3pPr>
            <a:lvl4pPr marL="1371600" indent="0" eaLnBrk="1" latinLnBrk="0" hangingPunct="1">
              <a:buNone/>
              <a:defRPr kumimoji="0" lang="sv-SE" sz="900"/>
            </a:lvl4pPr>
            <a:lvl5pPr marL="1828800" indent="0" eaLnBrk="1" latinLnBrk="0" hangingPunct="1">
              <a:buNone/>
              <a:defRPr kumimoji="0" lang="sv-SE" sz="900"/>
            </a:lvl5pPr>
            <a:lvl6pPr marL="2286000" indent="0" eaLnBrk="1" latinLnBrk="0" hangingPunct="1">
              <a:buNone/>
              <a:defRPr kumimoji="0" lang="sv-SE" sz="900"/>
            </a:lvl6pPr>
            <a:lvl7pPr marL="2743200" indent="0" eaLnBrk="1" latinLnBrk="0" hangingPunct="1">
              <a:buNone/>
              <a:defRPr kumimoji="0" lang="sv-SE" sz="900"/>
            </a:lvl7pPr>
            <a:lvl8pPr marL="3200400" indent="0" eaLnBrk="1" latinLnBrk="0" hangingPunct="1">
              <a:buNone/>
              <a:defRPr kumimoji="0" lang="sv-SE" sz="900"/>
            </a:lvl8pPr>
            <a:lvl9pPr marL="3657600" indent="0" eaLnBrk="1" latinLnBrk="0" hangingPunct="1">
              <a:buNone/>
              <a:defRPr kumimoji="0" lang="sv-SE" sz="9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2B07-C129-4066-A54C-D538A5123514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sv-SE" sz="2000" b="1"/>
            </a:lvl1pPr>
          </a:lstStyle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sv-SE" sz="3200"/>
            </a:lvl1pPr>
            <a:lvl2pPr marL="457200" indent="0" eaLnBrk="1" latinLnBrk="0" hangingPunct="1">
              <a:buNone/>
              <a:defRPr kumimoji="0" lang="sv-SE" sz="2800"/>
            </a:lvl2pPr>
            <a:lvl3pPr marL="914400" indent="0" eaLnBrk="1" latinLnBrk="0" hangingPunct="1">
              <a:buNone/>
              <a:defRPr kumimoji="0" lang="sv-SE" sz="2400"/>
            </a:lvl3pPr>
            <a:lvl4pPr marL="1371600" indent="0" eaLnBrk="1" latinLnBrk="0" hangingPunct="1">
              <a:buNone/>
              <a:defRPr kumimoji="0" lang="sv-SE" sz="2000"/>
            </a:lvl4pPr>
            <a:lvl5pPr marL="1828800" indent="0" eaLnBrk="1" latinLnBrk="0" hangingPunct="1">
              <a:buNone/>
              <a:defRPr kumimoji="0" lang="sv-SE" sz="2000"/>
            </a:lvl5pPr>
            <a:lvl6pPr marL="2286000" indent="0" eaLnBrk="1" latinLnBrk="0" hangingPunct="1">
              <a:buNone/>
              <a:defRPr kumimoji="0" lang="sv-SE" sz="2000"/>
            </a:lvl6pPr>
            <a:lvl7pPr marL="2743200" indent="0" eaLnBrk="1" latinLnBrk="0" hangingPunct="1">
              <a:buNone/>
              <a:defRPr kumimoji="0" lang="sv-SE" sz="2000"/>
            </a:lvl7pPr>
            <a:lvl8pPr marL="3200400" indent="0" eaLnBrk="1" latinLnBrk="0" hangingPunct="1">
              <a:buNone/>
              <a:defRPr kumimoji="0" lang="sv-SE" sz="2000"/>
            </a:lvl8pPr>
            <a:lvl9pPr marL="3657600" indent="0" eaLnBrk="1" latinLnBrk="0" hangingPunct="1">
              <a:buNone/>
              <a:defRPr kumimoji="0" lang="sv-SE" sz="2000"/>
            </a:lvl9pPr>
          </a:lstStyle>
          <a:p>
            <a:pPr eaLnBrk="1" latinLnBrk="0" hangingPunct="1"/>
            <a:r>
              <a:rPr lang="sv-SE"/>
              <a:t>Klicka på ikonen för att lägga till en bild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sv-SE" sz="1400"/>
            </a:lvl1pPr>
            <a:lvl2pPr marL="457200" indent="0" eaLnBrk="1" latinLnBrk="0" hangingPunct="1">
              <a:buNone/>
              <a:defRPr kumimoji="0" lang="sv-SE" sz="1200"/>
            </a:lvl2pPr>
            <a:lvl3pPr marL="914400" indent="0" eaLnBrk="1" latinLnBrk="0" hangingPunct="1">
              <a:buNone/>
              <a:defRPr kumimoji="0" lang="sv-SE" sz="1000"/>
            </a:lvl3pPr>
            <a:lvl4pPr marL="1371600" indent="0" eaLnBrk="1" latinLnBrk="0" hangingPunct="1">
              <a:buNone/>
              <a:defRPr kumimoji="0" lang="sv-SE" sz="900"/>
            </a:lvl4pPr>
            <a:lvl5pPr marL="1828800" indent="0" eaLnBrk="1" latinLnBrk="0" hangingPunct="1">
              <a:buNone/>
              <a:defRPr kumimoji="0" lang="sv-SE" sz="900"/>
            </a:lvl5pPr>
            <a:lvl6pPr marL="2286000" indent="0" eaLnBrk="1" latinLnBrk="0" hangingPunct="1">
              <a:buNone/>
              <a:defRPr kumimoji="0" lang="sv-SE" sz="900"/>
            </a:lvl6pPr>
            <a:lvl7pPr marL="2743200" indent="0" eaLnBrk="1" latinLnBrk="0" hangingPunct="1">
              <a:buNone/>
              <a:defRPr kumimoji="0" lang="sv-SE" sz="900"/>
            </a:lvl7pPr>
            <a:lvl8pPr marL="3200400" indent="0" eaLnBrk="1" latinLnBrk="0" hangingPunct="1">
              <a:buNone/>
              <a:defRPr kumimoji="0" lang="sv-SE" sz="900"/>
            </a:lvl8pPr>
            <a:lvl9pPr marL="3657600" indent="0" eaLnBrk="1" latinLnBrk="0" hangingPunct="1">
              <a:buNone/>
              <a:defRPr kumimoji="0" lang="sv-SE" sz="900"/>
            </a:lvl9pPr>
          </a:lstStyle>
          <a:p>
            <a:pPr lvl="0" eaLnBrk="1" latinLnBrk="0" hangingPunct="1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EE2C-680F-47C0-8DF3-ECD90882A08E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4DA6-4256-4F5D-BA8D-7D7BD092F6BE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sv-SE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sv-SE"/>
              <a:t>Redigera format för bakgrundstext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D0D1-86CC-4B6F-AD78-ACA37D9DF1C2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sv-SE"/>
              <a:t>Redigera format för bakgrundstext</a:t>
            </a:r>
          </a:p>
          <a:p>
            <a:pPr lvl="1" eaLnBrk="1" latinLnBrk="0" hangingPunct="1"/>
            <a:r>
              <a:rPr kumimoji="0" lang="sv-SE"/>
              <a:t>Nivå två</a:t>
            </a:r>
          </a:p>
          <a:p>
            <a:pPr lvl="2" eaLnBrk="1" latinLnBrk="0" hangingPunct="1"/>
            <a:r>
              <a:rPr kumimoji="0" lang="sv-SE"/>
              <a:t>Nivå tre</a:t>
            </a:r>
          </a:p>
          <a:p>
            <a:pPr lvl="3" eaLnBrk="1" latinLnBrk="0" hangingPunct="1"/>
            <a:r>
              <a:rPr kumimoji="0" lang="sv-SE"/>
              <a:t>Nivå fyra</a:t>
            </a:r>
          </a:p>
          <a:p>
            <a:pPr lvl="4" eaLnBrk="1" latinLnBrk="0" hangingPunct="1"/>
            <a:r>
              <a:rPr kumimoji="0" lang="sv-SE"/>
              <a:t>Nivå fem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sv-S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5479-8B08-409F-8257-25E4A0341CF9}" type="datetime1">
              <a:rPr lang="sv-SE" smtClean="0"/>
              <a:t>2020-01-15</a:t>
            </a:fld>
            <a:endParaRPr kumimoji="0"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sv-S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sv-SE"/>
              <a:t>http://test4quality.se/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sv-S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0" lang="sv-S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sv-S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v-SE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sv-SE"/>
      </a:defPPr>
      <a:lvl1pPr marL="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sv-S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api/commands/and.html#Synta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guides/references/assertions.html#TDD-Asser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references/assertions.html#Chai" TargetMode="External"/><Relationship Id="rId7" Type="http://schemas.openxmlformats.org/officeDocument/2006/relationships/hyperlink" Target="https://docs.cypress.io/guides/core-concepts/interacting-with-elements.html#Actionability" TargetMode="External"/><Relationship Id="rId2" Type="http://schemas.openxmlformats.org/officeDocument/2006/relationships/hyperlink" Target="https://www.cypress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cypress.io/guides/references/assertions.html#TDD-Assertions" TargetMode="External"/><Relationship Id="rId5" Type="http://schemas.openxmlformats.org/officeDocument/2006/relationships/hyperlink" Target="https://docs.cypress.io/api/commands/and.html#Syntax" TargetMode="External"/><Relationship Id="rId4" Type="http://schemas.openxmlformats.org/officeDocument/2006/relationships/hyperlink" Target="https://docs.cypress.io/guides/overview/why-cypress.html#In-a-nutshel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J349YntoI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guides/core-concepts/interacting-with-elements.html#Actionabilit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43608" y="1340768"/>
            <a:ext cx="8268456" cy="3024336"/>
          </a:xfrm>
        </p:spPr>
        <p:txBody>
          <a:bodyPr>
            <a:normAutofit/>
          </a:bodyPr>
          <a:lstStyle/>
          <a:p>
            <a:pPr algn="ctr"/>
            <a:br>
              <a:rPr lang="sv-SE" sz="4000" dirty="0">
                <a:solidFill>
                  <a:schemeClr val="tx1"/>
                </a:solidFill>
              </a:rPr>
            </a:br>
            <a:br>
              <a:rPr lang="sv-SE" sz="3200" dirty="0">
                <a:solidFill>
                  <a:schemeClr val="tx1"/>
                </a:solidFill>
              </a:rPr>
            </a:br>
            <a:r>
              <a:rPr lang="sv-SE" sz="3200" dirty="0">
                <a:solidFill>
                  <a:schemeClr val="tx1"/>
                </a:solidFill>
              </a:rPr>
              <a:t>Automating front-end tests with cypress.io:</a:t>
            </a:r>
            <a:br>
              <a:rPr lang="sv-SE" sz="3200" dirty="0">
                <a:solidFill>
                  <a:schemeClr val="tx1"/>
                </a:solidFill>
              </a:rPr>
            </a:br>
            <a:r>
              <a:rPr lang="sv-SE" sz="2800" dirty="0">
                <a:solidFill>
                  <a:schemeClr val="tx1"/>
                </a:solidFill>
              </a:rPr>
              <a:t>A hands-on </a:t>
            </a:r>
            <a:r>
              <a:rPr lang="sv-SE" sz="2800" dirty="0" err="1">
                <a:solidFill>
                  <a:schemeClr val="tx1"/>
                </a:solidFill>
              </a:rPr>
              <a:t>course</a:t>
            </a:r>
            <a:endParaRPr lang="sv-SE" sz="2800" dirty="0">
              <a:solidFill>
                <a:schemeClr val="tx1"/>
              </a:solidFill>
            </a:endParaRP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AAB50691-B630-4DDA-BCB0-319DCF0C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Cypress.io – Commands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539552" y="1268760"/>
            <a:ext cx="8604448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Let’s check some other available commands on the link below:</a:t>
            </a:r>
          </a:p>
          <a:p>
            <a:pPr marL="400050" lvl="1" indent="0">
              <a:buNone/>
            </a:pPr>
            <a:r>
              <a:rPr lang="sv-SE" sz="1700" dirty="0">
                <a:hlinkClick r:id="rId2"/>
              </a:rPr>
              <a:t>https://docs.cypress.io/api/commands/and.html#Syntax</a:t>
            </a:r>
            <a:r>
              <a:rPr lang="sv-SE" sz="1700" dirty="0"/>
              <a:t> </a:t>
            </a:r>
          </a:p>
          <a:p>
            <a:pPr marL="0" indent="0">
              <a:buNone/>
            </a:pPr>
            <a:endParaRPr lang="sv-SE" sz="2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523941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Cypress.io - Assertions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202488" cy="5087589"/>
          </a:xfrm>
        </p:spPr>
        <p:txBody>
          <a:bodyPr>
            <a:normAutofit/>
          </a:bodyPr>
          <a:lstStyle/>
          <a:p>
            <a:r>
              <a:rPr lang="sv-SE" sz="2400" dirty="0"/>
              <a:t>Let’s check some of the available assertions on the link below:</a:t>
            </a:r>
            <a:endParaRPr lang="sv-SE" sz="2800" dirty="0"/>
          </a:p>
          <a:p>
            <a:pPr marL="400050" lvl="1" indent="0">
              <a:buNone/>
            </a:pPr>
            <a:r>
              <a:rPr lang="sv-SE" sz="1700" dirty="0">
                <a:hlinkClick r:id="rId2"/>
              </a:rPr>
              <a:t>https://docs.cypress.io/guides/references/assertions.html#TDD-Assertions</a:t>
            </a:r>
            <a:r>
              <a:rPr lang="sv-SE" sz="1700" dirty="0"/>
              <a:t>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881236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Setting-up Nodejs, Chrome &amp; VSC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r>
              <a:rPr lang="sv-SE" sz="2400" dirty="0"/>
              <a:t>Install nodejs on Ubuntu.</a:t>
            </a:r>
          </a:p>
          <a:p>
            <a:pPr lvl="1"/>
            <a:r>
              <a:rPr lang="sv-S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sudo apt-get install curl</a:t>
            </a:r>
          </a:p>
          <a:p>
            <a:pPr lvl="1"/>
            <a:r>
              <a:rPr lang="sv-S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curl -sL https://deb.nodesource.com/setup_12.x | sudo -E bash -</a:t>
            </a:r>
          </a:p>
          <a:p>
            <a:pPr lvl="1"/>
            <a:r>
              <a:rPr lang="sv-SE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sudo apt-get install nodejs</a:t>
            </a:r>
          </a:p>
          <a:p>
            <a:r>
              <a:rPr lang="sv-SE" sz="2400" dirty="0"/>
              <a:t>Install chrome version 64 or newer (Alternatively, install chromium)</a:t>
            </a:r>
          </a:p>
          <a:p>
            <a:r>
              <a:rPr lang="sv-SE" sz="2400" dirty="0"/>
              <a:t>Install a code editor. My suggestion is to use Visual Studio Code: </a:t>
            </a:r>
            <a:r>
              <a:rPr lang="sv-SE" sz="2400" dirty="0">
                <a:hlinkClick r:id="rId2"/>
              </a:rPr>
              <a:t>https://code.visualstudio.com/download</a:t>
            </a:r>
            <a:r>
              <a:rPr lang="sv-SE" sz="2400" dirty="0"/>
              <a:t>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676656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setting up the project:</a:t>
            </a:r>
          </a:p>
          <a:p>
            <a:pPr lvl="1"/>
            <a:r>
              <a:rPr lang="sv-SE" sz="2200" dirty="0"/>
              <a:t>Create a project folder.</a:t>
            </a:r>
          </a:p>
          <a:p>
            <a:pPr lvl="1"/>
            <a:r>
              <a:rPr lang="sv-SE" sz="2200" dirty="0"/>
              <a:t>Open a terminal and navigate to the created folder.</a:t>
            </a:r>
          </a:p>
          <a:p>
            <a:pPr lvl="1"/>
            <a:r>
              <a:rPr lang="sv-SE" sz="2200" dirty="0"/>
              <a:t>Run the command: </a:t>
            </a:r>
            <a:r>
              <a:rPr lang="sv-SE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npm init -y</a:t>
            </a:r>
          </a:p>
          <a:p>
            <a:pPr lvl="1"/>
            <a:r>
              <a:rPr lang="sv-SE" sz="2200" dirty="0"/>
              <a:t>Run the command: </a:t>
            </a:r>
            <a:r>
              <a:rPr lang="sv-SE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npm install cypress --save-dev</a:t>
            </a:r>
          </a:p>
          <a:p>
            <a:pPr lvl="1"/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AC7CE-86A2-4D35-9168-A1B7B4BA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6360508" cy="34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9875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creating your first test case:</a:t>
            </a:r>
          </a:p>
          <a:p>
            <a:pPr lvl="1"/>
            <a:r>
              <a:rPr lang="sv-SE" sz="2200" dirty="0"/>
              <a:t>Open the roject folder within Visual Studio Code</a:t>
            </a:r>
          </a:p>
          <a:p>
            <a:pPr lvl="1"/>
            <a:r>
              <a:rPr lang="sv-SE" sz="2200" dirty="0"/>
              <a:t>Open the file </a:t>
            </a:r>
            <a:r>
              <a:rPr lang="sv-SE" sz="2200" i="1" dirty="0"/>
              <a:t>package.json </a:t>
            </a:r>
            <a:r>
              <a:rPr lang="sv-SE" sz="2200" dirty="0"/>
              <a:t>and, under </a:t>
            </a:r>
            <a:r>
              <a:rPr lang="sv-SE" sz="2200" i="1" dirty="0"/>
              <a:t>”scripts”,</a:t>
            </a:r>
            <a:r>
              <a:rPr lang="sv-SE" sz="2200" dirty="0"/>
              <a:t> include the following line </a:t>
            </a:r>
            <a:r>
              <a:rPr lang="sv-SE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”cypress:open”: ”cypress open”,</a:t>
            </a:r>
            <a:r>
              <a:rPr lang="sv-SE" sz="2200" i="1" dirty="0"/>
              <a:t> </a:t>
            </a:r>
          </a:p>
          <a:p>
            <a:pPr lvl="1"/>
            <a:r>
              <a:rPr lang="sv-SE" sz="2200" dirty="0"/>
              <a:t>In the terminal, from the root folder of the project, run the command</a:t>
            </a:r>
            <a:r>
              <a:rPr lang="sv-SE" sz="2200" i="1" dirty="0"/>
              <a:t>: </a:t>
            </a:r>
            <a:r>
              <a:rPr lang="sv-SE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npm run cypress:open</a:t>
            </a:r>
          </a:p>
          <a:p>
            <a:pPr lvl="1"/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066082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creting your first test case:</a:t>
            </a:r>
          </a:p>
          <a:p>
            <a:pPr marL="457200" lvl="1" indent="0">
              <a:buNone/>
            </a:pPr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CAE21-650C-4B3B-A66D-923BF362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2856"/>
            <a:ext cx="8839200" cy="37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70292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Steps for creating your first test case:</a:t>
            </a:r>
            <a:r>
              <a:rPr lang="sv-SE" sz="2200" dirty="0"/>
              <a:t> </a:t>
            </a:r>
            <a:endParaRPr lang="sv-SE" sz="2200" i="1" dirty="0"/>
          </a:p>
          <a:p>
            <a:pPr lvl="1"/>
            <a:r>
              <a:rPr lang="sv-SE" sz="2200" dirty="0"/>
              <a:t>Now close the cypress desktop application</a:t>
            </a:r>
          </a:p>
          <a:p>
            <a:pPr lvl="1"/>
            <a:r>
              <a:rPr lang="sv-SE" sz="2200" dirty="0"/>
              <a:t>Create a file under the folder </a:t>
            </a:r>
            <a:r>
              <a:rPr lang="sv-SE" sz="2200" i="1" dirty="0"/>
              <a:t>cypress/integration/ </a:t>
            </a:r>
            <a:r>
              <a:rPr lang="sv-SE" sz="2200" dirty="0"/>
              <a:t>called hello-world.spec.js and include the following content:</a:t>
            </a:r>
            <a:endParaRPr lang="sv-SE" sz="2200" i="1" dirty="0"/>
          </a:p>
          <a:p>
            <a:pPr lvl="1"/>
            <a:endParaRPr lang="sv-S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F954F-8B63-4B09-BCEF-A5B693BA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22539"/>
            <a:ext cx="6598493" cy="36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6306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Running the project on the browser:</a:t>
            </a:r>
          </a:p>
          <a:p>
            <a:pPr lvl="1"/>
            <a:r>
              <a:rPr lang="sv-SE" sz="2200" dirty="0"/>
              <a:t>In the terminal, run the command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npm run cypress:open </a:t>
            </a:r>
          </a:p>
          <a:p>
            <a:pPr lvl="1"/>
            <a:r>
              <a:rPr lang="sv-SE" sz="2200" dirty="0"/>
              <a:t>Select (click) the test suite</a:t>
            </a:r>
            <a:r>
              <a:rPr lang="sv-SE" sz="2200" i="1" dirty="0"/>
              <a:t>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hello-world.spec.js and </a:t>
            </a:r>
            <a:r>
              <a:rPr 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it running.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7FC5C-BF89-4889-A2D3-ACCDEF0F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85" y="2957089"/>
            <a:ext cx="540963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0037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Configuring the cypress runner for running tests on a headless browser:</a:t>
            </a:r>
          </a:p>
          <a:p>
            <a:pPr lvl="1"/>
            <a:r>
              <a:rPr lang="sv-SE" sz="2200" dirty="0"/>
              <a:t>Open the file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package.json </a:t>
            </a:r>
            <a:r>
              <a:rPr lang="sv-SE" sz="2200" dirty="0"/>
              <a:t>and under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scripts</a:t>
            </a:r>
            <a:r>
              <a:rPr lang="sv-SE" sz="2200" dirty="0"/>
              <a:t>, include the text</a:t>
            </a:r>
            <a:r>
              <a:rPr lang="sv-SE" sz="2200" i="1" dirty="0"/>
              <a:t>: </a:t>
            </a:r>
            <a:r>
              <a:rPr lang="sv-SE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”cypress:run”: ”cypress run --spec cypress/integration/hello-world.spec.js”,</a:t>
            </a:r>
          </a:p>
          <a:p>
            <a:pPr lvl="1"/>
            <a:r>
              <a:rPr lang="sv-SE" sz="2200" dirty="0"/>
              <a:t>In the terminal, run the command </a:t>
            </a:r>
            <a:r>
              <a:rPr lang="sv-SE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npm run cypress:run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827647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First Project with cypress.io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589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sz="1700" dirty="0">
                <a:solidFill>
                  <a:srgbClr val="FF0000"/>
                </a:solidFill>
              </a:rPr>
              <a:t>OBS: Note that a folder called video was generated under </a:t>
            </a:r>
            <a:r>
              <a:rPr lang="sv-SE" sz="1700" i="1" dirty="0">
                <a:solidFill>
                  <a:srgbClr val="FF0000"/>
                </a:solidFill>
              </a:rPr>
              <a:t>/cypress.</a:t>
            </a:r>
            <a:r>
              <a:rPr lang="sv-SE" sz="1700" dirty="0">
                <a:solidFill>
                  <a:srgbClr val="FF0000"/>
                </a:solidFill>
              </a:rPr>
              <a:t> It contains a video with the test run.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52533-F90C-42D7-8E2B-6A0C88B5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45615"/>
            <a:ext cx="5885509" cy="51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270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 – day 2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Introduction to cypress.io</a:t>
            </a:r>
          </a:p>
          <a:p>
            <a:pPr lvl="0"/>
            <a:r>
              <a:rPr lang="sv-SE" sz="2400" dirty="0"/>
              <a:t>Introduction to css selectors</a:t>
            </a:r>
          </a:p>
          <a:p>
            <a:pPr lvl="0"/>
            <a:r>
              <a:rPr lang="sv-SE" sz="2400" dirty="0"/>
              <a:t>Setting-up cypress.io</a:t>
            </a:r>
          </a:p>
          <a:p>
            <a:pPr lvl="0"/>
            <a:r>
              <a:rPr lang="en-US" sz="2400" dirty="0"/>
              <a:t>Cypress.io practice</a:t>
            </a:r>
          </a:p>
          <a:p>
            <a:pPr lvl="0"/>
            <a:r>
              <a:rPr lang="en-US" sz="2400" dirty="0"/>
              <a:t>Exercises</a:t>
            </a:r>
          </a:p>
          <a:p>
            <a:pPr marL="0" lv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7162171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>
                <a:hlinkClick r:id="rId2"/>
              </a:rPr>
              <a:t>https://docs.cypress.io/faq/questions/general-questions-faq.html#Is-Cypress-free-and-open-source</a:t>
            </a:r>
          </a:p>
          <a:p>
            <a:r>
              <a:rPr lang="sv-SE" sz="2000" dirty="0">
                <a:hlinkClick r:id="rId2"/>
              </a:rPr>
              <a:t>https://www.youtube.com/watch?v=pJ349YntoIs </a:t>
            </a:r>
          </a:p>
          <a:p>
            <a:r>
              <a:rPr lang="sv-SE" sz="2000" dirty="0">
                <a:hlinkClick r:id="rId2"/>
              </a:rPr>
              <a:t>https://www.cypress.io/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3"/>
              </a:rPr>
              <a:t>https://docs.cypress.io/guides/references/assertions.html#Chai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4"/>
              </a:rPr>
              <a:t>https://docs.cypress.io/guides/overview/why-cypress.html#In-a-nutshe</a:t>
            </a:r>
          </a:p>
          <a:p>
            <a:r>
              <a:rPr lang="sv-SE" sz="2000" dirty="0">
                <a:hlinkClick r:id="rId4"/>
              </a:rPr>
              <a:t>https://www.w3schools.com/css/css_selectors.aspll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5"/>
              </a:rPr>
              <a:t>https://docs.cypress.io/api/commands/and.html#Syntax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6"/>
              </a:rPr>
              <a:t>https://docs.cypress.io/guides/references/assertions.html#TDD-Assertions</a:t>
            </a:r>
            <a:r>
              <a:rPr lang="sv-SE" sz="2000" dirty="0"/>
              <a:t> </a:t>
            </a:r>
          </a:p>
          <a:p>
            <a:r>
              <a:rPr lang="sv-SE" sz="2000" dirty="0">
                <a:hlinkClick r:id="rId7"/>
              </a:rPr>
              <a:t>https://docs.cypress.io/guides/core-concepts/interacting-with-elements.html#Actionability</a:t>
            </a:r>
            <a:r>
              <a:rPr lang="sv-SE" sz="2000" dirty="0"/>
              <a:t> </a:t>
            </a:r>
          </a:p>
          <a:p>
            <a:endParaRPr lang="sv-SE" sz="2000" dirty="0"/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483535003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 – day 3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Introduction to </a:t>
            </a:r>
            <a:r>
              <a:rPr lang="en-US" sz="2800" i="1" dirty="0"/>
              <a:t>Page-objects</a:t>
            </a:r>
            <a:r>
              <a:rPr lang="en-US" sz="2800" dirty="0"/>
              <a:t> design pattern.</a:t>
            </a:r>
          </a:p>
          <a:p>
            <a:pPr lvl="0"/>
            <a:r>
              <a:rPr lang="en-US" sz="2800" dirty="0"/>
              <a:t>The Page-objects design pattern in practice.</a:t>
            </a:r>
          </a:p>
          <a:p>
            <a:pPr lvl="0"/>
            <a:r>
              <a:rPr lang="en-US" sz="2800" dirty="0"/>
              <a:t>Exercises</a:t>
            </a:r>
          </a:p>
          <a:p>
            <a:pPr marL="0" lv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339133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Page-objects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800" dirty="0"/>
              <a:t>Page-Objects is a known design pattern, very popular, within Test Automation of front-end tests.</a:t>
            </a:r>
          </a:p>
          <a:p>
            <a:r>
              <a:rPr lang="sv-SE" sz="2800" dirty="0"/>
              <a:t>It reduces considerably risks for code duplication and makes it easier for you to maintain your project.</a:t>
            </a:r>
          </a:p>
          <a:p>
            <a:r>
              <a:rPr lang="sv-SE" sz="2800" dirty="0"/>
              <a:t>The basic principle in this pattern is that you will place page-specific locators and actions into separate files.</a:t>
            </a:r>
          </a:p>
          <a:p>
            <a:r>
              <a:rPr lang="sv-SE" sz="2800" dirty="0"/>
              <a:t>You create a new layer of code and, thus, abstract the implementation to a more human-readable code on the test suite file.</a:t>
            </a:r>
          </a:p>
        </p:txBody>
      </p:sp>
    </p:spTree>
    <p:extLst>
      <p:ext uri="{BB962C8B-B14F-4D97-AF65-F5344CB8AC3E}">
        <p14:creationId xmlns:p14="http://schemas.microsoft.com/office/powerpoint/2010/main" val="129948430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Page-objects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lnSpcReduction="10000"/>
          </a:bodyPr>
          <a:lstStyle/>
          <a:p>
            <a:r>
              <a:rPr lang="sv-SE" sz="2800" dirty="0"/>
              <a:t>While applying the Page-objects design pattern, the procedure is simple; for each page in the AUT you will ask yourself which are the web-elements of the page and which actions you can perform on the page.</a:t>
            </a:r>
          </a:p>
          <a:p>
            <a:r>
              <a:rPr lang="sv-SE" sz="2800" dirty="0"/>
              <a:t>After that, you create a file for each page. In these files you will define the web-elements and you will implement the actions (as functions) that can be performed on each page.</a:t>
            </a:r>
          </a:p>
          <a:p>
            <a:r>
              <a:rPr lang="sv-SE" sz="2800" dirty="0"/>
              <a:t>Finally, you will invoke the defined functions and methods from within the test suite file.</a:t>
            </a:r>
          </a:p>
        </p:txBody>
      </p:sp>
    </p:spTree>
    <p:extLst>
      <p:ext uri="{BB962C8B-B14F-4D97-AF65-F5344CB8AC3E}">
        <p14:creationId xmlns:p14="http://schemas.microsoft.com/office/powerpoint/2010/main" val="181994090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Page-objects - 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275" y="1597025"/>
            <a:ext cx="5282649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612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Page-objects – Login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5" y="1596413"/>
            <a:ext cx="8152429" cy="41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83218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Page-objects  – Dashboard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083E1-2BB6-4ABF-BC21-5055326A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D0FA0-C944-4B9E-8E66-93A40A38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206952" cy="36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7956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900" dirty="0"/>
              <a:t>Page-objects – Test script in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" b="1" dirty="0"/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23059-B5BD-485D-96DA-56BF61FE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2632"/>
            <a:ext cx="6257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1912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Original test suite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1EEBE-9E69-45B4-90FA-E2EBBBE4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76872"/>
            <a:ext cx="6136928" cy="38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481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page object for index page</a:t>
            </a:r>
          </a:p>
          <a:p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FC379-D84A-41E3-83D3-EA8323DD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99" y="2291004"/>
            <a:ext cx="5049401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6514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cypress.io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sv-SE" sz="2600" dirty="0"/>
              <a:t>Created by Brian Mann.</a:t>
            </a:r>
          </a:p>
          <a:p>
            <a:r>
              <a:rPr lang="sv-SE" sz="2600" dirty="0"/>
              <a:t>A testing tool created entirely in javascript.</a:t>
            </a:r>
          </a:p>
          <a:p>
            <a:r>
              <a:rPr lang="sv-SE" sz="2600" dirty="0"/>
              <a:t>Has a command line utility, which makes it possible to run scripts in build servers, e.g. jenkins, teamcity, etc. </a:t>
            </a:r>
          </a:p>
          <a:p>
            <a:pPr lvl="0"/>
            <a:r>
              <a:rPr lang="sv-SE" sz="2600" dirty="0"/>
              <a:t>The </a:t>
            </a:r>
            <a:r>
              <a:rPr lang="sv-SE" sz="2600" i="1" dirty="0"/>
              <a:t>Test Runner </a:t>
            </a:r>
            <a:r>
              <a:rPr lang="sv-SE" sz="2600" dirty="0"/>
              <a:t>(The desktop application) is free, downloadable and open-source.</a:t>
            </a:r>
          </a:p>
          <a:p>
            <a:pPr lvl="0"/>
            <a:r>
              <a:rPr lang="sv-SE" sz="2600" dirty="0"/>
              <a:t>The </a:t>
            </a:r>
            <a:r>
              <a:rPr lang="sv-SE" sz="2600" i="1" dirty="0"/>
              <a:t>Dashboard Service </a:t>
            </a:r>
            <a:r>
              <a:rPr lang="sv-SE" sz="2600" dirty="0"/>
              <a:t>is a web application that offers different plans for you keep track of your test runs in CI.</a:t>
            </a:r>
          </a:p>
          <a:p>
            <a:pPr lvl="0"/>
            <a:r>
              <a:rPr lang="sv-SE" sz="2600" dirty="0"/>
              <a:t>Has support for Mac, Linux and Windows.</a:t>
            </a:r>
          </a:p>
          <a:p>
            <a:pPr lvl="0"/>
            <a:r>
              <a:rPr lang="sv-SE" sz="2600" dirty="0"/>
              <a:t>Has support for both headless run and run on the supported browsers.</a:t>
            </a:r>
          </a:p>
          <a:p>
            <a:pPr lvl="0"/>
            <a:r>
              <a:rPr lang="sv-SE" sz="2600" dirty="0"/>
              <a:t>Generates a video recording out of test runs without requiring installations of third-party libraries or tools.</a:t>
            </a:r>
          </a:p>
          <a:p>
            <a:pPr marL="0" lvl="0" indent="0">
              <a:buNone/>
            </a:pPr>
            <a:endParaRPr lang="sv-SE" dirty="0"/>
          </a:p>
          <a:p>
            <a:pPr lvl="0"/>
            <a:r>
              <a:rPr lang="sv-SE" sz="1400" dirty="0"/>
              <a:t>A short introduction to cypress by Brian Mann: </a:t>
            </a:r>
            <a:r>
              <a:rPr lang="sv-SE" sz="1400" dirty="0">
                <a:hlinkClick r:id="rId2"/>
              </a:rPr>
              <a:t>https://www.youtube.com/watch?v=pJ349YntoIs</a:t>
            </a:r>
            <a:r>
              <a:rPr lang="sv-SE" sz="1400" dirty="0"/>
              <a:t>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8513963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page object for the dashboard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27629-8F11-4164-A482-D5E8275F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6012444" cy="41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8330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Re-writing the first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Final test suite file over being re-written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3496D-5C12-4006-88D9-DD7F2F53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6209241" cy="38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25098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Organizing further your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/>
              <a:t>Separate credentials, URL:s and other environment variables in seperate files.</a:t>
            </a:r>
          </a:p>
          <a:p>
            <a:r>
              <a:rPr lang="sv-SE" sz="2800" dirty="0"/>
              <a:t>Create as many files as you need in your project, but consider creating sub-folders and organizing the files in an intuitive way.</a:t>
            </a:r>
          </a:p>
          <a:p>
            <a:r>
              <a:rPr lang="sv-SE" sz="2800" dirty="0"/>
              <a:t>Use comments throughout your source codes.</a:t>
            </a:r>
          </a:p>
          <a:p>
            <a:r>
              <a:rPr lang="sv-SE" sz="2800" dirty="0"/>
              <a:t>Log actions performed by methods on the console (Robot Framework has already a very complete built-in logging function when you run your tests) </a:t>
            </a:r>
          </a:p>
        </p:txBody>
      </p:sp>
    </p:spTree>
    <p:extLst>
      <p:ext uri="{BB962C8B-B14F-4D97-AF65-F5344CB8AC3E}">
        <p14:creationId xmlns:p14="http://schemas.microsoft.com/office/powerpoint/2010/main" val="102633062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Organizing further your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FCFB0-B9D8-45D2-97AE-EC84A4FB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3" y="1596413"/>
            <a:ext cx="8112357" cy="41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657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Organizing further your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5999C-911D-4413-9EB7-4EBDB241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8" y="1628800"/>
            <a:ext cx="8208912" cy="40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1240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801716" y="0"/>
            <a:ext cx="4343400" cy="1362075"/>
          </a:xfrm>
        </p:spPr>
        <p:txBody>
          <a:bodyPr/>
          <a:lstStyle/>
          <a:p>
            <a:pPr>
              <a:defRPr lang="sv-SE"/>
            </a:pPr>
            <a:r>
              <a:rPr lang="sv-SE" dirty="0" err="1">
                <a:solidFill>
                  <a:schemeClr val="tx1"/>
                </a:solidFill>
              </a:rPr>
              <a:t>Questions</a:t>
            </a:r>
            <a:r>
              <a:rPr lang="sv-S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sv-S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9090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cypress.io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Overall performance is faster when compared to other tools, such as Selenium Webdriver, Robotframework, etc. </a:t>
            </a:r>
          </a:p>
          <a:p>
            <a:pPr lvl="0"/>
            <a:r>
              <a:rPr lang="sv-SE" sz="2400" dirty="0"/>
              <a:t>Browser support is limited to chrome-based browsers, i.e. </a:t>
            </a:r>
            <a:r>
              <a:rPr lang="sv-SE" sz="2400" i="1" dirty="0"/>
              <a:t>Electron, Chromium, Chrome and Canary.</a:t>
            </a:r>
          </a:p>
          <a:p>
            <a:pPr lvl="0"/>
            <a:endParaRPr lang="sv-SE" sz="1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6055593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11560" y="493851"/>
            <a:ext cx="8227640" cy="855112"/>
          </a:xfrm>
        </p:spPr>
        <p:txBody>
          <a:bodyPr>
            <a:normAutofit fontScale="90000"/>
          </a:bodyPr>
          <a:lstStyle/>
          <a:p>
            <a:r>
              <a:rPr lang="sv-SE" dirty="0"/>
              <a:t>Introduction to CSS and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 fontScale="92500"/>
          </a:bodyPr>
          <a:lstStyle/>
          <a:p>
            <a:r>
              <a:rPr lang="sv-SE" sz="2400" dirty="0"/>
              <a:t>CSS (Cascading style sheets)</a:t>
            </a:r>
          </a:p>
          <a:p>
            <a:r>
              <a:rPr lang="sv-SE" sz="2400" dirty="0"/>
              <a:t>A language used for style of an HTML document.</a:t>
            </a:r>
          </a:p>
          <a:p>
            <a:r>
              <a:rPr lang="sv-SE" sz="2400" dirty="0"/>
              <a:t>CSS provide means for identification of elements through selectors.</a:t>
            </a:r>
          </a:p>
          <a:p>
            <a:r>
              <a:rPr lang="sv-SE" sz="2400" dirty="0"/>
              <a:t>You can use CSS selectors for accessing elements with cypress</a:t>
            </a:r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  <a:p>
            <a:pPr lvl="0"/>
            <a:r>
              <a:rPr lang="sv-SE" sz="1200" dirty="0">
                <a:hlinkClick r:id="rId2"/>
              </a:rPr>
              <a:t>https://www.w3schools.com/css/css_selectors.asp</a:t>
            </a:r>
            <a:r>
              <a:rPr lang="sv-SE" sz="1200" dirty="0"/>
              <a:t>  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B8750-D9E4-4E85-8020-DFBF87E3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40" y="3433779"/>
            <a:ext cx="7452320" cy="21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460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Inspector / Devtools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82F7-5CF2-4EA6-A885-A48EA830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5" y="1879217"/>
            <a:ext cx="698808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72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Using the console on the devtools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AF2A6-1762-4542-B0C4-7C0AAEB7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904774"/>
            <a:ext cx="7956376" cy="44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62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 to css selectors	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087589"/>
          </a:xfrm>
        </p:spPr>
        <p:txBody>
          <a:bodyPr>
            <a:normAutofit/>
          </a:bodyPr>
          <a:lstStyle/>
          <a:p>
            <a:pPr lvl="0"/>
            <a:r>
              <a:rPr lang="sv-SE" sz="2400" dirty="0"/>
              <a:t>Getting help from cypress desktop application.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2EA96-5A62-4F1B-9DDA-E28A8906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0" y="1952566"/>
            <a:ext cx="9144000" cy="44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7695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sv-SE" dirty="0"/>
              <a:t>Cypress.io – Interaction with Elements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539552" y="1273985"/>
            <a:ext cx="8748464" cy="5589240"/>
          </a:xfrm>
        </p:spPr>
        <p:txBody>
          <a:bodyPr>
            <a:normAutofit/>
          </a:bodyPr>
          <a:lstStyle/>
          <a:p>
            <a:r>
              <a:rPr lang="sv-SE" sz="2400" dirty="0"/>
              <a:t>Let’s check some of the available commands, for interacting with elements, on the link below:</a:t>
            </a:r>
          </a:p>
          <a:p>
            <a:pPr marL="400050" lvl="1" indent="0">
              <a:buNone/>
            </a:pPr>
            <a:r>
              <a:rPr lang="sv-SE" sz="1700" dirty="0">
                <a:hlinkClick r:id="rId2"/>
              </a:rPr>
              <a:t>https://docs.cypress.io/guides/core-concepts/interacting-with-elements.html#Actionability</a:t>
            </a:r>
            <a:r>
              <a:rPr lang="sv-SE" sz="1700" dirty="0"/>
              <a:t>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0706423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537D08-5B76-4B83-B3CD-0BA15C9FE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1471</Words>
  <Application>Microsoft Office PowerPoint</Application>
  <PresentationFormat>Bildspel på skärmen (4:3)</PresentationFormat>
  <Paragraphs>175</Paragraphs>
  <Slides>35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39" baseType="lpstr">
      <vt:lpstr>Arial</vt:lpstr>
      <vt:lpstr>Calibri</vt:lpstr>
      <vt:lpstr>Georgia</vt:lpstr>
      <vt:lpstr>Training</vt:lpstr>
      <vt:lpstr>  Automating front-end tests with cypress.io: A hands-on course</vt:lpstr>
      <vt:lpstr>Agenda – day 2 </vt:lpstr>
      <vt:lpstr>Introduction to cypress.io </vt:lpstr>
      <vt:lpstr>Introduction to cypress.io </vt:lpstr>
      <vt:lpstr>Introduction to CSS and CSS Selectors </vt:lpstr>
      <vt:lpstr>Introduction to css selectors </vt:lpstr>
      <vt:lpstr>Introduction to css selectors </vt:lpstr>
      <vt:lpstr>Introduction to css selectors </vt:lpstr>
      <vt:lpstr>Cypress.io – Interaction with Elements</vt:lpstr>
      <vt:lpstr>Cypress.io – Commands</vt:lpstr>
      <vt:lpstr>Cypress.io - Assertions</vt:lpstr>
      <vt:lpstr>Setting-up Nodejs, Chrome &amp; VSC</vt:lpstr>
      <vt:lpstr>First Project with cypress.io</vt:lpstr>
      <vt:lpstr>First Project with cypress.io</vt:lpstr>
      <vt:lpstr>First Project with cypress.io</vt:lpstr>
      <vt:lpstr>First Project with cypress.io</vt:lpstr>
      <vt:lpstr>First Project with cypress.io</vt:lpstr>
      <vt:lpstr>First Project with cypress.io</vt:lpstr>
      <vt:lpstr>First Project with cypress.io</vt:lpstr>
      <vt:lpstr>References</vt:lpstr>
      <vt:lpstr>Agenda – day 3 </vt:lpstr>
      <vt:lpstr>Page-objects - Introduction</vt:lpstr>
      <vt:lpstr>Page-objects in practice</vt:lpstr>
      <vt:lpstr>Page-objects - Introduction</vt:lpstr>
      <vt:lpstr>Page-objects – Login page</vt:lpstr>
      <vt:lpstr>Page-objects  – Dashboard page</vt:lpstr>
      <vt:lpstr>Page-objects – Test script in pseudo-code</vt:lpstr>
      <vt:lpstr>Re-writing the first project</vt:lpstr>
      <vt:lpstr>Re-writing the first project</vt:lpstr>
      <vt:lpstr>Re-writing the first project</vt:lpstr>
      <vt:lpstr>Re-writing the first project</vt:lpstr>
      <vt:lpstr>Organizing further your project </vt:lpstr>
      <vt:lpstr>Organizing further your project </vt:lpstr>
      <vt:lpstr>Organizing further your project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2016-01-26T11:24:19Z</dcterms:created>
  <dcterms:modified xsi:type="dcterms:W3CDTF">2020-01-15T16:28:10Z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