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9" r:id="rId2"/>
  </p:sldMasterIdLst>
  <p:notesMasterIdLst>
    <p:notesMasterId r:id="rId37"/>
  </p:notesMasterIdLst>
  <p:sldIdLst>
    <p:sldId id="263" r:id="rId3"/>
    <p:sldId id="318" r:id="rId4"/>
    <p:sldId id="333" r:id="rId5"/>
    <p:sldId id="286" r:id="rId6"/>
    <p:sldId id="320" r:id="rId7"/>
    <p:sldId id="301" r:id="rId8"/>
    <p:sldId id="351" r:id="rId9"/>
    <p:sldId id="322" r:id="rId10"/>
    <p:sldId id="324" r:id="rId11"/>
    <p:sldId id="323" r:id="rId12"/>
    <p:sldId id="327" r:id="rId13"/>
    <p:sldId id="321" r:id="rId14"/>
    <p:sldId id="335" r:id="rId15"/>
    <p:sldId id="336" r:id="rId16"/>
    <p:sldId id="337" r:id="rId17"/>
    <p:sldId id="338" r:id="rId18"/>
    <p:sldId id="325" r:id="rId19"/>
    <p:sldId id="330" r:id="rId20"/>
    <p:sldId id="340" r:id="rId21"/>
    <p:sldId id="339" r:id="rId22"/>
    <p:sldId id="341" r:id="rId23"/>
    <p:sldId id="342" r:id="rId24"/>
    <p:sldId id="334" r:id="rId25"/>
    <p:sldId id="344" r:id="rId26"/>
    <p:sldId id="345" r:id="rId27"/>
    <p:sldId id="343" r:id="rId28"/>
    <p:sldId id="331" r:id="rId29"/>
    <p:sldId id="346" r:id="rId30"/>
    <p:sldId id="347" r:id="rId31"/>
    <p:sldId id="332" r:id="rId32"/>
    <p:sldId id="348" r:id="rId33"/>
    <p:sldId id="349" r:id="rId34"/>
    <p:sldId id="350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575"/>
    <a:srgbClr val="62AB7D"/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86542"/>
  </p:normalViewPr>
  <p:slideViewPr>
    <p:cSldViewPr snapToGrid="0" snapToObjects="1" showGuides="1">
      <p:cViewPr varScale="1">
        <p:scale>
          <a:sx n="159" d="100"/>
          <a:sy n="159" d="100"/>
        </p:scale>
        <p:origin x="156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Version</a:t>
            </a:r>
          </a:p>
          <a:p>
            <a:r>
              <a:rPr lang="en-US" dirty="0"/>
              <a:t>Place and Date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8182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7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778897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24601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7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41893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altLang="sv-SE" dirty="0"/>
              <a:t>Fifth level</a:t>
            </a:r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774700" y="641351"/>
            <a:ext cx="10650538" cy="80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/>
              <a:t>Short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/>
              <a:t>Picture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altLang="sv-SE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noFill/>
        </p:spPr>
        <p:txBody>
          <a:bodyPr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  <p:pic>
        <p:nvPicPr>
          <p:cNvPr id="7" name="Platshållare för 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012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05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1625"/>
            <a:ext cx="5293895" cy="6858000"/>
          </a:xfrm>
          <a:noFill/>
        </p:spPr>
        <p:txBody>
          <a:bodyPr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41182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9" name="Platshållare för innehåll 3"/>
          <p:cNvSpPr>
            <a:spLocks noGrp="1"/>
          </p:cNvSpPr>
          <p:nvPr>
            <p:ph idx="4294967295" hasCustomPrompt="1"/>
          </p:nvPr>
        </p:nvSpPr>
        <p:spPr>
          <a:xfrm>
            <a:off x="0" y="0"/>
            <a:ext cx="5293895" cy="6858000"/>
          </a:xfrm>
          <a:noFill/>
        </p:spPr>
        <p:txBody>
          <a:bodyPr anchor="ctr"/>
          <a:lstStyle>
            <a:lvl2pPr>
              <a:defRPr sz="2000" b="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01. Microservices och </a:t>
            </a:r>
            <a:br>
              <a:rPr lang="sv-SE" sz="1800" dirty="0">
                <a:solidFill>
                  <a:schemeClr val="bg1"/>
                </a:solidFill>
              </a:rPr>
            </a:br>
            <a:r>
              <a:rPr lang="sv-SE" sz="1800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b="1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  <p:pic>
        <p:nvPicPr>
          <p:cNvPr id="7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-1625"/>
            <a:ext cx="6898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8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20814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10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8146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4" y="0"/>
            <a:ext cx="6898105" cy="6858000"/>
          </a:xfrm>
          <a:prstGeom prst="rect">
            <a:avLst/>
          </a:prstGeom>
        </p:spPr>
      </p:pic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3247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>
          <a:xfrm>
            <a:off x="5293895" y="0"/>
            <a:ext cx="6898105" cy="6858000"/>
          </a:xfrm>
          <a:prstGeom prst="rect">
            <a:avLst/>
          </a:prstGeom>
        </p:spPr>
      </p:pic>
      <p:sp>
        <p:nvSpPr>
          <p:cNvPr id="6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  <a:noFill/>
        </p:spPr>
        <p:txBody>
          <a:bodyPr anchor="ctr"/>
          <a:lstStyle>
            <a:lvl2pPr>
              <a:defRPr sz="1800"/>
            </a:lvl2pPr>
          </a:lstStyle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01. Microservices och </a:t>
            </a:r>
            <a:br>
              <a:rPr lang="sv-SE" sz="2000" b="1" dirty="0">
                <a:solidFill>
                  <a:schemeClr val="bg1"/>
                </a:solidFill>
              </a:rPr>
            </a:br>
            <a:r>
              <a:rPr lang="sv-SE" sz="20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Om Azure Resource Manager (ARM)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Jobba med ARM Templates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Deployment till Azure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Nästa steg...</a:t>
            </a:r>
          </a:p>
        </p:txBody>
      </p:sp>
    </p:spTree>
    <p:extLst>
      <p:ext uri="{BB962C8B-B14F-4D97-AF65-F5344CB8AC3E}">
        <p14:creationId xmlns:p14="http://schemas.microsoft.com/office/powerpoint/2010/main" val="381321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6240261"/>
            <a:ext cx="1246604" cy="4178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50" r:id="rId14"/>
    <p:sldLayoutId id="2147483663" r:id="rId15"/>
    <p:sldLayoutId id="2147483662" r:id="rId16"/>
    <p:sldLayoutId id="2147483664" r:id="rId17"/>
    <p:sldLayoutId id="2147483666" r:id="rId18"/>
    <p:sldLayoutId id="2147483651" r:id="rId19"/>
    <p:sldLayoutId id="2147483652" r:id="rId20"/>
    <p:sldLayoutId id="2147483653" r:id="rId21"/>
    <p:sldLayoutId id="2147483665" r:id="rId22"/>
    <p:sldLayoutId id="2147483655" r:id="rId23"/>
    <p:sldLayoutId id="2147483678" r:id="rId2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bg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bg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bg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bg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7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FCG" TargetMode="External"/><Relationship Id="rId2" Type="http://schemas.openxmlformats.org/officeDocument/2006/relationships/hyperlink" Target="mailto:fredrik.goransson@ffcg.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users/1062217/yoape" TargetMode="External"/><Relationship Id="rId4" Type="http://schemas.openxmlformats.org/officeDocument/2006/relationships/hyperlink" Target="http://github.com/FredrikGoranss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440729.aspx" TargetMode="External"/><Relationship Id="rId2" Type="http://schemas.openxmlformats.org/officeDocument/2006/relationships/hyperlink" Target="https://github.com/Azure/diagnostics-eventflow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 STHML 2017</a:t>
            </a:r>
          </a:p>
          <a:p>
            <a:r>
              <a:rPr lang="en-US" dirty="0" err="1"/>
              <a:t>TechX</a:t>
            </a:r>
            <a:r>
              <a:rPr lang="en-US" dirty="0"/>
              <a:t> 2017-04-22</a:t>
            </a:r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4700" y="1585914"/>
            <a:ext cx="10668000" cy="4192588"/>
          </a:xfrm>
        </p:spPr>
        <p:txBody>
          <a:bodyPr/>
          <a:lstStyle/>
          <a:p>
            <a:r>
              <a:rPr lang="sv-SE" dirty="0"/>
              <a:t>Scalable services</a:t>
            </a:r>
          </a:p>
          <a:p>
            <a:r>
              <a:rPr lang="sv-SE" dirty="0"/>
              <a:t>Autonomous responsabilities</a:t>
            </a:r>
          </a:p>
          <a:p>
            <a:r>
              <a:rPr lang="sv-SE" dirty="0"/>
              <a:t>Message driven communication</a:t>
            </a:r>
          </a:p>
          <a:p>
            <a:r>
              <a:rPr lang="sv-SE" dirty="0"/>
              <a:t>Partitioned persistance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Distributed architecture</a:t>
            </a:r>
          </a:p>
        </p:txBody>
      </p:sp>
      <p:sp>
        <p:nvSpPr>
          <p:cNvPr id="5" name="Hexagon 4"/>
          <p:cNvSpPr/>
          <p:nvPr/>
        </p:nvSpPr>
        <p:spPr>
          <a:xfrm>
            <a:off x="2184400" y="4564064"/>
            <a:ext cx="1028777" cy="9144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A-D</a:t>
            </a:r>
          </a:p>
        </p:txBody>
      </p:sp>
      <p:sp>
        <p:nvSpPr>
          <p:cNvPr id="6" name="Hexagon 5"/>
          <p:cNvSpPr/>
          <p:nvPr/>
        </p:nvSpPr>
        <p:spPr>
          <a:xfrm>
            <a:off x="3338808" y="4564064"/>
            <a:ext cx="1028777" cy="9144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E-I</a:t>
            </a:r>
          </a:p>
        </p:txBody>
      </p:sp>
      <p:sp>
        <p:nvSpPr>
          <p:cNvPr id="7" name="Hexagon 6"/>
          <p:cNvSpPr/>
          <p:nvPr/>
        </p:nvSpPr>
        <p:spPr>
          <a:xfrm>
            <a:off x="4493216" y="4564064"/>
            <a:ext cx="1028777" cy="9144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J-M</a:t>
            </a:r>
          </a:p>
        </p:txBody>
      </p:sp>
      <p:sp>
        <p:nvSpPr>
          <p:cNvPr id="8" name="Hexagon 7"/>
          <p:cNvSpPr/>
          <p:nvPr/>
        </p:nvSpPr>
        <p:spPr>
          <a:xfrm>
            <a:off x="5647624" y="4564064"/>
            <a:ext cx="1028777" cy="9144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N-R</a:t>
            </a:r>
          </a:p>
        </p:txBody>
      </p:sp>
      <p:sp>
        <p:nvSpPr>
          <p:cNvPr id="9" name="Hexagon 8"/>
          <p:cNvSpPr/>
          <p:nvPr/>
        </p:nvSpPr>
        <p:spPr>
          <a:xfrm>
            <a:off x="6802032" y="4564064"/>
            <a:ext cx="1028777" cy="9144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S-V</a:t>
            </a:r>
          </a:p>
        </p:txBody>
      </p:sp>
      <p:sp>
        <p:nvSpPr>
          <p:cNvPr id="10" name="Hexagon 9"/>
          <p:cNvSpPr/>
          <p:nvPr/>
        </p:nvSpPr>
        <p:spPr>
          <a:xfrm>
            <a:off x="7956440" y="4564064"/>
            <a:ext cx="1028777" cy="91440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W-Z</a:t>
            </a:r>
          </a:p>
        </p:txBody>
      </p:sp>
    </p:spTree>
    <p:extLst>
      <p:ext uri="{BB962C8B-B14F-4D97-AF65-F5344CB8AC3E}">
        <p14:creationId xmlns:p14="http://schemas.microsoft.com/office/powerpoint/2010/main" val="37979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</p:spPr>
        <p:txBody>
          <a:bodyPr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rgbClr val="FFFFFF"/>
                </a:solidFill>
              </a:rPr>
              <a:t>01. Microservices och </a:t>
            </a:r>
            <a:br>
              <a:rPr lang="sv-SE" sz="1800" dirty="0">
                <a:solidFill>
                  <a:srgbClr val="FFFFFF"/>
                </a:solidFill>
              </a:rPr>
            </a:br>
            <a:r>
              <a:rPr lang="sv-SE" sz="1800" dirty="0">
                <a:solidFill>
                  <a:srgbClr val="FFFFFF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b="1" dirty="0">
                <a:solidFill>
                  <a:srgbClr val="FFFFFF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rgbClr val="FFFFFF"/>
                </a:solidFill>
              </a:rPr>
              <a:t>03. Developing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rgbClr val="FFFFFF"/>
                </a:solidFill>
              </a:rPr>
              <a:t>04. Running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rgbClr val="FFFFFF"/>
                </a:solidFill>
              </a:rPr>
              <a:t>05 Building a Service Fabric cluster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rgbClr val="FFFFFF"/>
                </a:solidFill>
              </a:rPr>
              <a:t>06. Next step...</a:t>
            </a:r>
          </a:p>
        </p:txBody>
      </p:sp>
    </p:spTree>
    <p:extLst>
      <p:ext uri="{BB962C8B-B14F-4D97-AF65-F5344CB8AC3E}">
        <p14:creationId xmlns:p14="http://schemas.microsoft.com/office/powerpoint/2010/main" val="4216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Guest Executables</a:t>
            </a:r>
          </a:p>
          <a:p>
            <a:pPr marL="0" indent="0">
              <a:lnSpc>
                <a:spcPct val="100000"/>
              </a:lnSpc>
              <a:buNone/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Reliable Services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Stateful Services</a:t>
            </a:r>
          </a:p>
          <a:p>
            <a:pPr lvl="1">
              <a:lnSpc>
                <a:spcPct val="100000"/>
              </a:lnSpc>
            </a:pPr>
            <a:endParaRPr lang="sv-SE" sz="2200" dirty="0"/>
          </a:p>
          <a:p>
            <a:pPr lvl="1">
              <a:lnSpc>
                <a:spcPct val="100000"/>
              </a:lnSpc>
            </a:pPr>
            <a:r>
              <a:rPr lang="sv-SE" sz="2200" dirty="0"/>
              <a:t>Stateless Services</a:t>
            </a:r>
          </a:p>
          <a:p>
            <a:pPr lvl="1">
              <a:lnSpc>
                <a:spcPct val="100000"/>
              </a:lnSpc>
            </a:pPr>
            <a:endParaRPr lang="sv-SE" sz="2200" dirty="0"/>
          </a:p>
          <a:p>
            <a:pPr lvl="1">
              <a:lnSpc>
                <a:spcPct val="100000"/>
              </a:lnSpc>
            </a:pPr>
            <a:endParaRPr lang="sv-SE" sz="2200" dirty="0"/>
          </a:p>
          <a:p>
            <a:pPr>
              <a:lnSpc>
                <a:spcPct val="100000"/>
              </a:lnSpc>
            </a:pPr>
            <a:r>
              <a:rPr lang="sv-SE" sz="2400" dirty="0"/>
              <a:t>Reliables Actors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Reliable Services i Service Fabric</a:t>
            </a:r>
          </a:p>
        </p:txBody>
      </p:sp>
      <p:sp>
        <p:nvSpPr>
          <p:cNvPr id="5" name="Hexagon 4"/>
          <p:cNvSpPr/>
          <p:nvPr/>
        </p:nvSpPr>
        <p:spPr>
          <a:xfrm>
            <a:off x="4717399" y="17105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" name="Hexagon 5"/>
          <p:cNvSpPr/>
          <p:nvPr/>
        </p:nvSpPr>
        <p:spPr>
          <a:xfrm>
            <a:off x="5871807" y="17105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7" name="Hexagon 6"/>
          <p:cNvSpPr/>
          <p:nvPr/>
        </p:nvSpPr>
        <p:spPr>
          <a:xfrm>
            <a:off x="7026215" y="17105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8" name="Hexagon 7"/>
          <p:cNvSpPr/>
          <p:nvPr/>
        </p:nvSpPr>
        <p:spPr>
          <a:xfrm>
            <a:off x="8180623" y="17105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pic>
        <p:nvPicPr>
          <p:cNvPr id="1026" name="Picture 2" descr="Image result for cog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81" y="1521296"/>
            <a:ext cx="478428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og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89" y="1521296"/>
            <a:ext cx="478428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g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97" y="1521296"/>
            <a:ext cx="478428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g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05" y="1521296"/>
            <a:ext cx="478428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xagon 21"/>
          <p:cNvSpPr/>
          <p:nvPr/>
        </p:nvSpPr>
        <p:spPr>
          <a:xfrm>
            <a:off x="4471663" y="290797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A-D</a:t>
            </a:r>
          </a:p>
        </p:txBody>
      </p:sp>
      <p:sp>
        <p:nvSpPr>
          <p:cNvPr id="23" name="Hexagon 22"/>
          <p:cNvSpPr/>
          <p:nvPr/>
        </p:nvSpPr>
        <p:spPr>
          <a:xfrm>
            <a:off x="5626071" y="2907972"/>
            <a:ext cx="574835" cy="51092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E-I</a:t>
            </a:r>
          </a:p>
        </p:txBody>
      </p:sp>
      <p:sp>
        <p:nvSpPr>
          <p:cNvPr id="24" name="Hexagon 23"/>
          <p:cNvSpPr/>
          <p:nvPr/>
        </p:nvSpPr>
        <p:spPr>
          <a:xfrm>
            <a:off x="6780479" y="2907972"/>
            <a:ext cx="574835" cy="51092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J-M</a:t>
            </a:r>
          </a:p>
        </p:txBody>
      </p:sp>
      <p:sp>
        <p:nvSpPr>
          <p:cNvPr id="25" name="Hexagon 24"/>
          <p:cNvSpPr/>
          <p:nvPr/>
        </p:nvSpPr>
        <p:spPr>
          <a:xfrm>
            <a:off x="7934887" y="2907972"/>
            <a:ext cx="574835" cy="5109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N-R</a:t>
            </a:r>
          </a:p>
        </p:txBody>
      </p:sp>
      <p:sp>
        <p:nvSpPr>
          <p:cNvPr id="26" name="Hexagon 25"/>
          <p:cNvSpPr/>
          <p:nvPr/>
        </p:nvSpPr>
        <p:spPr>
          <a:xfrm>
            <a:off x="9089295" y="290797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S-V</a:t>
            </a:r>
          </a:p>
        </p:txBody>
      </p:sp>
      <p:sp>
        <p:nvSpPr>
          <p:cNvPr id="27" name="Hexagon 26"/>
          <p:cNvSpPr/>
          <p:nvPr/>
        </p:nvSpPr>
        <p:spPr>
          <a:xfrm>
            <a:off x="10243703" y="2907972"/>
            <a:ext cx="574835" cy="510926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W-Z</a:t>
            </a:r>
          </a:p>
        </p:txBody>
      </p:sp>
      <p:sp>
        <p:nvSpPr>
          <p:cNvPr id="28" name="Hexagon 27"/>
          <p:cNvSpPr/>
          <p:nvPr/>
        </p:nvSpPr>
        <p:spPr>
          <a:xfrm>
            <a:off x="4471663" y="374452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4" name="Hexagon 33"/>
          <p:cNvSpPr/>
          <p:nvPr/>
        </p:nvSpPr>
        <p:spPr>
          <a:xfrm>
            <a:off x="6780479" y="374452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5" name="Hexagon 34"/>
          <p:cNvSpPr/>
          <p:nvPr/>
        </p:nvSpPr>
        <p:spPr>
          <a:xfrm>
            <a:off x="5622784" y="374452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6" name="Hexagon 35"/>
          <p:cNvSpPr/>
          <p:nvPr/>
        </p:nvSpPr>
        <p:spPr>
          <a:xfrm>
            <a:off x="7934887" y="374452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7" name="Hexagon 36"/>
          <p:cNvSpPr/>
          <p:nvPr/>
        </p:nvSpPr>
        <p:spPr>
          <a:xfrm>
            <a:off x="9089294" y="375058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8" name="Hexagon 37"/>
          <p:cNvSpPr/>
          <p:nvPr/>
        </p:nvSpPr>
        <p:spPr>
          <a:xfrm>
            <a:off x="10240415" y="375058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9" name="Hexagon 38"/>
          <p:cNvSpPr/>
          <p:nvPr/>
        </p:nvSpPr>
        <p:spPr>
          <a:xfrm>
            <a:off x="4471663" y="515933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A-D</a:t>
            </a:r>
          </a:p>
        </p:txBody>
      </p:sp>
      <p:sp>
        <p:nvSpPr>
          <p:cNvPr id="40" name="Hexagon 39"/>
          <p:cNvSpPr/>
          <p:nvPr/>
        </p:nvSpPr>
        <p:spPr>
          <a:xfrm>
            <a:off x="5626071" y="5159335"/>
            <a:ext cx="574835" cy="51092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E-I</a:t>
            </a:r>
          </a:p>
        </p:txBody>
      </p:sp>
      <p:sp>
        <p:nvSpPr>
          <p:cNvPr id="41" name="Hexagon 40"/>
          <p:cNvSpPr/>
          <p:nvPr/>
        </p:nvSpPr>
        <p:spPr>
          <a:xfrm>
            <a:off x="6780479" y="5159335"/>
            <a:ext cx="574835" cy="51092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J-M</a:t>
            </a:r>
          </a:p>
        </p:txBody>
      </p:sp>
      <p:sp>
        <p:nvSpPr>
          <p:cNvPr id="42" name="Hexagon 41"/>
          <p:cNvSpPr/>
          <p:nvPr/>
        </p:nvSpPr>
        <p:spPr>
          <a:xfrm>
            <a:off x="7934887" y="5159335"/>
            <a:ext cx="574835" cy="5109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N-R</a:t>
            </a:r>
          </a:p>
        </p:txBody>
      </p:sp>
      <p:sp>
        <p:nvSpPr>
          <p:cNvPr id="43" name="Hexagon 42"/>
          <p:cNvSpPr/>
          <p:nvPr/>
        </p:nvSpPr>
        <p:spPr>
          <a:xfrm>
            <a:off x="9089295" y="515933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S-V</a:t>
            </a:r>
          </a:p>
        </p:txBody>
      </p:sp>
      <p:sp>
        <p:nvSpPr>
          <p:cNvPr id="44" name="Hexagon 43"/>
          <p:cNvSpPr/>
          <p:nvPr/>
        </p:nvSpPr>
        <p:spPr>
          <a:xfrm>
            <a:off x="10243703" y="5159335"/>
            <a:ext cx="574835" cy="510926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W-Z</a:t>
            </a:r>
          </a:p>
        </p:txBody>
      </p:sp>
      <p:pic>
        <p:nvPicPr>
          <p:cNvPr id="1028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66" y="495752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29" y="4894361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27" y="503211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38" y="4937222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01" y="4874063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99" y="5011817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26" y="4945853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89" y="4882694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87" y="5020448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57" y="496432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20" y="4901166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8" y="503892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39" y="495752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02" y="4894361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00" y="503211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95" y="495752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258" y="4894361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user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156" y="503211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750"/>
                            </p:stCondLst>
                            <p:childTnLst>
                              <p:par>
                                <p:cTn id="1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850"/>
                            </p:stCondLst>
                            <p:childTnLst>
                              <p:par>
                                <p:cTn id="1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950"/>
                            </p:stCondLst>
                            <p:childTnLst>
                              <p:par>
                                <p:cTn id="1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50"/>
                            </p:stCondLst>
                            <p:childTnLst>
                              <p:par>
                                <p:cTn id="1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"/>
                            </p:stCondLst>
                            <p:childTnLst>
                              <p:par>
                                <p:cTn id="1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50"/>
                            </p:stCondLst>
                            <p:childTnLst>
                              <p:par>
                                <p:cTn id="1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50"/>
                            </p:stCondLst>
                            <p:childTnLst>
                              <p:par>
                                <p:cTn id="1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50"/>
                            </p:stCondLst>
                            <p:childTnLst>
                              <p:par>
                                <p:cTn id="2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50"/>
                            </p:stCondLst>
                            <p:childTnLst>
                              <p:par>
                                <p:cTn id="2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150"/>
                            </p:stCondLst>
                            <p:childTnLst>
                              <p:par>
                                <p:cTn id="2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250"/>
                            </p:stCondLst>
                            <p:childTnLst>
                              <p:par>
                                <p:cTn id="2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350"/>
                            </p:stCondLst>
                            <p:childTnLst>
                              <p:par>
                                <p:cTn id="2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450"/>
                            </p:stCondLst>
                            <p:childTnLst>
                              <p:par>
                                <p:cTn id="2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No state (data)...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Executes in parallell across all INSTANCES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Web/API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CPU-bound processer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External state/persistens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Stateless services</a:t>
            </a:r>
          </a:p>
        </p:txBody>
      </p:sp>
    </p:spTree>
    <p:extLst>
      <p:ext uri="{BB962C8B-B14F-4D97-AF65-F5344CB8AC3E}">
        <p14:creationId xmlns:p14="http://schemas.microsoft.com/office/powerpoint/2010/main" val="7768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527944" y="1567608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Instance Count = -1</a:t>
            </a:r>
          </a:p>
          <a:p>
            <a:r>
              <a:rPr lang="sv-SE" dirty="0">
                <a:solidFill>
                  <a:schemeClr val="bg1"/>
                </a:solidFill>
              </a:rPr>
              <a:t>(total instances = 6)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8876" y="235826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Port: 56421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73022" y="3943418"/>
            <a:ext cx="6864348" cy="333791"/>
            <a:chOff x="3173022" y="3943418"/>
            <a:chExt cx="6864348" cy="333791"/>
          </a:xfrm>
        </p:grpSpPr>
        <p:sp>
          <p:nvSpPr>
            <p:cNvPr id="84" name="Rectangle 83"/>
            <p:cNvSpPr/>
            <p:nvPr/>
          </p:nvSpPr>
          <p:spPr>
            <a:xfrm>
              <a:off x="3173022" y="3943418"/>
              <a:ext cx="333791" cy="3337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</a:t>
              </a:r>
              <a:r>
                <a:rPr lang="sv-SE" baseline="-25000" dirty="0"/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32920" y="3974702"/>
              <a:ext cx="2204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0f4629fe-2d7f-4dc9-8f33-1c3b6df5edda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03318" y="3498364"/>
            <a:ext cx="5834052" cy="333791"/>
            <a:chOff x="4203318" y="3498364"/>
            <a:chExt cx="5834052" cy="333791"/>
          </a:xfrm>
        </p:grpSpPr>
        <p:sp>
          <p:nvSpPr>
            <p:cNvPr id="80" name="Rectangle 79"/>
            <p:cNvSpPr/>
            <p:nvPr/>
          </p:nvSpPr>
          <p:spPr>
            <a:xfrm>
              <a:off x="4203318" y="3498364"/>
              <a:ext cx="333791" cy="3337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</a:t>
              </a:r>
              <a:r>
                <a:rPr lang="sv-SE" baseline="-25000" dirty="0"/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32920" y="3527424"/>
              <a:ext cx="2204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23e35218-8fc2-47aa-b974-37ecb043b3ea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73533" y="3039960"/>
            <a:ext cx="4863837" cy="333791"/>
            <a:chOff x="5173533" y="3039960"/>
            <a:chExt cx="4863837" cy="333791"/>
          </a:xfrm>
        </p:grpSpPr>
        <p:sp>
          <p:nvSpPr>
            <p:cNvPr id="83" name="Rectangle 82"/>
            <p:cNvSpPr/>
            <p:nvPr/>
          </p:nvSpPr>
          <p:spPr>
            <a:xfrm>
              <a:off x="5173533" y="3039960"/>
              <a:ext cx="333791" cy="3337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</a:t>
              </a:r>
              <a:r>
                <a:rPr lang="sv-SE" baseline="-25000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32920" y="3080145"/>
              <a:ext cx="2204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3d17e8ac-6ef0-4a60-a127-44e451aa6b28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03832" y="2594906"/>
            <a:ext cx="3833538" cy="333791"/>
            <a:chOff x="6203832" y="2594906"/>
            <a:chExt cx="3833538" cy="333791"/>
          </a:xfrm>
        </p:grpSpPr>
        <p:sp>
          <p:nvSpPr>
            <p:cNvPr id="79" name="Rectangle 78"/>
            <p:cNvSpPr/>
            <p:nvPr/>
          </p:nvSpPr>
          <p:spPr>
            <a:xfrm>
              <a:off x="6203832" y="2594906"/>
              <a:ext cx="333791" cy="3337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</a:t>
              </a:r>
              <a:r>
                <a:rPr lang="sv-SE" baseline="-25000" dirty="0"/>
                <a:t>4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832920" y="2632866"/>
              <a:ext cx="2204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41758dfc-5ed6-48ed-bb62-a1982211de2f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74046" y="2156528"/>
            <a:ext cx="2863324" cy="333791"/>
            <a:chOff x="7174046" y="2156528"/>
            <a:chExt cx="2863324" cy="333791"/>
          </a:xfrm>
        </p:grpSpPr>
        <p:sp>
          <p:nvSpPr>
            <p:cNvPr id="82" name="Rectangle 81"/>
            <p:cNvSpPr/>
            <p:nvPr/>
          </p:nvSpPr>
          <p:spPr>
            <a:xfrm>
              <a:off x="7174046" y="2156528"/>
              <a:ext cx="333791" cy="3337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</a:t>
              </a:r>
              <a:r>
                <a:rPr lang="sv-SE" baseline="-25000" dirty="0"/>
                <a:t>5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2920" y="2185587"/>
              <a:ext cx="2204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48fb23ae-836e-4a6b-8ae8-47f6e75dd489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83446" y="4474071"/>
            <a:ext cx="1018227" cy="1157076"/>
            <a:chOff x="2883446" y="4474071"/>
            <a:chExt cx="1018227" cy="1157076"/>
          </a:xfrm>
        </p:grpSpPr>
        <p:sp>
          <p:nvSpPr>
            <p:cNvPr id="74" name="Rectangle 73"/>
            <p:cNvSpPr/>
            <p:nvPr/>
          </p:nvSpPr>
          <p:spPr>
            <a:xfrm>
              <a:off x="3003902" y="4474071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83446" y="526181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32449" y="4474071"/>
            <a:ext cx="1018227" cy="1157076"/>
            <a:chOff x="3832449" y="4474071"/>
            <a:chExt cx="1018227" cy="1157076"/>
          </a:xfrm>
        </p:grpSpPr>
        <p:sp>
          <p:nvSpPr>
            <p:cNvPr id="75" name="Rectangle 74"/>
            <p:cNvSpPr/>
            <p:nvPr/>
          </p:nvSpPr>
          <p:spPr>
            <a:xfrm>
              <a:off x="3974117" y="4474071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32449" y="526181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13268" y="4474071"/>
            <a:ext cx="1018227" cy="1157076"/>
            <a:chOff x="4813268" y="4474071"/>
            <a:chExt cx="1018227" cy="1157076"/>
          </a:xfrm>
        </p:grpSpPr>
        <p:sp>
          <p:nvSpPr>
            <p:cNvPr id="76" name="Rectangle 75"/>
            <p:cNvSpPr/>
            <p:nvPr/>
          </p:nvSpPr>
          <p:spPr>
            <a:xfrm>
              <a:off x="4944333" y="4474071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13268" y="526181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83484" y="4474071"/>
            <a:ext cx="1018227" cy="1157076"/>
            <a:chOff x="5783484" y="4474071"/>
            <a:chExt cx="1018227" cy="1157076"/>
          </a:xfrm>
        </p:grpSpPr>
        <p:sp>
          <p:nvSpPr>
            <p:cNvPr id="77" name="Rectangle 76"/>
            <p:cNvSpPr/>
            <p:nvPr/>
          </p:nvSpPr>
          <p:spPr>
            <a:xfrm>
              <a:off x="5914548" y="4474071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783484" y="526181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53699" y="4474071"/>
            <a:ext cx="1018227" cy="1161526"/>
            <a:chOff x="6753699" y="4474071"/>
            <a:chExt cx="1018227" cy="1161526"/>
          </a:xfrm>
        </p:grpSpPr>
        <p:sp>
          <p:nvSpPr>
            <p:cNvPr id="78" name="Rectangle 77"/>
            <p:cNvSpPr/>
            <p:nvPr/>
          </p:nvSpPr>
          <p:spPr>
            <a:xfrm>
              <a:off x="6884764" y="4474071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4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53699" y="526626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10.0.0.5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85712" y="1649687"/>
            <a:ext cx="6983017" cy="2688122"/>
            <a:chOff x="479140" y="1343179"/>
            <a:chExt cx="6451571" cy="2688122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504142" y="1788233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04142" y="2242187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04142" y="2691691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04142" y="3136743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04142" y="3599599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79140" y="4031301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04142" y="1343179"/>
              <a:ext cx="642656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61402" y="1775358"/>
            <a:ext cx="3479540" cy="381170"/>
            <a:chOff x="3861402" y="1775358"/>
            <a:chExt cx="3479540" cy="381170"/>
          </a:xfrm>
        </p:grpSpPr>
        <p:sp>
          <p:nvSpPr>
            <p:cNvPr id="105" name="Rectangle 104"/>
            <p:cNvSpPr/>
            <p:nvPr/>
          </p:nvSpPr>
          <p:spPr>
            <a:xfrm>
              <a:off x="3861402" y="1775358"/>
              <a:ext cx="2472152" cy="2154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800" dirty="0"/>
                <a:t>http://mycluster.com:56421 (http://10.0.0.5:56421)</a:t>
              </a:r>
            </a:p>
          </p:txBody>
        </p:sp>
        <p:cxnSp>
          <p:nvCxnSpPr>
            <p:cNvPr id="106" name="Straight Connector 70"/>
            <p:cNvCxnSpPr>
              <a:cxnSpLocks/>
              <a:stCxn id="105" idx="3"/>
              <a:endCxn id="82" idx="0"/>
            </p:cNvCxnSpPr>
            <p:nvPr/>
          </p:nvCxnSpPr>
          <p:spPr>
            <a:xfrm>
              <a:off x="6333554" y="1883080"/>
              <a:ext cx="1007388" cy="273448"/>
            </a:xfrm>
            <a:prstGeom prst="curvedConnector2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7823200" y="1443253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>
                <a:solidFill>
                  <a:schemeClr val="bg1"/>
                </a:solidFill>
              </a:rPr>
              <a:t>Instance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32441" y="2242850"/>
            <a:ext cx="3238287" cy="352056"/>
            <a:chOff x="3132441" y="2242850"/>
            <a:chExt cx="3238287" cy="352056"/>
          </a:xfrm>
        </p:grpSpPr>
        <p:sp>
          <p:nvSpPr>
            <p:cNvPr id="108" name="Rectangle 107"/>
            <p:cNvSpPr/>
            <p:nvPr/>
          </p:nvSpPr>
          <p:spPr>
            <a:xfrm>
              <a:off x="3132441" y="2242850"/>
              <a:ext cx="2472152" cy="2154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800" dirty="0"/>
                <a:t>http://mycluster.com:56421 (http://10.0.0.4:56421)</a:t>
              </a:r>
            </a:p>
          </p:txBody>
        </p:sp>
        <p:cxnSp>
          <p:nvCxnSpPr>
            <p:cNvPr id="109" name="Straight Connector 70"/>
            <p:cNvCxnSpPr>
              <a:cxnSpLocks/>
              <a:stCxn id="108" idx="3"/>
              <a:endCxn id="79" idx="0"/>
            </p:cNvCxnSpPr>
            <p:nvPr/>
          </p:nvCxnSpPr>
          <p:spPr>
            <a:xfrm>
              <a:off x="5604593" y="2350572"/>
              <a:ext cx="766135" cy="244334"/>
            </a:xfrm>
            <a:prstGeom prst="curvedConnector2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itle 1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Stateless services - instanser</a:t>
            </a:r>
          </a:p>
        </p:txBody>
      </p:sp>
    </p:spTree>
    <p:extLst>
      <p:ext uri="{BB962C8B-B14F-4D97-AF65-F5344CB8AC3E}">
        <p14:creationId xmlns:p14="http://schemas.microsoft.com/office/powerpoint/2010/main" val="25727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State stored </a:t>
            </a:r>
            <a:r>
              <a:rPr lang="sv-SE" sz="2400" i="1" dirty="0"/>
              <a:t>inside </a:t>
            </a:r>
            <a:r>
              <a:rPr lang="sv-SE" sz="2400" dirty="0"/>
              <a:t>the service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Partitioned across a </a:t>
            </a:r>
            <a:r>
              <a:rPr lang="sv-SE" sz="2200" b="1" dirty="0"/>
              <a:t>determined</a:t>
            </a:r>
            <a:r>
              <a:rPr lang="sv-SE" sz="2200" dirty="0"/>
              <a:t> number of partitions 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 is replicated to a </a:t>
            </a:r>
            <a:r>
              <a:rPr lang="sv-SE" sz="2200" b="1" dirty="0"/>
              <a:t>defined </a:t>
            </a:r>
            <a:r>
              <a:rPr lang="sv-SE" sz="2200" dirty="0"/>
              <a:t>span of replicas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 is stored as Reliable Collection or Reliable Queue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Executes in parallell across all </a:t>
            </a:r>
            <a:r>
              <a:rPr lang="sv-SE" sz="2400" cap="small" dirty="0"/>
              <a:t>PARTITIONS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Lookup-/index-service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Long-running processes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Processing queues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...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19294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sv-SE" dirty="0"/>
              <a:t>Stateful services – partitions and replicas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0056" y="4314588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4188" y="4314588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6838" y="3874724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64188" y="3874724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77406" y="3434860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1538" y="3434860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0055" y="2994996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4886" y="1858202"/>
            <a:ext cx="2188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Partition Count = 6</a:t>
            </a:r>
          </a:p>
          <a:p>
            <a:r>
              <a:rPr lang="sv-SE" sz="1400" dirty="0">
                <a:solidFill>
                  <a:schemeClr val="bg1"/>
                </a:solidFill>
              </a:rPr>
              <a:t>Replica Count = 3</a:t>
            </a:r>
          </a:p>
          <a:p>
            <a:r>
              <a:rPr lang="sv-SE" sz="1400" dirty="0">
                <a:solidFill>
                  <a:schemeClr val="bg1"/>
                </a:solidFill>
              </a:rPr>
              <a:t>(total instances 3x6 = 18)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1538" y="2555131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64187" y="2115266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96838" y="2115267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886" y="2736137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Port: 53122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96838" y="4314588"/>
            <a:ext cx="6541810" cy="328257"/>
            <a:chOff x="3296838" y="4314588"/>
            <a:chExt cx="6541810" cy="328257"/>
          </a:xfrm>
        </p:grpSpPr>
        <p:sp>
          <p:nvSpPr>
            <p:cNvPr id="10" name="Rectangle 9"/>
            <p:cNvSpPr/>
            <p:nvPr/>
          </p:nvSpPr>
          <p:spPr>
            <a:xfrm>
              <a:off x="3296838" y="4314588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65031" y="4321359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0f4629fe-2d7f-4dc9-8f33-1c3b6df5edda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310056" y="3874724"/>
            <a:ext cx="5528592" cy="328257"/>
            <a:chOff x="4310056" y="3874724"/>
            <a:chExt cx="5528592" cy="328257"/>
          </a:xfrm>
        </p:grpSpPr>
        <p:sp>
          <p:nvSpPr>
            <p:cNvPr id="14" name="Rectangle 13"/>
            <p:cNvSpPr/>
            <p:nvPr/>
          </p:nvSpPr>
          <p:spPr>
            <a:xfrm>
              <a:off x="4310056" y="3874724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65031" y="3881495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23e35218-8fc2-47aa-b974-37ecb043b3ea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64188" y="3434860"/>
            <a:ext cx="4574460" cy="328257"/>
            <a:chOff x="5264188" y="3434860"/>
            <a:chExt cx="4574460" cy="328257"/>
          </a:xfrm>
        </p:grpSpPr>
        <p:sp>
          <p:nvSpPr>
            <p:cNvPr id="16" name="Rectangle 15"/>
            <p:cNvSpPr/>
            <p:nvPr/>
          </p:nvSpPr>
          <p:spPr>
            <a:xfrm>
              <a:off x="5264188" y="3434860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65031" y="3441630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3d17e8ac-6ef0-4a60-a127-44e451aa6b28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77406" y="2979677"/>
            <a:ext cx="3561242" cy="343576"/>
            <a:chOff x="6277406" y="2979677"/>
            <a:chExt cx="3561242" cy="343576"/>
          </a:xfrm>
        </p:grpSpPr>
        <p:sp>
          <p:nvSpPr>
            <p:cNvPr id="20" name="Rectangle 19"/>
            <p:cNvSpPr/>
            <p:nvPr/>
          </p:nvSpPr>
          <p:spPr>
            <a:xfrm>
              <a:off x="6277406" y="2994996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65031" y="2979677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41758dfc-5ed6-48ed-bb62-a1982211de2f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77406" y="2555131"/>
            <a:ext cx="3561242" cy="328257"/>
            <a:chOff x="6277406" y="2555131"/>
            <a:chExt cx="3561242" cy="328257"/>
          </a:xfrm>
        </p:grpSpPr>
        <p:sp>
          <p:nvSpPr>
            <p:cNvPr id="23" name="Rectangle 22"/>
            <p:cNvSpPr/>
            <p:nvPr/>
          </p:nvSpPr>
          <p:spPr>
            <a:xfrm>
              <a:off x="6277406" y="2555131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65031" y="2561902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48fb23ae-836e-4a6b-8ae8-47f6e75dd489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31537" y="2115266"/>
            <a:ext cx="2589425" cy="328257"/>
            <a:chOff x="7231537" y="2115266"/>
            <a:chExt cx="2589425" cy="328257"/>
          </a:xfrm>
        </p:grpSpPr>
        <p:sp>
          <p:nvSpPr>
            <p:cNvPr id="26" name="Rectangle 25"/>
            <p:cNvSpPr/>
            <p:nvPr/>
          </p:nvSpPr>
          <p:spPr>
            <a:xfrm>
              <a:off x="7231537" y="2115266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47345" y="2122037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728a56fd-1715-4b65-9b7d-e90e5a5838a7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10976" y="2047428"/>
            <a:ext cx="7410970" cy="2643561"/>
            <a:chOff x="497380" y="1551214"/>
            <a:chExt cx="7890063" cy="328748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27957" y="2095500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27957" y="2650671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27957" y="3200400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7957" y="3744685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27957" y="4310742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7380" y="4838700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7957" y="1551214"/>
              <a:ext cx="78594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688221" y="1528786"/>
            <a:ext cx="4437433" cy="1026344"/>
            <a:chOff x="3688221" y="1528786"/>
            <a:chExt cx="4437433" cy="1026344"/>
          </a:xfrm>
        </p:grpSpPr>
        <p:sp>
          <p:nvSpPr>
            <p:cNvPr id="42" name="Rectangle 41"/>
            <p:cNvSpPr/>
            <p:nvPr/>
          </p:nvSpPr>
          <p:spPr>
            <a:xfrm>
              <a:off x="3688221" y="1528786"/>
              <a:ext cx="4437433" cy="2154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800" dirty="0"/>
                <a:t>http://mycluster.com:53122/41758dfc-5ed6-48ed-bb62-a1982211de2f/131292412751868819</a:t>
              </a:r>
            </a:p>
          </p:txBody>
        </p:sp>
        <p:cxnSp>
          <p:nvCxnSpPr>
            <p:cNvPr id="43" name="Straight Connector 70"/>
            <p:cNvCxnSpPr>
              <a:cxnSpLocks/>
              <a:stCxn id="42" idx="2"/>
              <a:endCxn id="23" idx="0"/>
            </p:cNvCxnSpPr>
            <p:nvPr/>
          </p:nvCxnSpPr>
          <p:spPr>
            <a:xfrm rot="16200000" flipH="1">
              <a:off x="5768786" y="1882381"/>
              <a:ext cx="810901" cy="53459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638313" y="4038854"/>
            <a:ext cx="4798727" cy="1058362"/>
            <a:chOff x="4638313" y="4038854"/>
            <a:chExt cx="4798727" cy="1058362"/>
          </a:xfrm>
        </p:grpSpPr>
        <p:sp>
          <p:nvSpPr>
            <p:cNvPr id="41" name="Rectangle 40"/>
            <p:cNvSpPr/>
            <p:nvPr/>
          </p:nvSpPr>
          <p:spPr>
            <a:xfrm>
              <a:off x="4977165" y="4881772"/>
              <a:ext cx="4459875" cy="2154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800" dirty="0"/>
                <a:t>http://mycluster.com:53122/23e35218-8fc2-47aa-b974-37ecb043b3ea/131292412303458761</a:t>
              </a:r>
            </a:p>
          </p:txBody>
        </p:sp>
        <p:cxnSp>
          <p:nvCxnSpPr>
            <p:cNvPr id="44" name="Straight Connector 73"/>
            <p:cNvCxnSpPr>
              <a:cxnSpLocks/>
              <a:stCxn id="41" idx="1"/>
              <a:endCxn id="14" idx="3"/>
            </p:cNvCxnSpPr>
            <p:nvPr/>
          </p:nvCxnSpPr>
          <p:spPr>
            <a:xfrm rot="10800000">
              <a:off x="4638313" y="4038854"/>
              <a:ext cx="338852" cy="95064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592446" y="4038854"/>
            <a:ext cx="5028503" cy="829868"/>
            <a:chOff x="5592446" y="4038854"/>
            <a:chExt cx="5028503" cy="829868"/>
          </a:xfrm>
        </p:grpSpPr>
        <p:sp>
          <p:nvSpPr>
            <p:cNvPr id="45" name="Rectangle 44"/>
            <p:cNvSpPr/>
            <p:nvPr/>
          </p:nvSpPr>
          <p:spPr>
            <a:xfrm>
              <a:off x="6161074" y="4653278"/>
              <a:ext cx="4459875" cy="2154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800" dirty="0"/>
                <a:t>http://mycluster.com:53122/23e35218-8fc2-47aa-b974-37ecb043b3ea/131292412105854469</a:t>
              </a:r>
            </a:p>
          </p:txBody>
        </p:sp>
        <p:cxnSp>
          <p:nvCxnSpPr>
            <p:cNvPr id="46" name="Straight Connector 73"/>
            <p:cNvCxnSpPr>
              <a:cxnSpLocks/>
              <a:stCxn id="45" idx="1"/>
              <a:endCxn id="15" idx="3"/>
            </p:cNvCxnSpPr>
            <p:nvPr/>
          </p:nvCxnSpPr>
          <p:spPr>
            <a:xfrm rot="10800000">
              <a:off x="5592446" y="4038854"/>
              <a:ext cx="568629" cy="72214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869931" y="1844417"/>
            <a:ext cx="652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</a:rPr>
              <a:t>Partition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49467" y="2063981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131299935028265326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131299935028265327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131299935028265328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49466" y="2516975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131299935028423334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131299935028423335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49466" y="2943709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131299935028423334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131299935028423335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06278" y="183841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</a:rPr>
              <a:t>Replicas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978415" y="5229547"/>
            <a:ext cx="1018227" cy="1157076"/>
            <a:chOff x="2978415" y="5229547"/>
            <a:chExt cx="1018227" cy="1157076"/>
          </a:xfrm>
        </p:grpSpPr>
        <p:sp>
          <p:nvSpPr>
            <p:cNvPr id="61" name="Rectangle 60"/>
            <p:cNvSpPr/>
            <p:nvPr/>
          </p:nvSpPr>
          <p:spPr>
            <a:xfrm>
              <a:off x="3098871" y="5229547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78415" y="6017291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927418" y="5229547"/>
            <a:ext cx="1018227" cy="1157076"/>
            <a:chOff x="3927418" y="5229547"/>
            <a:chExt cx="1018227" cy="1157076"/>
          </a:xfrm>
        </p:grpSpPr>
        <p:sp>
          <p:nvSpPr>
            <p:cNvPr id="62" name="Rectangle 61"/>
            <p:cNvSpPr/>
            <p:nvPr/>
          </p:nvSpPr>
          <p:spPr>
            <a:xfrm>
              <a:off x="4069086" y="5229547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27418" y="6017291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10.0.0.2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08237" y="5229547"/>
            <a:ext cx="1018227" cy="1157076"/>
            <a:chOff x="4908237" y="5229547"/>
            <a:chExt cx="1018227" cy="1157076"/>
          </a:xfrm>
        </p:grpSpPr>
        <p:sp>
          <p:nvSpPr>
            <p:cNvPr id="63" name="Rectangle 62"/>
            <p:cNvSpPr/>
            <p:nvPr/>
          </p:nvSpPr>
          <p:spPr>
            <a:xfrm>
              <a:off x="5039302" y="5229547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08237" y="6017291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10.0.0.3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78453" y="5229547"/>
            <a:ext cx="1018227" cy="1157076"/>
            <a:chOff x="5878453" y="5229547"/>
            <a:chExt cx="1018227" cy="1157076"/>
          </a:xfrm>
        </p:grpSpPr>
        <p:sp>
          <p:nvSpPr>
            <p:cNvPr id="64" name="Rectangle 63"/>
            <p:cNvSpPr/>
            <p:nvPr/>
          </p:nvSpPr>
          <p:spPr>
            <a:xfrm>
              <a:off x="6009517" y="5229547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78453" y="6017291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10.0.0.4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48668" y="5229547"/>
            <a:ext cx="1018227" cy="1161526"/>
            <a:chOff x="6848668" y="5229547"/>
            <a:chExt cx="1018227" cy="1161526"/>
          </a:xfrm>
        </p:grpSpPr>
        <p:sp>
          <p:nvSpPr>
            <p:cNvPr id="65" name="Rectangle 64"/>
            <p:cNvSpPr/>
            <p:nvPr/>
          </p:nvSpPr>
          <p:spPr>
            <a:xfrm>
              <a:off x="6979733" y="5229547"/>
              <a:ext cx="792194" cy="7921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</a:t>
              </a:r>
              <a:r>
                <a:rPr lang="sv-SE" baseline="-25000" dirty="0"/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48668" y="6021741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10.0.0.5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633817" y="3384944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131299935028265326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131299935028265327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131299935028265328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633816" y="3837938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131299935028423334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131299935028423335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633816" y="4264672"/>
            <a:ext cx="1128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131299935028423334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131299935028423335</a:t>
            </a:r>
          </a:p>
          <a:p>
            <a:r>
              <a:rPr lang="sv-SE" sz="700" dirty="0">
                <a:solidFill>
                  <a:schemeClr val="bg1"/>
                </a:solidFill>
                <a:latin typeface="Consolas" panose="020B0609020204030204" pitchFamily="49" charset="0"/>
              </a:rPr>
              <a:t> 131299935028423336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231538" y="2994996"/>
            <a:ext cx="2612010" cy="370484"/>
            <a:chOff x="7231538" y="2994996"/>
            <a:chExt cx="2612010" cy="370484"/>
          </a:xfrm>
        </p:grpSpPr>
        <p:sp>
          <p:nvSpPr>
            <p:cNvPr id="21" name="Rectangle 20"/>
            <p:cNvSpPr/>
            <p:nvPr/>
          </p:nvSpPr>
          <p:spPr>
            <a:xfrm>
              <a:off x="7231538" y="2994996"/>
              <a:ext cx="328257" cy="3282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sv-SE" sz="1400" dirty="0"/>
                <a:t>P</a:t>
              </a:r>
              <a:r>
                <a:rPr lang="sv-SE" sz="1400" baseline="-25000" dirty="0"/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869931" y="3165425"/>
              <a:ext cx="197361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8033FAA5-E521-4D71-8E49-4370B82E2C2F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287684" y="2993610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11647" y="2543058"/>
            <a:ext cx="328257" cy="328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v-SE" sz="1400" dirty="0"/>
              <a:t>S</a:t>
            </a:r>
            <a:r>
              <a:rPr lang="sv-SE" sz="1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35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2" grpId="0"/>
      <p:bldP spid="24" grpId="0" animBg="1"/>
      <p:bldP spid="25" grpId="0" animBg="1"/>
      <p:bldP spid="27" grpId="0" animBg="1"/>
      <p:bldP spid="28" grpId="0"/>
      <p:bldP spid="47" grpId="0"/>
      <p:bldP spid="48" grpId="0"/>
      <p:bldP spid="49" grpId="0"/>
      <p:bldP spid="50" grpId="0"/>
      <p:bldP spid="51" grpId="0"/>
      <p:bldP spid="71" grpId="0"/>
      <p:bldP spid="72" grpId="0"/>
      <p:bldP spid="73" grpId="0"/>
      <p:bldP spid="90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Defined responsabilities for each service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Domain Driven Design, DDD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Interfaces and messages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Scaling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Partitioning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Performance</a:t>
            </a:r>
          </a:p>
          <a:p>
            <a:pPr>
              <a:lnSpc>
                <a:spcPct val="100000"/>
              </a:lnSpc>
            </a:pPr>
            <a:endParaRPr lang="sv-SE" sz="24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Designing for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102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</p:spPr>
        <p:txBody>
          <a:bodyPr wrap="square"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01. Microservices och </a:t>
            </a:r>
            <a:br>
              <a:rPr lang="sv-SE" dirty="0">
                <a:solidFill>
                  <a:srgbClr val="FFFFFF"/>
                </a:solidFill>
              </a:rPr>
            </a:br>
            <a:r>
              <a:rPr lang="sv-SE" dirty="0">
                <a:solidFill>
                  <a:srgbClr val="FFFFFF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b="1" dirty="0">
                <a:solidFill>
                  <a:srgbClr val="FFFFFF"/>
                </a:solidFill>
              </a:rPr>
              <a:t>03. Developing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04. Running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05 Building a Service Fabric cluster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06. Next step...</a:t>
            </a:r>
          </a:p>
        </p:txBody>
      </p:sp>
    </p:spTree>
    <p:extLst>
      <p:ext uri="{BB962C8B-B14F-4D97-AF65-F5344CB8AC3E}">
        <p14:creationId xmlns:p14="http://schemas.microsoft.com/office/powerpoint/2010/main" val="9234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74700" y="641351"/>
            <a:ext cx="10650538" cy="804168"/>
          </a:xfrm>
        </p:spPr>
        <p:txBody>
          <a:bodyPr>
            <a:normAutofit fontScale="90000"/>
          </a:bodyPr>
          <a:lstStyle/>
          <a:p>
            <a:r>
              <a:rPr lang="sv-SE" dirty="0"/>
              <a:t>Example App </a:t>
            </a:r>
            <a:r>
              <a:rPr lang="sv-SE" dirty="0">
                <a:solidFill>
                  <a:schemeClr val="accent4"/>
                </a:solidFill>
              </a:rPr>
              <a:t>”Who is presenting at TechX 2017?”</a:t>
            </a:r>
          </a:p>
        </p:txBody>
      </p:sp>
      <p:sp>
        <p:nvSpPr>
          <p:cNvPr id="4" name="Hexagon 3"/>
          <p:cNvSpPr/>
          <p:nvPr/>
        </p:nvSpPr>
        <p:spPr>
          <a:xfrm>
            <a:off x="3125562" y="304651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2525" y="358646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36" name="Hexagon 35"/>
          <p:cNvSpPr/>
          <p:nvPr/>
        </p:nvSpPr>
        <p:spPr>
          <a:xfrm>
            <a:off x="2625246" y="2762021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7" name="Hexagon 36"/>
          <p:cNvSpPr/>
          <p:nvPr/>
        </p:nvSpPr>
        <p:spPr>
          <a:xfrm>
            <a:off x="3123377" y="24920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8" name="Hexagon 37"/>
          <p:cNvSpPr/>
          <p:nvPr/>
        </p:nvSpPr>
        <p:spPr>
          <a:xfrm>
            <a:off x="3621508" y="2769279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39" name="Hexagon 38"/>
          <p:cNvSpPr/>
          <p:nvPr/>
        </p:nvSpPr>
        <p:spPr>
          <a:xfrm>
            <a:off x="2625246" y="220029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16929" y="5419815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Scraper</a:t>
            </a:r>
          </a:p>
        </p:txBody>
      </p:sp>
      <p:sp>
        <p:nvSpPr>
          <p:cNvPr id="59" name="Hexagon 58"/>
          <p:cNvSpPr/>
          <p:nvPr/>
        </p:nvSpPr>
        <p:spPr>
          <a:xfrm>
            <a:off x="3125562" y="194483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0" name="Hexagon 59"/>
          <p:cNvSpPr/>
          <p:nvPr/>
        </p:nvSpPr>
        <p:spPr>
          <a:xfrm>
            <a:off x="3621507" y="2222066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1" name="Hexagon 60"/>
          <p:cNvSpPr/>
          <p:nvPr/>
        </p:nvSpPr>
        <p:spPr>
          <a:xfrm>
            <a:off x="4462067" y="492917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2" name="Hexagon 61"/>
          <p:cNvSpPr/>
          <p:nvPr/>
        </p:nvSpPr>
        <p:spPr>
          <a:xfrm>
            <a:off x="3961751" y="4644681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3" name="Hexagon 62"/>
          <p:cNvSpPr/>
          <p:nvPr/>
        </p:nvSpPr>
        <p:spPr>
          <a:xfrm>
            <a:off x="4459882" y="437470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4" name="Hexagon 63"/>
          <p:cNvSpPr/>
          <p:nvPr/>
        </p:nvSpPr>
        <p:spPr>
          <a:xfrm>
            <a:off x="4958013" y="4651939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5" name="Hexagon 64"/>
          <p:cNvSpPr/>
          <p:nvPr/>
        </p:nvSpPr>
        <p:spPr>
          <a:xfrm>
            <a:off x="3961751" y="408295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6" name="Hexagon 65"/>
          <p:cNvSpPr/>
          <p:nvPr/>
        </p:nvSpPr>
        <p:spPr>
          <a:xfrm>
            <a:off x="4462067" y="382749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7" name="Hexagon 66"/>
          <p:cNvSpPr/>
          <p:nvPr/>
        </p:nvSpPr>
        <p:spPr>
          <a:xfrm>
            <a:off x="4958012" y="4104726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385557" y="2769279"/>
            <a:ext cx="1357085" cy="1833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82140" y="35181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fabric:/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42388" y="2605845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38129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6" grpId="0" animBg="1"/>
      <p:bldP spid="37" grpId="0" animBg="1"/>
      <p:bldP spid="38" grpId="0" animBg="1"/>
      <p:bldP spid="39" grpId="0" animBg="1"/>
      <p:bldP spid="41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noFill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b="1" dirty="0">
                <a:solidFill>
                  <a:schemeClr val="bg1"/>
                </a:solidFill>
              </a:rPr>
              <a:t>Fredrik Göransson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Head of Cloud 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Forefront Consulting Group AB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chemeClr val="bg1"/>
                </a:solidFill>
                <a:latin typeface="Georgia" panose="02040502050405020303" pitchFamily="18" charset="0"/>
              </a:rPr>
              <a:t>"Fredrik Göransson has worked as an architect in Microsoft environments for the last 15 years and is passionate about .NET, the Microsoft platform and building cutting-edge solutions.”</a:t>
            </a:r>
            <a:endParaRPr lang="sv-SE" i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chemeClr val="accent1"/>
                </a:solidFill>
                <a:hlinkClick r:id="rId2"/>
              </a:rPr>
              <a:t>fredrik.goransson@ffcg.se</a:t>
            </a:r>
            <a:endParaRPr lang="sv-SE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chemeClr val="accent1"/>
                </a:solidFill>
                <a:hlinkClick r:id="rId3"/>
              </a:rPr>
              <a:t>http://github.com/FFCG</a:t>
            </a:r>
            <a:endParaRPr lang="sv-SE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chemeClr val="accent1"/>
                </a:solidFill>
                <a:hlinkClick r:id="rId4"/>
              </a:rPr>
              <a:t>http://github.com/FredrikGoransson</a:t>
            </a:r>
            <a:endParaRPr lang="sv-SE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chemeClr val="accent1"/>
                </a:solidFill>
                <a:hlinkClick r:id="rId5"/>
              </a:rPr>
              <a:t>http://stackoverflow.com/users/1062217/yoape</a:t>
            </a:r>
            <a:endParaRPr lang="sv-SE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sv-SE" sz="2400" u="sng" dirty="0">
                <a:solidFill>
                  <a:schemeClr val="accent4"/>
                </a:solidFill>
              </a:rPr>
              <a:t>https://github.com/FredrikGoransson/TechX.SF.Demo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– Stateless services</a:t>
            </a:r>
          </a:p>
        </p:txBody>
      </p:sp>
    </p:spTree>
    <p:extLst>
      <p:ext uri="{BB962C8B-B14F-4D97-AF65-F5344CB8AC3E}">
        <p14:creationId xmlns:p14="http://schemas.microsoft.com/office/powerpoint/2010/main" val="1947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Hexagon 45"/>
          <p:cNvSpPr/>
          <p:nvPr/>
        </p:nvSpPr>
        <p:spPr>
          <a:xfrm>
            <a:off x="3125562" y="304651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042525" y="358646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50" name="Hexagon 49"/>
          <p:cNvSpPr/>
          <p:nvPr/>
        </p:nvSpPr>
        <p:spPr>
          <a:xfrm>
            <a:off x="2625246" y="2762021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52" name="Hexagon 51"/>
          <p:cNvSpPr/>
          <p:nvPr/>
        </p:nvSpPr>
        <p:spPr>
          <a:xfrm>
            <a:off x="3123377" y="249204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53" name="Hexagon 52"/>
          <p:cNvSpPr/>
          <p:nvPr/>
        </p:nvSpPr>
        <p:spPr>
          <a:xfrm>
            <a:off x="3621508" y="2769279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54" name="Hexagon 53"/>
          <p:cNvSpPr/>
          <p:nvPr/>
        </p:nvSpPr>
        <p:spPr>
          <a:xfrm>
            <a:off x="2625246" y="220029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416929" y="5419815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Scraper</a:t>
            </a:r>
          </a:p>
        </p:txBody>
      </p:sp>
      <p:sp>
        <p:nvSpPr>
          <p:cNvPr id="57" name="Hexagon 56"/>
          <p:cNvSpPr/>
          <p:nvPr/>
        </p:nvSpPr>
        <p:spPr>
          <a:xfrm>
            <a:off x="3125562" y="194483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59" name="Hexagon 58"/>
          <p:cNvSpPr/>
          <p:nvPr/>
        </p:nvSpPr>
        <p:spPr>
          <a:xfrm>
            <a:off x="3621507" y="2222066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0" name="Hexagon 59"/>
          <p:cNvSpPr/>
          <p:nvPr/>
        </p:nvSpPr>
        <p:spPr>
          <a:xfrm>
            <a:off x="4462067" y="4929173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1" name="Hexagon 60"/>
          <p:cNvSpPr/>
          <p:nvPr/>
        </p:nvSpPr>
        <p:spPr>
          <a:xfrm>
            <a:off x="3961751" y="4644681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2" name="Hexagon 61"/>
          <p:cNvSpPr/>
          <p:nvPr/>
        </p:nvSpPr>
        <p:spPr>
          <a:xfrm>
            <a:off x="4459882" y="4374704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3" name="Hexagon 62"/>
          <p:cNvSpPr/>
          <p:nvPr/>
        </p:nvSpPr>
        <p:spPr>
          <a:xfrm>
            <a:off x="4958013" y="4651939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4" name="Hexagon 63"/>
          <p:cNvSpPr/>
          <p:nvPr/>
        </p:nvSpPr>
        <p:spPr>
          <a:xfrm>
            <a:off x="3961751" y="4082955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5" name="Hexagon 64"/>
          <p:cNvSpPr/>
          <p:nvPr/>
        </p:nvSpPr>
        <p:spPr>
          <a:xfrm>
            <a:off x="4462067" y="3827492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sp>
        <p:nvSpPr>
          <p:cNvPr id="66" name="Hexagon 65"/>
          <p:cNvSpPr/>
          <p:nvPr/>
        </p:nvSpPr>
        <p:spPr>
          <a:xfrm>
            <a:off x="4958012" y="4104726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85557" y="2769279"/>
            <a:ext cx="1357085" cy="1833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82140" y="35181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fabric:/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42388" y="2605845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http://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Example App </a:t>
            </a:r>
            <a:r>
              <a:rPr lang="sv-SE" dirty="0">
                <a:solidFill>
                  <a:schemeClr val="accent4"/>
                </a:solidFill>
              </a:rPr>
              <a:t>”Who is presenting at TechX 2017?”</a:t>
            </a:r>
            <a:endParaRPr lang="sv-SE" dirty="0"/>
          </a:p>
        </p:txBody>
      </p:sp>
      <p:sp>
        <p:nvSpPr>
          <p:cNvPr id="5" name="Hexagon 4"/>
          <p:cNvSpPr/>
          <p:nvPr/>
        </p:nvSpPr>
        <p:spPr>
          <a:xfrm>
            <a:off x="6545814" y="2334151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A-D</a:t>
            </a:r>
          </a:p>
        </p:txBody>
      </p:sp>
      <p:pic>
        <p:nvPicPr>
          <p:cNvPr id="6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17" y="2132336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80" y="2069177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78" y="2206931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xagon 10"/>
          <p:cNvSpPr/>
          <p:nvPr/>
        </p:nvSpPr>
        <p:spPr>
          <a:xfrm>
            <a:off x="7179633" y="2791050"/>
            <a:ext cx="574835" cy="51092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E-I</a:t>
            </a:r>
          </a:p>
        </p:txBody>
      </p:sp>
      <p:sp>
        <p:nvSpPr>
          <p:cNvPr id="12" name="Hexagon 11"/>
          <p:cNvSpPr/>
          <p:nvPr/>
        </p:nvSpPr>
        <p:spPr>
          <a:xfrm>
            <a:off x="6574333" y="3096977"/>
            <a:ext cx="574835" cy="51092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J-M</a:t>
            </a:r>
          </a:p>
        </p:txBody>
      </p:sp>
      <p:sp>
        <p:nvSpPr>
          <p:cNvPr id="13" name="Hexagon 12"/>
          <p:cNvSpPr/>
          <p:nvPr/>
        </p:nvSpPr>
        <p:spPr>
          <a:xfrm>
            <a:off x="7179633" y="3515458"/>
            <a:ext cx="574835" cy="5109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N-R</a:t>
            </a:r>
          </a:p>
        </p:txBody>
      </p:sp>
      <p:sp>
        <p:nvSpPr>
          <p:cNvPr id="14" name="Hexagon 13"/>
          <p:cNvSpPr/>
          <p:nvPr/>
        </p:nvSpPr>
        <p:spPr>
          <a:xfrm>
            <a:off x="6535022" y="3818850"/>
            <a:ext cx="574835" cy="51092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S-V</a:t>
            </a:r>
          </a:p>
        </p:txBody>
      </p:sp>
      <p:sp>
        <p:nvSpPr>
          <p:cNvPr id="15" name="Hexagon 14"/>
          <p:cNvSpPr/>
          <p:nvPr/>
        </p:nvSpPr>
        <p:spPr>
          <a:xfrm>
            <a:off x="7170764" y="4228199"/>
            <a:ext cx="574835" cy="510926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dirty="0"/>
              <a:t>W-Z</a:t>
            </a:r>
          </a:p>
        </p:txBody>
      </p:sp>
      <p:pic>
        <p:nvPicPr>
          <p:cNvPr id="19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00" y="2568937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363" y="2505778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61" y="2643532"/>
            <a:ext cx="357185" cy="3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80" y="288349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43" y="2820336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41" y="295809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03" y="3320448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66" y="3257289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64" y="3395043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66" y="361703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9" y="3553876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27" y="3691630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856" y="4026384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19" y="3963225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user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17" y="4100979"/>
            <a:ext cx="328133" cy="3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/>
          <p:cNvCxnSpPr>
            <a:cxnSpLocks/>
          </p:cNvCxnSpPr>
          <p:nvPr/>
        </p:nvCxnSpPr>
        <p:spPr>
          <a:xfrm flipH="1">
            <a:off x="4809784" y="2587689"/>
            <a:ext cx="1998613" cy="20149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H="1">
            <a:off x="4817465" y="3351542"/>
            <a:ext cx="2034356" cy="1294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H="1">
            <a:off x="4786641" y="4067621"/>
            <a:ext cx="2021756" cy="6369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53329" y="474303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SpeakerActors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41177" y="318316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fabric:/</a:t>
            </a:r>
          </a:p>
        </p:txBody>
      </p:sp>
    </p:spTree>
    <p:extLst>
      <p:ext uri="{BB962C8B-B14F-4D97-AF65-F5344CB8AC3E}">
        <p14:creationId xmlns:p14="http://schemas.microsoft.com/office/powerpoint/2010/main" val="2960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8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sv-SE" sz="2400" u="sng" dirty="0">
                <a:solidFill>
                  <a:schemeClr val="accent4"/>
                </a:solidFill>
              </a:rPr>
              <a:t>https://github.com/FredrikGoransson/TechX.SF.Demo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– Actors</a:t>
            </a:r>
          </a:p>
        </p:txBody>
      </p:sp>
    </p:spTree>
    <p:extLst>
      <p:ext uri="{BB962C8B-B14F-4D97-AF65-F5344CB8AC3E}">
        <p14:creationId xmlns:p14="http://schemas.microsoft.com/office/powerpoint/2010/main" val="7030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Fabric Transport (a.k.a. Service Remoting)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RPC-style communication between services in a cluster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Works between applications, not in or out of the cluster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Built-in adress resolution, fault handling, logging (ETW)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HTTP(S)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Works in or out of the cluster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Ports-based – eller –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Reverse Proxy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WCF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Queues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Communication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2810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sv-SE" sz="2400" u="sng" dirty="0">
                <a:solidFill>
                  <a:schemeClr val="accent4"/>
                </a:solidFill>
              </a:rPr>
              <a:t>https://github.com/FredrikGoransson/TechX.SF.Demo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– Actor commuication</a:t>
            </a:r>
          </a:p>
        </p:txBody>
      </p:sp>
    </p:spTree>
    <p:extLst>
      <p:ext uri="{BB962C8B-B14F-4D97-AF65-F5344CB8AC3E}">
        <p14:creationId xmlns:p14="http://schemas.microsoft.com/office/powerpoint/2010/main" val="38583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Actor calls are single-threaded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ActorService handles multiple parallel Actors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ActorService manages ActorStateProvider that is responsible for persisting state for each Actor in the ActorService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Actor services och state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126181" y="3715868"/>
            <a:ext cx="678079" cy="678079"/>
            <a:chOff x="4126181" y="3715868"/>
            <a:chExt cx="678079" cy="678079"/>
          </a:xfrm>
        </p:grpSpPr>
        <p:sp>
          <p:nvSpPr>
            <p:cNvPr id="4" name="Rectangle 3"/>
            <p:cNvSpPr/>
            <p:nvPr/>
          </p:nvSpPr>
          <p:spPr>
            <a:xfrm>
              <a:off x="4126181" y="3715868"/>
              <a:ext cx="678079" cy="6780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792" y="3927949"/>
              <a:ext cx="4988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dirty="0">
                  <a:solidFill>
                    <a:schemeClr val="bg1"/>
                  </a:solidFill>
                </a:rPr>
                <a:t>Actor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90570" y="4929257"/>
            <a:ext cx="1032655" cy="678079"/>
            <a:chOff x="3990570" y="4929257"/>
            <a:chExt cx="1032655" cy="678079"/>
          </a:xfrm>
        </p:grpSpPr>
        <p:sp>
          <p:nvSpPr>
            <p:cNvPr id="6" name="Rectangle 5"/>
            <p:cNvSpPr/>
            <p:nvPr/>
          </p:nvSpPr>
          <p:spPr>
            <a:xfrm>
              <a:off x="4126181" y="4929257"/>
              <a:ext cx="678079" cy="6780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0570" y="5141338"/>
              <a:ext cx="10326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dirty="0">
                  <a:solidFill>
                    <a:schemeClr val="bg1"/>
                  </a:solidFill>
                </a:rPr>
                <a:t>StateManager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20041" y="3715868"/>
            <a:ext cx="949299" cy="678079"/>
            <a:chOff x="5920041" y="3715868"/>
            <a:chExt cx="949299" cy="678079"/>
          </a:xfrm>
        </p:grpSpPr>
        <p:sp>
          <p:nvSpPr>
            <p:cNvPr id="8" name="Rectangle 7"/>
            <p:cNvSpPr/>
            <p:nvPr/>
          </p:nvSpPr>
          <p:spPr>
            <a:xfrm>
              <a:off x="6055652" y="3715868"/>
              <a:ext cx="678079" cy="6780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0041" y="3923793"/>
              <a:ext cx="9492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dirty="0">
                  <a:solidFill>
                    <a:schemeClr val="bg1"/>
                  </a:solidFill>
                </a:rPr>
                <a:t>ActorService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20041" y="4929257"/>
            <a:ext cx="1002197" cy="678079"/>
            <a:chOff x="5920041" y="4929257"/>
            <a:chExt cx="1002197" cy="678079"/>
          </a:xfrm>
        </p:grpSpPr>
        <p:sp>
          <p:nvSpPr>
            <p:cNvPr id="10" name="Rectangle 9"/>
            <p:cNvSpPr/>
            <p:nvPr/>
          </p:nvSpPr>
          <p:spPr>
            <a:xfrm>
              <a:off x="6055652" y="4929257"/>
              <a:ext cx="678079" cy="67807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0041" y="5141338"/>
              <a:ext cx="10021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dirty="0">
                  <a:solidFill>
                    <a:schemeClr val="bg1"/>
                  </a:solidFill>
                </a:rPr>
                <a:t>StateProvider</a:t>
              </a:r>
            </a:p>
          </p:txBody>
        </p:sp>
      </p:grpSp>
      <p:cxnSp>
        <p:nvCxnSpPr>
          <p:cNvPr id="13" name="Straight Arrow Connector 12"/>
          <p:cNvCxnSpPr>
            <a:cxnSpLocks/>
            <a:stCxn id="9" idx="1"/>
            <a:endCxn id="4" idx="3"/>
          </p:cNvCxnSpPr>
          <p:nvPr/>
        </p:nvCxnSpPr>
        <p:spPr>
          <a:xfrm flipH="1">
            <a:off x="4804260" y="4050751"/>
            <a:ext cx="1115781" cy="41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2"/>
            <a:endCxn id="6" idx="0"/>
          </p:cNvCxnSpPr>
          <p:nvPr/>
        </p:nvCxnSpPr>
        <p:spPr>
          <a:xfrm>
            <a:off x="4465221" y="4393947"/>
            <a:ext cx="0" cy="5353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3"/>
            <a:endCxn id="11" idx="1"/>
          </p:cNvCxnSpPr>
          <p:nvPr/>
        </p:nvCxnSpPr>
        <p:spPr>
          <a:xfrm>
            <a:off x="5023225" y="5268296"/>
            <a:ext cx="8968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8" idx="2"/>
            <a:endCxn id="10" idx="0"/>
          </p:cNvCxnSpPr>
          <p:nvPr/>
        </p:nvCxnSpPr>
        <p:spPr>
          <a:xfrm>
            <a:off x="6394692" y="4393947"/>
            <a:ext cx="0" cy="5353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General on Reliable Services/Actors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Services and Actors relationships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Calling Services/Actors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Audit information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Services and Actor microsservices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DDD and AggregateRoots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Scaling and performance considerations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State storage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Backup/restore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Search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External storage – DocumentDB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Exception/Error handling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Handling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Retrying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Testing/mocking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Dependency injection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Mock objects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Integration tests with MockFabricRuntime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Standalone OWIN web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Utveckling</a:t>
            </a:r>
          </a:p>
        </p:txBody>
      </p:sp>
    </p:spTree>
    <p:extLst>
      <p:ext uri="{BB962C8B-B14F-4D97-AF65-F5344CB8AC3E}">
        <p14:creationId xmlns:p14="http://schemas.microsoft.com/office/powerpoint/2010/main" val="37194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</p:spPr>
        <p:txBody>
          <a:bodyPr wrap="square"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01. Microservices och </a:t>
            </a:r>
            <a:br>
              <a:rPr lang="sv-SE" dirty="0">
                <a:solidFill>
                  <a:srgbClr val="FFFFFF"/>
                </a:solidFill>
              </a:rPr>
            </a:br>
            <a:r>
              <a:rPr lang="sv-SE" dirty="0">
                <a:solidFill>
                  <a:srgbClr val="FFFFFF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03. Developing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b="1" dirty="0">
                <a:solidFill>
                  <a:srgbClr val="FFFFFF"/>
                </a:solidFill>
              </a:rPr>
              <a:t>04. Running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05 Building a Service Fabric cluster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06. Next step...</a:t>
            </a:r>
          </a:p>
        </p:txBody>
      </p:sp>
    </p:spTree>
    <p:extLst>
      <p:ext uri="{BB962C8B-B14F-4D97-AF65-F5344CB8AC3E}">
        <p14:creationId xmlns:p14="http://schemas.microsoft.com/office/powerpoint/2010/main" val="25066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Event Tracing for Windows (ETW)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EventSource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Lightweight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Low-level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Well established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OMS/Log Analytics for monitoring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EventFlow</a:t>
            </a:r>
            <a:r>
              <a:rPr lang="en-US" sz="2400" dirty="0"/>
              <a:t>  for streaming ETW events to (for instance) Application Insights</a:t>
            </a:r>
          </a:p>
          <a:p>
            <a:pPr lvl="1">
              <a:lnSpc>
                <a:spcPct val="100000"/>
              </a:lnSpc>
            </a:pPr>
            <a:r>
              <a:rPr lang="sv-SE" sz="2200" dirty="0">
                <a:hlinkClick r:id="rId2"/>
              </a:rPr>
              <a:t>https://github.com/Azure/diagnostics-eventflow</a:t>
            </a:r>
            <a:r>
              <a:rPr lang="sv-SE" sz="2200" dirty="0"/>
              <a:t> 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Use Semantisk Loggning!</a:t>
            </a:r>
          </a:p>
          <a:p>
            <a:pPr lvl="1">
              <a:lnSpc>
                <a:spcPct val="100000"/>
              </a:lnSpc>
            </a:pPr>
            <a:r>
              <a:rPr lang="sv-SE" sz="2000" dirty="0">
                <a:hlinkClick r:id="rId3"/>
              </a:rPr>
              <a:t>https://msdn.microsoft.com/en-us/library/dn440729.aspx</a:t>
            </a:r>
            <a:r>
              <a:rPr lang="sv-SE" sz="2000" dirty="0"/>
              <a:t> 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Loggning i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3508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sv-SE" sz="2400" u="sng" dirty="0">
                <a:solidFill>
                  <a:schemeClr val="accent4"/>
                </a:solidFill>
              </a:rPr>
              <a:t>https://github.com/FredrikGoransson/TechX.SF.Demo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– Service Fabric logging</a:t>
            </a:r>
          </a:p>
        </p:txBody>
      </p:sp>
    </p:spTree>
    <p:extLst>
      <p:ext uri="{BB962C8B-B14F-4D97-AF65-F5344CB8AC3E}">
        <p14:creationId xmlns:p14="http://schemas.microsoft.com/office/powerpoint/2010/main" val="21464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Why should you use Service Fabric?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Working with Service Fabric for real?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Deep-dive (if we have time?)</a:t>
            </a:r>
          </a:p>
          <a:p>
            <a:pPr>
              <a:lnSpc>
                <a:spcPct val="100000"/>
              </a:lnSpc>
            </a:pPr>
            <a:endParaRPr lang="sv-SE" sz="2200" dirty="0"/>
          </a:p>
          <a:p>
            <a:pPr>
              <a:lnSpc>
                <a:spcPct val="100000"/>
              </a:lnSpc>
            </a:pPr>
            <a:r>
              <a:rPr lang="sv-SE" sz="2200" dirty="0"/>
              <a:t>Beyond Getting Started samples?</a:t>
            </a:r>
          </a:p>
          <a:p>
            <a:pPr lvl="1">
              <a:lnSpc>
                <a:spcPct val="100000"/>
              </a:lnSpc>
            </a:pPr>
            <a:endParaRPr lang="sv-SE" sz="2200" dirty="0"/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Nivå: 300 +</a:t>
            </a:r>
          </a:p>
          <a:p>
            <a:pPr>
              <a:lnSpc>
                <a:spcPct val="100000"/>
              </a:lnSpc>
            </a:pPr>
            <a:endParaRPr lang="sv-SE" sz="24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Service Fabric - Unleashed</a:t>
            </a:r>
          </a:p>
        </p:txBody>
      </p:sp>
    </p:spTree>
    <p:extLst>
      <p:ext uri="{BB962C8B-B14F-4D97-AF65-F5344CB8AC3E}">
        <p14:creationId xmlns:p14="http://schemas.microsoft.com/office/powerpoint/2010/main" val="236946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-4875"/>
            <a:ext cx="5293895" cy="6858000"/>
          </a:xfrm>
        </p:spPr>
        <p:txBody>
          <a:bodyPr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01. Microservices och </a:t>
            </a:r>
            <a:br>
              <a:rPr lang="sv-SE" dirty="0">
                <a:solidFill>
                  <a:srgbClr val="FFFFFF"/>
                </a:solidFill>
              </a:rPr>
            </a:br>
            <a:r>
              <a:rPr lang="sv-SE" dirty="0">
                <a:solidFill>
                  <a:srgbClr val="FFFFFF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03. Developing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04. Running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b="1" dirty="0">
                <a:solidFill>
                  <a:srgbClr val="FFFFFF"/>
                </a:solidFill>
              </a:rPr>
              <a:t>05 Building a Service Fabric cluster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FFFF"/>
                </a:solidFill>
              </a:rPr>
              <a:t>06. Next step...</a:t>
            </a:r>
          </a:p>
        </p:txBody>
      </p:sp>
    </p:spTree>
    <p:extLst>
      <p:ext uri="{BB962C8B-B14F-4D97-AF65-F5344CB8AC3E}">
        <p14:creationId xmlns:p14="http://schemas.microsoft.com/office/powerpoint/2010/main" val="38607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v-SE" sz="2200" dirty="0"/>
              <a:t>Azure Portal Marketplace – ”Service Fabric cluster”</a:t>
            </a:r>
          </a:p>
          <a:p>
            <a:pPr>
              <a:lnSpc>
                <a:spcPct val="100000"/>
              </a:lnSpc>
            </a:pPr>
            <a:endParaRPr lang="sv-SE" sz="2200" dirty="0"/>
          </a:p>
          <a:p>
            <a:pPr>
              <a:lnSpc>
                <a:spcPct val="100000"/>
              </a:lnSpc>
            </a:pPr>
            <a:r>
              <a:rPr lang="sv-SE" sz="2200" dirty="0"/>
              <a:t>ARM template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Storage Accounts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Load Balancers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Virtual Machine Scale Sets</a:t>
            </a:r>
          </a:p>
          <a:p>
            <a:pPr>
              <a:lnSpc>
                <a:spcPct val="100000"/>
              </a:lnSpc>
            </a:pPr>
            <a:endParaRPr lang="sv-SE" sz="2200" dirty="0"/>
          </a:p>
          <a:p>
            <a:pPr>
              <a:lnSpc>
                <a:spcPct val="100000"/>
              </a:lnSpc>
            </a:pPr>
            <a:r>
              <a:rPr lang="sv-SE" sz="2200" dirty="0"/>
              <a:t>Security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Certifikat based</a:t>
            </a:r>
          </a:p>
          <a:p>
            <a:pPr lvl="1">
              <a:lnSpc>
                <a:spcPct val="100000"/>
              </a:lnSpc>
            </a:pPr>
            <a:r>
              <a:rPr lang="sv-SE" sz="2000" dirty="0"/>
              <a:t>KeyVault</a:t>
            </a:r>
          </a:p>
          <a:p>
            <a:pPr lvl="1">
              <a:lnSpc>
                <a:spcPct val="100000"/>
              </a:lnSpc>
            </a:pPr>
            <a:endParaRPr lang="sv-SE" sz="2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Infrastrukturen i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4261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Load Balancer</a:t>
            </a:r>
          </a:p>
          <a:p>
            <a:pPr lvl="1"/>
            <a:r>
              <a:rPr lang="sv-SE" dirty="0"/>
              <a:t>Port rules</a:t>
            </a:r>
          </a:p>
          <a:p>
            <a:pPr lvl="1"/>
            <a:r>
              <a:rPr lang="sv-SE" dirty="0"/>
              <a:t>Probes</a:t>
            </a:r>
          </a:p>
          <a:p>
            <a:r>
              <a:rPr lang="sv-SE" dirty="0"/>
              <a:t>VMSS</a:t>
            </a:r>
          </a:p>
          <a:p>
            <a:pPr lvl="1"/>
            <a:r>
              <a:rPr lang="sv-SE" dirty="0"/>
              <a:t>ETWProviders – Diagnostics</a:t>
            </a:r>
          </a:p>
          <a:p>
            <a:r>
              <a:rPr lang="sv-SE" dirty="0"/>
              <a:t>Admin Certificates</a:t>
            </a:r>
          </a:p>
          <a:p>
            <a:pPr lvl="1"/>
            <a:r>
              <a:rPr lang="sv-SE" dirty="0"/>
              <a:t>Thumbprints for VM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 Fabric cluster ARM template</a:t>
            </a:r>
          </a:p>
        </p:txBody>
      </p:sp>
    </p:spTree>
    <p:extLst>
      <p:ext uri="{BB962C8B-B14F-4D97-AF65-F5344CB8AC3E}">
        <p14:creationId xmlns:p14="http://schemas.microsoft.com/office/powerpoint/2010/main" val="18742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sv-SE" sz="2400" u="sng" dirty="0">
                <a:solidFill>
                  <a:schemeClr val="accent4"/>
                </a:solidFill>
              </a:rPr>
              <a:t>https://github.com/FredrikGoransson/TechX.SF.Demo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– Service Fabric ARM template</a:t>
            </a:r>
          </a:p>
        </p:txBody>
      </p:sp>
    </p:spTree>
    <p:extLst>
      <p:ext uri="{BB962C8B-B14F-4D97-AF65-F5344CB8AC3E}">
        <p14:creationId xmlns:p14="http://schemas.microsoft.com/office/powerpoint/2010/main" val="3203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2017-04-22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TLG konferens Affärsplan 2017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err="1">
                <a:solidFill>
                  <a:schemeClr val="bg1"/>
                </a:solidFill>
              </a:rPr>
              <a:t>www.ffcg.se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000" dirty="0"/>
              <a:t>Architects</a:t>
            </a:r>
          </a:p>
          <a:p>
            <a:pPr>
              <a:lnSpc>
                <a:spcPct val="100000"/>
              </a:lnSpc>
            </a:pPr>
            <a:r>
              <a:rPr lang="sv-SE" sz="2000" dirty="0"/>
              <a:t>Developers</a:t>
            </a:r>
          </a:p>
          <a:p>
            <a:pPr>
              <a:lnSpc>
                <a:spcPct val="100000"/>
              </a:lnSpc>
            </a:pPr>
            <a:r>
              <a:rPr lang="sv-SE" sz="2000" dirty="0"/>
              <a:t>Full-Stack DevOps</a:t>
            </a:r>
          </a:p>
          <a:p>
            <a:pPr>
              <a:lnSpc>
                <a:spcPct val="100000"/>
              </a:lnSpc>
            </a:pPr>
            <a:endParaRPr lang="sv-SE" sz="2000" dirty="0"/>
          </a:p>
          <a:p>
            <a:pPr>
              <a:lnSpc>
                <a:spcPct val="100000"/>
              </a:lnSpc>
            </a:pPr>
            <a:endParaRPr lang="sv-SE" sz="2000" dirty="0"/>
          </a:p>
          <a:p>
            <a:pPr>
              <a:lnSpc>
                <a:spcPct val="100000"/>
              </a:lnSpc>
            </a:pPr>
            <a:endParaRPr lang="sv-SE" sz="1600" i="1" dirty="0"/>
          </a:p>
          <a:p>
            <a:pPr>
              <a:lnSpc>
                <a:spcPct val="100000"/>
              </a:lnSpc>
            </a:pPr>
            <a:endParaRPr lang="sv-SE" sz="1600" i="1" dirty="0"/>
          </a:p>
          <a:p>
            <a:pPr marL="180975" indent="-180975">
              <a:lnSpc>
                <a:spcPct val="100000"/>
              </a:lnSpc>
              <a:buNone/>
            </a:pPr>
            <a:r>
              <a:rPr lang="sv-SE" sz="1600" i="1" dirty="0"/>
              <a:t>* 	Expected some experience in Azure, c#, service oriented development, infrastructure, Getting Started samples for Service Fabric, ironi, persistance, scalable systems, partitioning/sharding, backup/restore models, multi-threaded development</a:t>
            </a:r>
            <a:r>
              <a:rPr lang="sv-SE" sz="1600" i="1"/>
              <a:t>, transactions management, </a:t>
            </a:r>
            <a:r>
              <a:rPr lang="sv-SE" sz="1600" i="1" dirty="0"/>
              <a:t>.NET core, katana, kestrel, OWIN, WebApi, X509 Certificates, m.m.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4493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v-SE" sz="2400" dirty="0"/>
              <a:t>Microservices and </a:t>
            </a:r>
            <a:br>
              <a:rPr lang="sv-SE" sz="2400" dirty="0"/>
            </a:br>
            <a:r>
              <a:rPr lang="sv-SE" sz="2400" dirty="0"/>
              <a:t>Distribuerad Arkitektur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Reliable services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Stateful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Stateless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Reliable Actors model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Developing Service Fabric applications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Communication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State, storage &amp; persistance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r>
              <a:rPr lang="sv-SE" sz="2400" dirty="0"/>
              <a:t>Running Service Fabric applications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Logging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Monitorering</a:t>
            </a:r>
          </a:p>
          <a:p>
            <a:pPr>
              <a:lnSpc>
                <a:spcPct val="100000"/>
              </a:lnSpc>
            </a:pPr>
            <a:r>
              <a:rPr lang="sv-SE" sz="2400" dirty="0"/>
              <a:t>Building a Service Fabric cluster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Infrastructure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Deployment</a:t>
            </a:r>
          </a:p>
          <a:p>
            <a:pPr lvl="1">
              <a:lnSpc>
                <a:spcPct val="100000"/>
              </a:lnSpc>
            </a:pPr>
            <a:r>
              <a:rPr lang="sv-SE" sz="2200" dirty="0"/>
              <a:t>Security</a:t>
            </a:r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endParaRPr lang="sv-SE" sz="2400" dirty="0"/>
          </a:p>
          <a:p>
            <a:pPr>
              <a:lnSpc>
                <a:spcPct val="100000"/>
              </a:lnSpc>
            </a:pPr>
            <a:endParaRPr lang="sv-SE" sz="24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31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1625"/>
            <a:ext cx="5293895" cy="6858000"/>
          </a:xfrm>
          <a:noFill/>
        </p:spPr>
        <p:txBody>
          <a:bodyPr anchor="ctr"/>
          <a:lstStyle/>
          <a:p>
            <a:pPr marL="898525" lvl="1" indent="-441325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b="1" dirty="0">
                <a:solidFill>
                  <a:schemeClr val="bg1"/>
                </a:solidFill>
              </a:rPr>
              <a:t>01. Microservices och </a:t>
            </a:r>
            <a:br>
              <a:rPr lang="sv-SE" sz="1800" b="1" dirty="0">
                <a:solidFill>
                  <a:schemeClr val="bg1"/>
                </a:solidFill>
              </a:rPr>
            </a:br>
            <a:r>
              <a:rPr lang="sv-SE" sz="1800" b="1" dirty="0">
                <a:solidFill>
                  <a:schemeClr val="bg1"/>
                </a:solidFill>
              </a:rPr>
              <a:t>Distribuerad Arkitektur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02. Reliable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03. Developing Service Fabric applications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04. Running Service Fabric </a:t>
            </a:r>
            <a:r>
              <a:rPr lang="sv-SE" sz="1800" dirty="0"/>
              <a:t>applications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05 Building a Service Fabric cluster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06. Next step...</a:t>
            </a:r>
          </a:p>
        </p:txBody>
      </p:sp>
    </p:spTree>
    <p:extLst>
      <p:ext uri="{BB962C8B-B14F-4D97-AF65-F5344CB8AC3E}">
        <p14:creationId xmlns:p14="http://schemas.microsoft.com/office/powerpoint/2010/main" val="12739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4700" y="1585914"/>
            <a:ext cx="10668000" cy="4192588"/>
          </a:xfrm>
        </p:spPr>
        <p:txBody>
          <a:bodyPr/>
          <a:lstStyle/>
          <a:p>
            <a:r>
              <a:rPr lang="sv-SE" dirty="0"/>
              <a:t>Why not use App Service/Web Jobs/Azure Functions/Logic apps/...?</a:t>
            </a:r>
          </a:p>
          <a:p>
            <a:pPr lvl="1"/>
            <a:r>
              <a:rPr lang="sv-SE" dirty="0"/>
              <a:t>Scaling</a:t>
            </a:r>
          </a:p>
          <a:p>
            <a:pPr lvl="1"/>
            <a:r>
              <a:rPr lang="sv-SE" dirty="0"/>
              <a:t>Orchestration</a:t>
            </a:r>
          </a:p>
          <a:p>
            <a:pPr lvl="1"/>
            <a:r>
              <a:rPr lang="sv-SE" dirty="0"/>
              <a:t>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Service Fabric?</a:t>
            </a:r>
          </a:p>
        </p:txBody>
      </p:sp>
      <p:sp>
        <p:nvSpPr>
          <p:cNvPr id="8" name="Rounded Rectangle 89"/>
          <p:cNvSpPr/>
          <p:nvPr/>
        </p:nvSpPr>
        <p:spPr bwMode="auto">
          <a:xfrm>
            <a:off x="2496601" y="4463445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0154" y="5484534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App Service</a:t>
            </a:r>
          </a:p>
        </p:txBody>
      </p:sp>
      <p:sp>
        <p:nvSpPr>
          <p:cNvPr id="10" name="Hexagon 9"/>
          <p:cNvSpPr/>
          <p:nvPr/>
        </p:nvSpPr>
        <p:spPr bwMode="auto">
          <a:xfrm>
            <a:off x="2598342" y="4576527"/>
            <a:ext cx="366566" cy="309828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42139" y="3997092"/>
            <a:ext cx="7954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Customer</a:t>
            </a:r>
          </a:p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API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3008308" y="4803579"/>
            <a:ext cx="366566" cy="309828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2641742" y="5053844"/>
            <a:ext cx="366566" cy="309828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ounded Rectangle 89"/>
          <p:cNvSpPr/>
          <p:nvPr/>
        </p:nvSpPr>
        <p:spPr bwMode="auto">
          <a:xfrm>
            <a:off x="3427767" y="447084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5025" y="4028476"/>
            <a:ext cx="10534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Customer </a:t>
            </a:r>
          </a:p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Order Service</a:t>
            </a:r>
          </a:p>
        </p:txBody>
      </p:sp>
      <p:sp>
        <p:nvSpPr>
          <p:cNvPr id="19" name="Hexagon 18"/>
          <p:cNvSpPr/>
          <p:nvPr/>
        </p:nvSpPr>
        <p:spPr bwMode="auto">
          <a:xfrm>
            <a:off x="3461031" y="4656061"/>
            <a:ext cx="366566" cy="309828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3939474" y="4963375"/>
            <a:ext cx="366566" cy="309828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6704" y="5519616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App Service</a:t>
            </a:r>
          </a:p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Web Job</a:t>
            </a:r>
          </a:p>
        </p:txBody>
      </p:sp>
      <p:sp>
        <p:nvSpPr>
          <p:cNvPr id="22" name="Rounded Rectangle 89"/>
          <p:cNvSpPr/>
          <p:nvPr/>
        </p:nvSpPr>
        <p:spPr bwMode="auto">
          <a:xfrm>
            <a:off x="5121627" y="4415315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77545" y="4074035"/>
            <a:ext cx="131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Order Processor</a:t>
            </a:r>
          </a:p>
        </p:txBody>
      </p:sp>
      <p:sp>
        <p:nvSpPr>
          <p:cNvPr id="24" name="Hexagon 23"/>
          <p:cNvSpPr/>
          <p:nvPr/>
        </p:nvSpPr>
        <p:spPr bwMode="auto">
          <a:xfrm>
            <a:off x="5154891" y="4600535"/>
            <a:ext cx="366566" cy="309828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5633334" y="4907849"/>
            <a:ext cx="366566" cy="309828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4834" y="5465027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Azure Function</a:t>
            </a:r>
          </a:p>
        </p:txBody>
      </p:sp>
      <p:sp>
        <p:nvSpPr>
          <p:cNvPr id="27" name="Hexagon 26"/>
          <p:cNvSpPr/>
          <p:nvPr/>
        </p:nvSpPr>
        <p:spPr bwMode="auto">
          <a:xfrm>
            <a:off x="3465833" y="5100762"/>
            <a:ext cx="366566" cy="309828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60861" y="4702590"/>
            <a:ext cx="1195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79621" y="5108784"/>
            <a:ext cx="1195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3880595" y="5217677"/>
            <a:ext cx="1694873" cy="1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ounded Rectangle 89"/>
          <p:cNvSpPr/>
          <p:nvPr/>
        </p:nvSpPr>
        <p:spPr bwMode="auto">
          <a:xfrm>
            <a:off x="6626436" y="4427979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76133" y="4086699"/>
            <a:ext cx="1124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Stock Service</a:t>
            </a:r>
          </a:p>
        </p:txBody>
      </p:sp>
      <p:sp>
        <p:nvSpPr>
          <p:cNvPr id="35" name="Hexagon 34"/>
          <p:cNvSpPr/>
          <p:nvPr/>
        </p:nvSpPr>
        <p:spPr bwMode="auto">
          <a:xfrm>
            <a:off x="6659700" y="4613199"/>
            <a:ext cx="366566" cy="309828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10652" y="5465028"/>
            <a:ext cx="857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Logic App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6844269" y="5007520"/>
            <a:ext cx="366566" cy="309828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7133454" y="4547676"/>
            <a:ext cx="366566" cy="309828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5554721" y="4727903"/>
            <a:ext cx="1021412" cy="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ounded Rectangle 89"/>
          <p:cNvSpPr/>
          <p:nvPr/>
        </p:nvSpPr>
        <p:spPr bwMode="auto">
          <a:xfrm>
            <a:off x="7748868" y="4427979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72421" y="5449068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1200" dirty="0">
                <a:solidFill>
                  <a:schemeClr val="bg1"/>
                </a:solidFill>
                <a:latin typeface="+mj-lt"/>
              </a:rPr>
              <a:t>App Service</a:t>
            </a:r>
          </a:p>
        </p:txBody>
      </p:sp>
      <p:sp>
        <p:nvSpPr>
          <p:cNvPr id="44" name="Hexagon 43"/>
          <p:cNvSpPr/>
          <p:nvPr/>
        </p:nvSpPr>
        <p:spPr bwMode="auto">
          <a:xfrm>
            <a:off x="7850609" y="4541061"/>
            <a:ext cx="366566" cy="309828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54054" y="3977014"/>
            <a:ext cx="8130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B2B Stock</a:t>
            </a:r>
          </a:p>
          <a:p>
            <a:pPr algn="ctr" defTabSz="914224"/>
            <a:r>
              <a:rPr lang="en-US" sz="1050" dirty="0">
                <a:solidFill>
                  <a:schemeClr val="bg1"/>
                </a:solidFill>
                <a:latin typeface="+mj-lt"/>
              </a:rPr>
              <a:t>API</a:t>
            </a:r>
          </a:p>
        </p:txBody>
      </p:sp>
      <p:sp>
        <p:nvSpPr>
          <p:cNvPr id="46" name="Hexagon 45"/>
          <p:cNvSpPr/>
          <p:nvPr/>
        </p:nvSpPr>
        <p:spPr bwMode="auto">
          <a:xfrm>
            <a:off x="8260575" y="4768113"/>
            <a:ext cx="366566" cy="309828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7894009" y="5018378"/>
            <a:ext cx="366566" cy="309828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4700" y="1585914"/>
            <a:ext cx="10668000" cy="4218062"/>
          </a:xfrm>
        </p:spPr>
        <p:txBody>
          <a:bodyPr numCol="2">
            <a:normAutofit/>
          </a:bodyPr>
          <a:lstStyle/>
          <a:p>
            <a:r>
              <a:rPr lang="en-US" sz="2000" dirty="0"/>
              <a:t>Limit responsibilities/abilities</a:t>
            </a:r>
          </a:p>
          <a:p>
            <a:r>
              <a:rPr lang="en-US" sz="2000" dirty="0"/>
              <a:t>Small size/footprint</a:t>
            </a:r>
          </a:p>
          <a:p>
            <a:r>
              <a:rPr lang="en-US" sz="2000" dirty="0"/>
              <a:t>Lightweight message-based communication</a:t>
            </a:r>
          </a:p>
          <a:p>
            <a:r>
              <a:rPr lang="en-US" sz="2000" dirty="0"/>
              <a:t>Bounded context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Autonomous, independent, decentralized…</a:t>
            </a:r>
          </a:p>
          <a:p>
            <a:r>
              <a:rPr lang="en-US" sz="2000" dirty="0"/>
              <a:t>Modular structure</a:t>
            </a:r>
          </a:p>
          <a:p>
            <a:r>
              <a:rPr lang="en-US" sz="2000" dirty="0"/>
              <a:t>Services can be built and deployed independently of each other (or with minimal impact)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106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/>
          <p:cNvSpPr/>
          <p:nvPr/>
        </p:nvSpPr>
        <p:spPr>
          <a:xfrm>
            <a:off x="1375242" y="3371222"/>
            <a:ext cx="2279421" cy="761731"/>
          </a:xfrm>
          <a:custGeom>
            <a:avLst/>
            <a:gdLst>
              <a:gd name="connsiteX0" fmla="*/ 1689127 w 2279421"/>
              <a:gd name="connsiteY0" fmla="*/ 526149 h 761731"/>
              <a:gd name="connsiteX1" fmla="*/ 1680005 w 2279421"/>
              <a:gd name="connsiteY1" fmla="*/ 535271 h 761731"/>
              <a:gd name="connsiteX2" fmla="*/ 1680005 w 2279421"/>
              <a:gd name="connsiteY2" fmla="*/ 571759 h 761731"/>
              <a:gd name="connsiteX3" fmla="*/ 1689127 w 2279421"/>
              <a:gd name="connsiteY3" fmla="*/ 580881 h 761731"/>
              <a:gd name="connsiteX4" fmla="*/ 2124505 w 2279421"/>
              <a:gd name="connsiteY4" fmla="*/ 580881 h 761731"/>
              <a:gd name="connsiteX5" fmla="*/ 2133627 w 2279421"/>
              <a:gd name="connsiteY5" fmla="*/ 571759 h 761731"/>
              <a:gd name="connsiteX6" fmla="*/ 2133627 w 2279421"/>
              <a:gd name="connsiteY6" fmla="*/ 535271 h 761731"/>
              <a:gd name="connsiteX7" fmla="*/ 2124505 w 2279421"/>
              <a:gd name="connsiteY7" fmla="*/ 526149 h 761731"/>
              <a:gd name="connsiteX8" fmla="*/ 165014 w 2279421"/>
              <a:gd name="connsiteY8" fmla="*/ 481509 h 761731"/>
              <a:gd name="connsiteX9" fmla="*/ 83406 w 2279421"/>
              <a:gd name="connsiteY9" fmla="*/ 563117 h 761731"/>
              <a:gd name="connsiteX10" fmla="*/ 165014 w 2279421"/>
              <a:gd name="connsiteY10" fmla="*/ 644725 h 761731"/>
              <a:gd name="connsiteX11" fmla="*/ 246622 w 2279421"/>
              <a:gd name="connsiteY11" fmla="*/ 563117 h 761731"/>
              <a:gd name="connsiteX12" fmla="*/ 165014 w 2279421"/>
              <a:gd name="connsiteY12" fmla="*/ 481509 h 761731"/>
              <a:gd name="connsiteX13" fmla="*/ 1689127 w 2279421"/>
              <a:gd name="connsiteY13" fmla="*/ 428481 h 761731"/>
              <a:gd name="connsiteX14" fmla="*/ 1680005 w 2279421"/>
              <a:gd name="connsiteY14" fmla="*/ 437603 h 761731"/>
              <a:gd name="connsiteX15" fmla="*/ 1680005 w 2279421"/>
              <a:gd name="connsiteY15" fmla="*/ 474091 h 761731"/>
              <a:gd name="connsiteX16" fmla="*/ 1689127 w 2279421"/>
              <a:gd name="connsiteY16" fmla="*/ 483213 h 761731"/>
              <a:gd name="connsiteX17" fmla="*/ 2124505 w 2279421"/>
              <a:gd name="connsiteY17" fmla="*/ 483213 h 761731"/>
              <a:gd name="connsiteX18" fmla="*/ 2133627 w 2279421"/>
              <a:gd name="connsiteY18" fmla="*/ 474091 h 761731"/>
              <a:gd name="connsiteX19" fmla="*/ 2133627 w 2279421"/>
              <a:gd name="connsiteY19" fmla="*/ 437603 h 761731"/>
              <a:gd name="connsiteX20" fmla="*/ 2124505 w 2279421"/>
              <a:gd name="connsiteY20" fmla="*/ 428481 h 761731"/>
              <a:gd name="connsiteX21" fmla="*/ 1689127 w 2279421"/>
              <a:gd name="connsiteY21" fmla="*/ 333414 h 761731"/>
              <a:gd name="connsiteX22" fmla="*/ 1680005 w 2279421"/>
              <a:gd name="connsiteY22" fmla="*/ 342536 h 761731"/>
              <a:gd name="connsiteX23" fmla="*/ 1680005 w 2279421"/>
              <a:gd name="connsiteY23" fmla="*/ 379024 h 761731"/>
              <a:gd name="connsiteX24" fmla="*/ 1689127 w 2279421"/>
              <a:gd name="connsiteY24" fmla="*/ 388146 h 761731"/>
              <a:gd name="connsiteX25" fmla="*/ 2124505 w 2279421"/>
              <a:gd name="connsiteY25" fmla="*/ 388146 h 761731"/>
              <a:gd name="connsiteX26" fmla="*/ 2133627 w 2279421"/>
              <a:gd name="connsiteY26" fmla="*/ 379024 h 761731"/>
              <a:gd name="connsiteX27" fmla="*/ 2133627 w 2279421"/>
              <a:gd name="connsiteY27" fmla="*/ 342536 h 761731"/>
              <a:gd name="connsiteX28" fmla="*/ 2124505 w 2279421"/>
              <a:gd name="connsiteY28" fmla="*/ 333414 h 761731"/>
              <a:gd name="connsiteX29" fmla="*/ 126958 w 2279421"/>
              <a:gd name="connsiteY29" fmla="*/ 0 h 761731"/>
              <a:gd name="connsiteX30" fmla="*/ 2152463 w 2279421"/>
              <a:gd name="connsiteY30" fmla="*/ 0 h 761731"/>
              <a:gd name="connsiteX31" fmla="*/ 2279421 w 2279421"/>
              <a:gd name="connsiteY31" fmla="*/ 126958 h 761731"/>
              <a:gd name="connsiteX32" fmla="*/ 2279421 w 2279421"/>
              <a:gd name="connsiteY32" fmla="*/ 634773 h 761731"/>
              <a:gd name="connsiteX33" fmla="*/ 2152463 w 2279421"/>
              <a:gd name="connsiteY33" fmla="*/ 761731 h 761731"/>
              <a:gd name="connsiteX34" fmla="*/ 126958 w 2279421"/>
              <a:gd name="connsiteY34" fmla="*/ 761731 h 761731"/>
              <a:gd name="connsiteX35" fmla="*/ 0 w 2279421"/>
              <a:gd name="connsiteY35" fmla="*/ 634773 h 761731"/>
              <a:gd name="connsiteX36" fmla="*/ 0 w 2279421"/>
              <a:gd name="connsiteY36" fmla="*/ 126958 h 761731"/>
              <a:gd name="connsiteX37" fmla="*/ 126958 w 2279421"/>
              <a:gd name="connsiteY37" fmla="*/ 0 h 76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9421" h="761731">
                <a:moveTo>
                  <a:pt x="1689127" y="526149"/>
                </a:moveTo>
                <a:cubicBezTo>
                  <a:pt x="1684089" y="526149"/>
                  <a:pt x="1680005" y="530233"/>
                  <a:pt x="1680005" y="535271"/>
                </a:cubicBezTo>
                <a:lnTo>
                  <a:pt x="1680005" y="571759"/>
                </a:lnTo>
                <a:cubicBezTo>
                  <a:pt x="1680005" y="576797"/>
                  <a:pt x="1684089" y="580881"/>
                  <a:pt x="1689127" y="580881"/>
                </a:cubicBezTo>
                <a:lnTo>
                  <a:pt x="2124505" y="580881"/>
                </a:lnTo>
                <a:cubicBezTo>
                  <a:pt x="2129543" y="580881"/>
                  <a:pt x="2133627" y="576797"/>
                  <a:pt x="2133627" y="571759"/>
                </a:cubicBezTo>
                <a:lnTo>
                  <a:pt x="2133627" y="535271"/>
                </a:lnTo>
                <a:cubicBezTo>
                  <a:pt x="2133627" y="530233"/>
                  <a:pt x="2129543" y="526149"/>
                  <a:pt x="2124505" y="526149"/>
                </a:cubicBezTo>
                <a:close/>
                <a:moveTo>
                  <a:pt x="165014" y="481509"/>
                </a:moveTo>
                <a:cubicBezTo>
                  <a:pt x="119943" y="481509"/>
                  <a:pt x="83406" y="518046"/>
                  <a:pt x="83406" y="563117"/>
                </a:cubicBezTo>
                <a:cubicBezTo>
                  <a:pt x="83406" y="608188"/>
                  <a:pt x="119943" y="644725"/>
                  <a:pt x="165014" y="644725"/>
                </a:cubicBezTo>
                <a:cubicBezTo>
                  <a:pt x="210085" y="644725"/>
                  <a:pt x="246622" y="608188"/>
                  <a:pt x="246622" y="563117"/>
                </a:cubicBezTo>
                <a:cubicBezTo>
                  <a:pt x="246622" y="518046"/>
                  <a:pt x="210085" y="481509"/>
                  <a:pt x="165014" y="481509"/>
                </a:cubicBezTo>
                <a:close/>
                <a:moveTo>
                  <a:pt x="1689127" y="428481"/>
                </a:moveTo>
                <a:cubicBezTo>
                  <a:pt x="1684089" y="428481"/>
                  <a:pt x="1680005" y="432565"/>
                  <a:pt x="1680005" y="437603"/>
                </a:cubicBezTo>
                <a:lnTo>
                  <a:pt x="1680005" y="474091"/>
                </a:lnTo>
                <a:cubicBezTo>
                  <a:pt x="1680005" y="479129"/>
                  <a:pt x="1684089" y="483213"/>
                  <a:pt x="1689127" y="483213"/>
                </a:cubicBezTo>
                <a:lnTo>
                  <a:pt x="2124505" y="483213"/>
                </a:lnTo>
                <a:cubicBezTo>
                  <a:pt x="2129543" y="483213"/>
                  <a:pt x="2133627" y="479129"/>
                  <a:pt x="2133627" y="474091"/>
                </a:cubicBezTo>
                <a:lnTo>
                  <a:pt x="2133627" y="437603"/>
                </a:lnTo>
                <a:cubicBezTo>
                  <a:pt x="2133627" y="432565"/>
                  <a:pt x="2129543" y="428481"/>
                  <a:pt x="2124505" y="428481"/>
                </a:cubicBezTo>
                <a:close/>
                <a:moveTo>
                  <a:pt x="1689127" y="333414"/>
                </a:moveTo>
                <a:cubicBezTo>
                  <a:pt x="1684089" y="333414"/>
                  <a:pt x="1680005" y="337498"/>
                  <a:pt x="1680005" y="342536"/>
                </a:cubicBezTo>
                <a:lnTo>
                  <a:pt x="1680005" y="379024"/>
                </a:lnTo>
                <a:cubicBezTo>
                  <a:pt x="1680005" y="384062"/>
                  <a:pt x="1684089" y="388146"/>
                  <a:pt x="1689127" y="388146"/>
                </a:cubicBezTo>
                <a:lnTo>
                  <a:pt x="2124505" y="388146"/>
                </a:lnTo>
                <a:cubicBezTo>
                  <a:pt x="2129543" y="388146"/>
                  <a:pt x="2133627" y="384062"/>
                  <a:pt x="2133627" y="379024"/>
                </a:cubicBezTo>
                <a:lnTo>
                  <a:pt x="2133627" y="342536"/>
                </a:lnTo>
                <a:cubicBezTo>
                  <a:pt x="2133627" y="337498"/>
                  <a:pt x="2129543" y="333414"/>
                  <a:pt x="2124505" y="333414"/>
                </a:cubicBezTo>
                <a:close/>
                <a:moveTo>
                  <a:pt x="126958" y="0"/>
                </a:moveTo>
                <a:lnTo>
                  <a:pt x="2152463" y="0"/>
                </a:lnTo>
                <a:cubicBezTo>
                  <a:pt x="2222580" y="0"/>
                  <a:pt x="2279421" y="56841"/>
                  <a:pt x="2279421" y="126958"/>
                </a:cubicBezTo>
                <a:lnTo>
                  <a:pt x="2279421" y="634773"/>
                </a:lnTo>
                <a:cubicBezTo>
                  <a:pt x="2279421" y="704890"/>
                  <a:pt x="2222580" y="761731"/>
                  <a:pt x="2152463" y="761731"/>
                </a:cubicBezTo>
                <a:lnTo>
                  <a:pt x="126958" y="761731"/>
                </a:lnTo>
                <a:cubicBezTo>
                  <a:pt x="56841" y="761731"/>
                  <a:pt x="0" y="704890"/>
                  <a:pt x="0" y="634773"/>
                </a:cubicBezTo>
                <a:lnTo>
                  <a:pt x="0" y="126958"/>
                </a:lnTo>
                <a:cubicBezTo>
                  <a:pt x="0" y="56841"/>
                  <a:pt x="56841" y="0"/>
                  <a:pt x="126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: Shape 70"/>
          <p:cNvSpPr/>
          <p:nvPr/>
        </p:nvSpPr>
        <p:spPr>
          <a:xfrm>
            <a:off x="1375241" y="4213784"/>
            <a:ext cx="2279421" cy="761731"/>
          </a:xfrm>
          <a:custGeom>
            <a:avLst/>
            <a:gdLst>
              <a:gd name="connsiteX0" fmla="*/ 1689127 w 2279421"/>
              <a:gd name="connsiteY0" fmla="*/ 526149 h 761731"/>
              <a:gd name="connsiteX1" fmla="*/ 1680005 w 2279421"/>
              <a:gd name="connsiteY1" fmla="*/ 535271 h 761731"/>
              <a:gd name="connsiteX2" fmla="*/ 1680005 w 2279421"/>
              <a:gd name="connsiteY2" fmla="*/ 571759 h 761731"/>
              <a:gd name="connsiteX3" fmla="*/ 1689127 w 2279421"/>
              <a:gd name="connsiteY3" fmla="*/ 580881 h 761731"/>
              <a:gd name="connsiteX4" fmla="*/ 2124505 w 2279421"/>
              <a:gd name="connsiteY4" fmla="*/ 580881 h 761731"/>
              <a:gd name="connsiteX5" fmla="*/ 2133627 w 2279421"/>
              <a:gd name="connsiteY5" fmla="*/ 571759 h 761731"/>
              <a:gd name="connsiteX6" fmla="*/ 2133627 w 2279421"/>
              <a:gd name="connsiteY6" fmla="*/ 535271 h 761731"/>
              <a:gd name="connsiteX7" fmla="*/ 2124505 w 2279421"/>
              <a:gd name="connsiteY7" fmla="*/ 526149 h 761731"/>
              <a:gd name="connsiteX8" fmla="*/ 165014 w 2279421"/>
              <a:gd name="connsiteY8" fmla="*/ 481509 h 761731"/>
              <a:gd name="connsiteX9" fmla="*/ 83406 w 2279421"/>
              <a:gd name="connsiteY9" fmla="*/ 563117 h 761731"/>
              <a:gd name="connsiteX10" fmla="*/ 165014 w 2279421"/>
              <a:gd name="connsiteY10" fmla="*/ 644725 h 761731"/>
              <a:gd name="connsiteX11" fmla="*/ 246622 w 2279421"/>
              <a:gd name="connsiteY11" fmla="*/ 563117 h 761731"/>
              <a:gd name="connsiteX12" fmla="*/ 165014 w 2279421"/>
              <a:gd name="connsiteY12" fmla="*/ 481509 h 761731"/>
              <a:gd name="connsiteX13" fmla="*/ 1689127 w 2279421"/>
              <a:gd name="connsiteY13" fmla="*/ 428481 h 761731"/>
              <a:gd name="connsiteX14" fmla="*/ 1680005 w 2279421"/>
              <a:gd name="connsiteY14" fmla="*/ 437603 h 761731"/>
              <a:gd name="connsiteX15" fmla="*/ 1680005 w 2279421"/>
              <a:gd name="connsiteY15" fmla="*/ 474091 h 761731"/>
              <a:gd name="connsiteX16" fmla="*/ 1689127 w 2279421"/>
              <a:gd name="connsiteY16" fmla="*/ 483213 h 761731"/>
              <a:gd name="connsiteX17" fmla="*/ 2124505 w 2279421"/>
              <a:gd name="connsiteY17" fmla="*/ 483213 h 761731"/>
              <a:gd name="connsiteX18" fmla="*/ 2133627 w 2279421"/>
              <a:gd name="connsiteY18" fmla="*/ 474091 h 761731"/>
              <a:gd name="connsiteX19" fmla="*/ 2133627 w 2279421"/>
              <a:gd name="connsiteY19" fmla="*/ 437603 h 761731"/>
              <a:gd name="connsiteX20" fmla="*/ 2124505 w 2279421"/>
              <a:gd name="connsiteY20" fmla="*/ 428481 h 761731"/>
              <a:gd name="connsiteX21" fmla="*/ 1689127 w 2279421"/>
              <a:gd name="connsiteY21" fmla="*/ 333414 h 761731"/>
              <a:gd name="connsiteX22" fmla="*/ 1680005 w 2279421"/>
              <a:gd name="connsiteY22" fmla="*/ 342536 h 761731"/>
              <a:gd name="connsiteX23" fmla="*/ 1680005 w 2279421"/>
              <a:gd name="connsiteY23" fmla="*/ 379024 h 761731"/>
              <a:gd name="connsiteX24" fmla="*/ 1689127 w 2279421"/>
              <a:gd name="connsiteY24" fmla="*/ 388146 h 761731"/>
              <a:gd name="connsiteX25" fmla="*/ 2124505 w 2279421"/>
              <a:gd name="connsiteY25" fmla="*/ 388146 h 761731"/>
              <a:gd name="connsiteX26" fmla="*/ 2133627 w 2279421"/>
              <a:gd name="connsiteY26" fmla="*/ 379024 h 761731"/>
              <a:gd name="connsiteX27" fmla="*/ 2133627 w 2279421"/>
              <a:gd name="connsiteY27" fmla="*/ 342536 h 761731"/>
              <a:gd name="connsiteX28" fmla="*/ 2124505 w 2279421"/>
              <a:gd name="connsiteY28" fmla="*/ 333414 h 761731"/>
              <a:gd name="connsiteX29" fmla="*/ 126958 w 2279421"/>
              <a:gd name="connsiteY29" fmla="*/ 0 h 761731"/>
              <a:gd name="connsiteX30" fmla="*/ 2152463 w 2279421"/>
              <a:gd name="connsiteY30" fmla="*/ 0 h 761731"/>
              <a:gd name="connsiteX31" fmla="*/ 2279421 w 2279421"/>
              <a:gd name="connsiteY31" fmla="*/ 126958 h 761731"/>
              <a:gd name="connsiteX32" fmla="*/ 2279421 w 2279421"/>
              <a:gd name="connsiteY32" fmla="*/ 634773 h 761731"/>
              <a:gd name="connsiteX33" fmla="*/ 2152463 w 2279421"/>
              <a:gd name="connsiteY33" fmla="*/ 761731 h 761731"/>
              <a:gd name="connsiteX34" fmla="*/ 126958 w 2279421"/>
              <a:gd name="connsiteY34" fmla="*/ 761731 h 761731"/>
              <a:gd name="connsiteX35" fmla="*/ 0 w 2279421"/>
              <a:gd name="connsiteY35" fmla="*/ 634773 h 761731"/>
              <a:gd name="connsiteX36" fmla="*/ 0 w 2279421"/>
              <a:gd name="connsiteY36" fmla="*/ 126958 h 761731"/>
              <a:gd name="connsiteX37" fmla="*/ 126958 w 2279421"/>
              <a:gd name="connsiteY37" fmla="*/ 0 h 76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9421" h="761731">
                <a:moveTo>
                  <a:pt x="1689127" y="526149"/>
                </a:moveTo>
                <a:cubicBezTo>
                  <a:pt x="1684089" y="526149"/>
                  <a:pt x="1680005" y="530233"/>
                  <a:pt x="1680005" y="535271"/>
                </a:cubicBezTo>
                <a:lnTo>
                  <a:pt x="1680005" y="571759"/>
                </a:lnTo>
                <a:cubicBezTo>
                  <a:pt x="1680005" y="576797"/>
                  <a:pt x="1684089" y="580881"/>
                  <a:pt x="1689127" y="580881"/>
                </a:cubicBezTo>
                <a:lnTo>
                  <a:pt x="2124505" y="580881"/>
                </a:lnTo>
                <a:cubicBezTo>
                  <a:pt x="2129543" y="580881"/>
                  <a:pt x="2133627" y="576797"/>
                  <a:pt x="2133627" y="571759"/>
                </a:cubicBezTo>
                <a:lnTo>
                  <a:pt x="2133627" y="535271"/>
                </a:lnTo>
                <a:cubicBezTo>
                  <a:pt x="2133627" y="530233"/>
                  <a:pt x="2129543" y="526149"/>
                  <a:pt x="2124505" y="526149"/>
                </a:cubicBezTo>
                <a:close/>
                <a:moveTo>
                  <a:pt x="165014" y="481509"/>
                </a:moveTo>
                <a:cubicBezTo>
                  <a:pt x="119943" y="481509"/>
                  <a:pt x="83406" y="518046"/>
                  <a:pt x="83406" y="563117"/>
                </a:cubicBezTo>
                <a:cubicBezTo>
                  <a:pt x="83406" y="608188"/>
                  <a:pt x="119943" y="644725"/>
                  <a:pt x="165014" y="644725"/>
                </a:cubicBezTo>
                <a:cubicBezTo>
                  <a:pt x="210085" y="644725"/>
                  <a:pt x="246622" y="608188"/>
                  <a:pt x="246622" y="563117"/>
                </a:cubicBezTo>
                <a:cubicBezTo>
                  <a:pt x="246622" y="518046"/>
                  <a:pt x="210085" y="481509"/>
                  <a:pt x="165014" y="481509"/>
                </a:cubicBezTo>
                <a:close/>
                <a:moveTo>
                  <a:pt x="1689127" y="428481"/>
                </a:moveTo>
                <a:cubicBezTo>
                  <a:pt x="1684089" y="428481"/>
                  <a:pt x="1680005" y="432565"/>
                  <a:pt x="1680005" y="437603"/>
                </a:cubicBezTo>
                <a:lnTo>
                  <a:pt x="1680005" y="474091"/>
                </a:lnTo>
                <a:cubicBezTo>
                  <a:pt x="1680005" y="479129"/>
                  <a:pt x="1684089" y="483213"/>
                  <a:pt x="1689127" y="483213"/>
                </a:cubicBezTo>
                <a:lnTo>
                  <a:pt x="2124505" y="483213"/>
                </a:lnTo>
                <a:cubicBezTo>
                  <a:pt x="2129543" y="483213"/>
                  <a:pt x="2133627" y="479129"/>
                  <a:pt x="2133627" y="474091"/>
                </a:cubicBezTo>
                <a:lnTo>
                  <a:pt x="2133627" y="437603"/>
                </a:lnTo>
                <a:cubicBezTo>
                  <a:pt x="2133627" y="432565"/>
                  <a:pt x="2129543" y="428481"/>
                  <a:pt x="2124505" y="428481"/>
                </a:cubicBezTo>
                <a:close/>
                <a:moveTo>
                  <a:pt x="1689127" y="333414"/>
                </a:moveTo>
                <a:cubicBezTo>
                  <a:pt x="1684089" y="333414"/>
                  <a:pt x="1680005" y="337498"/>
                  <a:pt x="1680005" y="342536"/>
                </a:cubicBezTo>
                <a:lnTo>
                  <a:pt x="1680005" y="379024"/>
                </a:lnTo>
                <a:cubicBezTo>
                  <a:pt x="1680005" y="384062"/>
                  <a:pt x="1684089" y="388146"/>
                  <a:pt x="1689127" y="388146"/>
                </a:cubicBezTo>
                <a:lnTo>
                  <a:pt x="2124505" y="388146"/>
                </a:lnTo>
                <a:cubicBezTo>
                  <a:pt x="2129543" y="388146"/>
                  <a:pt x="2133627" y="384062"/>
                  <a:pt x="2133627" y="379024"/>
                </a:cubicBezTo>
                <a:lnTo>
                  <a:pt x="2133627" y="342536"/>
                </a:lnTo>
                <a:cubicBezTo>
                  <a:pt x="2133627" y="337498"/>
                  <a:pt x="2129543" y="333414"/>
                  <a:pt x="2124505" y="333414"/>
                </a:cubicBezTo>
                <a:close/>
                <a:moveTo>
                  <a:pt x="126958" y="0"/>
                </a:moveTo>
                <a:lnTo>
                  <a:pt x="2152463" y="0"/>
                </a:lnTo>
                <a:cubicBezTo>
                  <a:pt x="2222580" y="0"/>
                  <a:pt x="2279421" y="56841"/>
                  <a:pt x="2279421" y="126958"/>
                </a:cubicBezTo>
                <a:lnTo>
                  <a:pt x="2279421" y="634773"/>
                </a:lnTo>
                <a:cubicBezTo>
                  <a:pt x="2279421" y="704890"/>
                  <a:pt x="2222580" y="761731"/>
                  <a:pt x="2152463" y="761731"/>
                </a:cubicBezTo>
                <a:lnTo>
                  <a:pt x="126958" y="761731"/>
                </a:lnTo>
                <a:cubicBezTo>
                  <a:pt x="56841" y="761731"/>
                  <a:pt x="0" y="704890"/>
                  <a:pt x="0" y="634773"/>
                </a:cubicBezTo>
                <a:lnTo>
                  <a:pt x="0" y="126958"/>
                </a:lnTo>
                <a:cubicBezTo>
                  <a:pt x="0" y="56841"/>
                  <a:pt x="56841" y="0"/>
                  <a:pt x="126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: Shape 71"/>
          <p:cNvSpPr/>
          <p:nvPr/>
        </p:nvSpPr>
        <p:spPr>
          <a:xfrm>
            <a:off x="1372831" y="5056347"/>
            <a:ext cx="2279421" cy="761731"/>
          </a:xfrm>
          <a:custGeom>
            <a:avLst/>
            <a:gdLst>
              <a:gd name="connsiteX0" fmla="*/ 1689127 w 2279421"/>
              <a:gd name="connsiteY0" fmla="*/ 526149 h 761731"/>
              <a:gd name="connsiteX1" fmla="*/ 1680005 w 2279421"/>
              <a:gd name="connsiteY1" fmla="*/ 535271 h 761731"/>
              <a:gd name="connsiteX2" fmla="*/ 1680005 w 2279421"/>
              <a:gd name="connsiteY2" fmla="*/ 571759 h 761731"/>
              <a:gd name="connsiteX3" fmla="*/ 1689127 w 2279421"/>
              <a:gd name="connsiteY3" fmla="*/ 580881 h 761731"/>
              <a:gd name="connsiteX4" fmla="*/ 2124505 w 2279421"/>
              <a:gd name="connsiteY4" fmla="*/ 580881 h 761731"/>
              <a:gd name="connsiteX5" fmla="*/ 2133627 w 2279421"/>
              <a:gd name="connsiteY5" fmla="*/ 571759 h 761731"/>
              <a:gd name="connsiteX6" fmla="*/ 2133627 w 2279421"/>
              <a:gd name="connsiteY6" fmla="*/ 535271 h 761731"/>
              <a:gd name="connsiteX7" fmla="*/ 2124505 w 2279421"/>
              <a:gd name="connsiteY7" fmla="*/ 526149 h 761731"/>
              <a:gd name="connsiteX8" fmla="*/ 165014 w 2279421"/>
              <a:gd name="connsiteY8" fmla="*/ 481509 h 761731"/>
              <a:gd name="connsiteX9" fmla="*/ 83406 w 2279421"/>
              <a:gd name="connsiteY9" fmla="*/ 563117 h 761731"/>
              <a:gd name="connsiteX10" fmla="*/ 165014 w 2279421"/>
              <a:gd name="connsiteY10" fmla="*/ 644725 h 761731"/>
              <a:gd name="connsiteX11" fmla="*/ 246622 w 2279421"/>
              <a:gd name="connsiteY11" fmla="*/ 563117 h 761731"/>
              <a:gd name="connsiteX12" fmla="*/ 165014 w 2279421"/>
              <a:gd name="connsiteY12" fmla="*/ 481509 h 761731"/>
              <a:gd name="connsiteX13" fmla="*/ 1689127 w 2279421"/>
              <a:gd name="connsiteY13" fmla="*/ 428481 h 761731"/>
              <a:gd name="connsiteX14" fmla="*/ 1680005 w 2279421"/>
              <a:gd name="connsiteY14" fmla="*/ 437603 h 761731"/>
              <a:gd name="connsiteX15" fmla="*/ 1680005 w 2279421"/>
              <a:gd name="connsiteY15" fmla="*/ 474091 h 761731"/>
              <a:gd name="connsiteX16" fmla="*/ 1689127 w 2279421"/>
              <a:gd name="connsiteY16" fmla="*/ 483213 h 761731"/>
              <a:gd name="connsiteX17" fmla="*/ 2124505 w 2279421"/>
              <a:gd name="connsiteY17" fmla="*/ 483213 h 761731"/>
              <a:gd name="connsiteX18" fmla="*/ 2133627 w 2279421"/>
              <a:gd name="connsiteY18" fmla="*/ 474091 h 761731"/>
              <a:gd name="connsiteX19" fmla="*/ 2133627 w 2279421"/>
              <a:gd name="connsiteY19" fmla="*/ 437603 h 761731"/>
              <a:gd name="connsiteX20" fmla="*/ 2124505 w 2279421"/>
              <a:gd name="connsiteY20" fmla="*/ 428481 h 761731"/>
              <a:gd name="connsiteX21" fmla="*/ 1689127 w 2279421"/>
              <a:gd name="connsiteY21" fmla="*/ 333414 h 761731"/>
              <a:gd name="connsiteX22" fmla="*/ 1680005 w 2279421"/>
              <a:gd name="connsiteY22" fmla="*/ 342536 h 761731"/>
              <a:gd name="connsiteX23" fmla="*/ 1680005 w 2279421"/>
              <a:gd name="connsiteY23" fmla="*/ 379024 h 761731"/>
              <a:gd name="connsiteX24" fmla="*/ 1689127 w 2279421"/>
              <a:gd name="connsiteY24" fmla="*/ 388146 h 761731"/>
              <a:gd name="connsiteX25" fmla="*/ 2124505 w 2279421"/>
              <a:gd name="connsiteY25" fmla="*/ 388146 h 761731"/>
              <a:gd name="connsiteX26" fmla="*/ 2133627 w 2279421"/>
              <a:gd name="connsiteY26" fmla="*/ 379024 h 761731"/>
              <a:gd name="connsiteX27" fmla="*/ 2133627 w 2279421"/>
              <a:gd name="connsiteY27" fmla="*/ 342536 h 761731"/>
              <a:gd name="connsiteX28" fmla="*/ 2124505 w 2279421"/>
              <a:gd name="connsiteY28" fmla="*/ 333414 h 761731"/>
              <a:gd name="connsiteX29" fmla="*/ 126958 w 2279421"/>
              <a:gd name="connsiteY29" fmla="*/ 0 h 761731"/>
              <a:gd name="connsiteX30" fmla="*/ 2152463 w 2279421"/>
              <a:gd name="connsiteY30" fmla="*/ 0 h 761731"/>
              <a:gd name="connsiteX31" fmla="*/ 2279421 w 2279421"/>
              <a:gd name="connsiteY31" fmla="*/ 126958 h 761731"/>
              <a:gd name="connsiteX32" fmla="*/ 2279421 w 2279421"/>
              <a:gd name="connsiteY32" fmla="*/ 634773 h 761731"/>
              <a:gd name="connsiteX33" fmla="*/ 2152463 w 2279421"/>
              <a:gd name="connsiteY33" fmla="*/ 761731 h 761731"/>
              <a:gd name="connsiteX34" fmla="*/ 126958 w 2279421"/>
              <a:gd name="connsiteY34" fmla="*/ 761731 h 761731"/>
              <a:gd name="connsiteX35" fmla="*/ 0 w 2279421"/>
              <a:gd name="connsiteY35" fmla="*/ 634773 h 761731"/>
              <a:gd name="connsiteX36" fmla="*/ 0 w 2279421"/>
              <a:gd name="connsiteY36" fmla="*/ 126958 h 761731"/>
              <a:gd name="connsiteX37" fmla="*/ 126958 w 2279421"/>
              <a:gd name="connsiteY37" fmla="*/ 0 h 76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9421" h="761731">
                <a:moveTo>
                  <a:pt x="1689127" y="526149"/>
                </a:moveTo>
                <a:cubicBezTo>
                  <a:pt x="1684089" y="526149"/>
                  <a:pt x="1680005" y="530233"/>
                  <a:pt x="1680005" y="535271"/>
                </a:cubicBezTo>
                <a:lnTo>
                  <a:pt x="1680005" y="571759"/>
                </a:lnTo>
                <a:cubicBezTo>
                  <a:pt x="1680005" y="576797"/>
                  <a:pt x="1684089" y="580881"/>
                  <a:pt x="1689127" y="580881"/>
                </a:cubicBezTo>
                <a:lnTo>
                  <a:pt x="2124505" y="580881"/>
                </a:lnTo>
                <a:cubicBezTo>
                  <a:pt x="2129543" y="580881"/>
                  <a:pt x="2133627" y="576797"/>
                  <a:pt x="2133627" y="571759"/>
                </a:cubicBezTo>
                <a:lnTo>
                  <a:pt x="2133627" y="535271"/>
                </a:lnTo>
                <a:cubicBezTo>
                  <a:pt x="2133627" y="530233"/>
                  <a:pt x="2129543" y="526149"/>
                  <a:pt x="2124505" y="526149"/>
                </a:cubicBezTo>
                <a:close/>
                <a:moveTo>
                  <a:pt x="165014" y="481509"/>
                </a:moveTo>
                <a:cubicBezTo>
                  <a:pt x="119943" y="481509"/>
                  <a:pt x="83406" y="518046"/>
                  <a:pt x="83406" y="563117"/>
                </a:cubicBezTo>
                <a:cubicBezTo>
                  <a:pt x="83406" y="608188"/>
                  <a:pt x="119943" y="644725"/>
                  <a:pt x="165014" y="644725"/>
                </a:cubicBezTo>
                <a:cubicBezTo>
                  <a:pt x="210085" y="644725"/>
                  <a:pt x="246622" y="608188"/>
                  <a:pt x="246622" y="563117"/>
                </a:cubicBezTo>
                <a:cubicBezTo>
                  <a:pt x="246622" y="518046"/>
                  <a:pt x="210085" y="481509"/>
                  <a:pt x="165014" y="481509"/>
                </a:cubicBezTo>
                <a:close/>
                <a:moveTo>
                  <a:pt x="1689127" y="428481"/>
                </a:moveTo>
                <a:cubicBezTo>
                  <a:pt x="1684089" y="428481"/>
                  <a:pt x="1680005" y="432565"/>
                  <a:pt x="1680005" y="437603"/>
                </a:cubicBezTo>
                <a:lnTo>
                  <a:pt x="1680005" y="474091"/>
                </a:lnTo>
                <a:cubicBezTo>
                  <a:pt x="1680005" y="479129"/>
                  <a:pt x="1684089" y="483213"/>
                  <a:pt x="1689127" y="483213"/>
                </a:cubicBezTo>
                <a:lnTo>
                  <a:pt x="2124505" y="483213"/>
                </a:lnTo>
                <a:cubicBezTo>
                  <a:pt x="2129543" y="483213"/>
                  <a:pt x="2133627" y="479129"/>
                  <a:pt x="2133627" y="474091"/>
                </a:cubicBezTo>
                <a:lnTo>
                  <a:pt x="2133627" y="437603"/>
                </a:lnTo>
                <a:cubicBezTo>
                  <a:pt x="2133627" y="432565"/>
                  <a:pt x="2129543" y="428481"/>
                  <a:pt x="2124505" y="428481"/>
                </a:cubicBezTo>
                <a:close/>
                <a:moveTo>
                  <a:pt x="1689127" y="333414"/>
                </a:moveTo>
                <a:cubicBezTo>
                  <a:pt x="1684089" y="333414"/>
                  <a:pt x="1680005" y="337498"/>
                  <a:pt x="1680005" y="342536"/>
                </a:cubicBezTo>
                <a:lnTo>
                  <a:pt x="1680005" y="379024"/>
                </a:lnTo>
                <a:cubicBezTo>
                  <a:pt x="1680005" y="384062"/>
                  <a:pt x="1684089" y="388146"/>
                  <a:pt x="1689127" y="388146"/>
                </a:cubicBezTo>
                <a:lnTo>
                  <a:pt x="2124505" y="388146"/>
                </a:lnTo>
                <a:cubicBezTo>
                  <a:pt x="2129543" y="388146"/>
                  <a:pt x="2133627" y="384062"/>
                  <a:pt x="2133627" y="379024"/>
                </a:cubicBezTo>
                <a:lnTo>
                  <a:pt x="2133627" y="342536"/>
                </a:lnTo>
                <a:cubicBezTo>
                  <a:pt x="2133627" y="337498"/>
                  <a:pt x="2129543" y="333414"/>
                  <a:pt x="2124505" y="333414"/>
                </a:cubicBezTo>
                <a:close/>
                <a:moveTo>
                  <a:pt x="126958" y="0"/>
                </a:moveTo>
                <a:lnTo>
                  <a:pt x="2152463" y="0"/>
                </a:lnTo>
                <a:cubicBezTo>
                  <a:pt x="2222580" y="0"/>
                  <a:pt x="2279421" y="56841"/>
                  <a:pt x="2279421" y="126958"/>
                </a:cubicBezTo>
                <a:lnTo>
                  <a:pt x="2279421" y="634773"/>
                </a:lnTo>
                <a:cubicBezTo>
                  <a:pt x="2279421" y="704890"/>
                  <a:pt x="2222580" y="761731"/>
                  <a:pt x="2152463" y="761731"/>
                </a:cubicBezTo>
                <a:lnTo>
                  <a:pt x="126958" y="761731"/>
                </a:lnTo>
                <a:cubicBezTo>
                  <a:pt x="56841" y="761731"/>
                  <a:pt x="0" y="704890"/>
                  <a:pt x="0" y="634773"/>
                </a:cubicBezTo>
                <a:lnTo>
                  <a:pt x="0" y="126958"/>
                </a:lnTo>
                <a:cubicBezTo>
                  <a:pt x="0" y="56841"/>
                  <a:pt x="56841" y="0"/>
                  <a:pt x="126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3782526" y="1379392"/>
            <a:ext cx="631453" cy="628910"/>
            <a:chOff x="4377130" y="2965014"/>
            <a:chExt cx="1023415" cy="1019294"/>
          </a:xfrm>
        </p:grpSpPr>
        <p:sp>
          <p:nvSpPr>
            <p:cNvPr id="63" name="Rounded Rectangle 61"/>
            <p:cNvSpPr/>
            <p:nvPr/>
          </p:nvSpPr>
          <p:spPr bwMode="auto">
            <a:xfrm>
              <a:off x="4377130" y="2965014"/>
              <a:ext cx="1023415" cy="1019294"/>
            </a:xfrm>
            <a:prstGeom prst="roundRect">
              <a:avLst/>
            </a:prstGeom>
            <a:solidFill>
              <a:schemeClr val="accent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68597" y="3166830"/>
              <a:ext cx="286829" cy="30982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55426" y="3561183"/>
              <a:ext cx="286829" cy="30982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42256" y="3166830"/>
              <a:ext cx="286829" cy="309828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7732" y="1433878"/>
            <a:ext cx="631453" cy="628910"/>
            <a:chOff x="4377130" y="2965014"/>
            <a:chExt cx="1023415" cy="1019294"/>
          </a:xfrm>
        </p:grpSpPr>
        <p:sp>
          <p:nvSpPr>
            <p:cNvPr id="69" name="Rounded Rectangle 61"/>
            <p:cNvSpPr/>
            <p:nvPr/>
          </p:nvSpPr>
          <p:spPr bwMode="auto">
            <a:xfrm>
              <a:off x="4377130" y="2965014"/>
              <a:ext cx="1023415" cy="1019294"/>
            </a:xfrm>
            <a:prstGeom prst="roundRect">
              <a:avLst/>
            </a:prstGeom>
            <a:solidFill>
              <a:schemeClr val="accent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68597" y="3166830"/>
              <a:ext cx="286829" cy="30982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55426" y="3561183"/>
              <a:ext cx="286829" cy="30982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42256" y="3166830"/>
              <a:ext cx="286829" cy="309828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51970" y="1664550"/>
            <a:ext cx="631453" cy="628910"/>
            <a:chOff x="4377130" y="2965014"/>
            <a:chExt cx="1023415" cy="1019294"/>
          </a:xfrm>
        </p:grpSpPr>
        <p:sp>
          <p:nvSpPr>
            <p:cNvPr id="85" name="Rounded Rectangle 61"/>
            <p:cNvSpPr/>
            <p:nvPr/>
          </p:nvSpPr>
          <p:spPr bwMode="auto">
            <a:xfrm>
              <a:off x="4377130" y="2965014"/>
              <a:ext cx="1023415" cy="1019294"/>
            </a:xfrm>
            <a:prstGeom prst="roundRect">
              <a:avLst/>
            </a:prstGeom>
            <a:solidFill>
              <a:schemeClr val="accent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68597" y="3166830"/>
              <a:ext cx="286829" cy="30982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55426" y="3561183"/>
              <a:ext cx="286829" cy="30982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42256" y="3166830"/>
              <a:ext cx="286829" cy="309828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74777" y="3329931"/>
            <a:ext cx="4808096" cy="3239498"/>
            <a:chOff x="6526052" y="3329931"/>
            <a:chExt cx="4808096" cy="3239498"/>
          </a:xfrm>
        </p:grpSpPr>
        <p:sp>
          <p:nvSpPr>
            <p:cNvPr id="73" name="Freeform: Shape 72"/>
            <p:cNvSpPr/>
            <p:nvPr/>
          </p:nvSpPr>
          <p:spPr>
            <a:xfrm>
              <a:off x="6526052" y="4132953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8044254" y="3329931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9627140" y="4132952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548214" y="5124644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9632079" y="5124644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044253" y="6000636"/>
              <a:ext cx="1702069" cy="568793"/>
            </a:xfrm>
            <a:custGeom>
              <a:avLst/>
              <a:gdLst>
                <a:gd name="connsiteX0" fmla="*/ 1689127 w 2279421"/>
                <a:gd name="connsiteY0" fmla="*/ 526149 h 761731"/>
                <a:gd name="connsiteX1" fmla="*/ 1680005 w 2279421"/>
                <a:gd name="connsiteY1" fmla="*/ 535271 h 761731"/>
                <a:gd name="connsiteX2" fmla="*/ 1680005 w 2279421"/>
                <a:gd name="connsiteY2" fmla="*/ 571759 h 761731"/>
                <a:gd name="connsiteX3" fmla="*/ 1689127 w 2279421"/>
                <a:gd name="connsiteY3" fmla="*/ 580881 h 761731"/>
                <a:gd name="connsiteX4" fmla="*/ 2124505 w 2279421"/>
                <a:gd name="connsiteY4" fmla="*/ 580881 h 761731"/>
                <a:gd name="connsiteX5" fmla="*/ 2133627 w 2279421"/>
                <a:gd name="connsiteY5" fmla="*/ 571759 h 761731"/>
                <a:gd name="connsiteX6" fmla="*/ 2133627 w 2279421"/>
                <a:gd name="connsiteY6" fmla="*/ 535271 h 761731"/>
                <a:gd name="connsiteX7" fmla="*/ 2124505 w 2279421"/>
                <a:gd name="connsiteY7" fmla="*/ 526149 h 761731"/>
                <a:gd name="connsiteX8" fmla="*/ 165014 w 2279421"/>
                <a:gd name="connsiteY8" fmla="*/ 481509 h 761731"/>
                <a:gd name="connsiteX9" fmla="*/ 83406 w 2279421"/>
                <a:gd name="connsiteY9" fmla="*/ 563117 h 761731"/>
                <a:gd name="connsiteX10" fmla="*/ 165014 w 2279421"/>
                <a:gd name="connsiteY10" fmla="*/ 644725 h 761731"/>
                <a:gd name="connsiteX11" fmla="*/ 246622 w 2279421"/>
                <a:gd name="connsiteY11" fmla="*/ 563117 h 761731"/>
                <a:gd name="connsiteX12" fmla="*/ 165014 w 2279421"/>
                <a:gd name="connsiteY12" fmla="*/ 481509 h 761731"/>
                <a:gd name="connsiteX13" fmla="*/ 1689127 w 2279421"/>
                <a:gd name="connsiteY13" fmla="*/ 428481 h 761731"/>
                <a:gd name="connsiteX14" fmla="*/ 1680005 w 2279421"/>
                <a:gd name="connsiteY14" fmla="*/ 437603 h 761731"/>
                <a:gd name="connsiteX15" fmla="*/ 1680005 w 2279421"/>
                <a:gd name="connsiteY15" fmla="*/ 474091 h 761731"/>
                <a:gd name="connsiteX16" fmla="*/ 1689127 w 2279421"/>
                <a:gd name="connsiteY16" fmla="*/ 483213 h 761731"/>
                <a:gd name="connsiteX17" fmla="*/ 2124505 w 2279421"/>
                <a:gd name="connsiteY17" fmla="*/ 483213 h 761731"/>
                <a:gd name="connsiteX18" fmla="*/ 2133627 w 2279421"/>
                <a:gd name="connsiteY18" fmla="*/ 474091 h 761731"/>
                <a:gd name="connsiteX19" fmla="*/ 2133627 w 2279421"/>
                <a:gd name="connsiteY19" fmla="*/ 437603 h 761731"/>
                <a:gd name="connsiteX20" fmla="*/ 2124505 w 2279421"/>
                <a:gd name="connsiteY20" fmla="*/ 428481 h 761731"/>
                <a:gd name="connsiteX21" fmla="*/ 1689127 w 2279421"/>
                <a:gd name="connsiteY21" fmla="*/ 333414 h 761731"/>
                <a:gd name="connsiteX22" fmla="*/ 1680005 w 2279421"/>
                <a:gd name="connsiteY22" fmla="*/ 342536 h 761731"/>
                <a:gd name="connsiteX23" fmla="*/ 1680005 w 2279421"/>
                <a:gd name="connsiteY23" fmla="*/ 379024 h 761731"/>
                <a:gd name="connsiteX24" fmla="*/ 1689127 w 2279421"/>
                <a:gd name="connsiteY24" fmla="*/ 388146 h 761731"/>
                <a:gd name="connsiteX25" fmla="*/ 2124505 w 2279421"/>
                <a:gd name="connsiteY25" fmla="*/ 388146 h 761731"/>
                <a:gd name="connsiteX26" fmla="*/ 2133627 w 2279421"/>
                <a:gd name="connsiteY26" fmla="*/ 379024 h 761731"/>
                <a:gd name="connsiteX27" fmla="*/ 2133627 w 2279421"/>
                <a:gd name="connsiteY27" fmla="*/ 342536 h 761731"/>
                <a:gd name="connsiteX28" fmla="*/ 2124505 w 2279421"/>
                <a:gd name="connsiteY28" fmla="*/ 333414 h 761731"/>
                <a:gd name="connsiteX29" fmla="*/ 126958 w 2279421"/>
                <a:gd name="connsiteY29" fmla="*/ 0 h 761731"/>
                <a:gd name="connsiteX30" fmla="*/ 2152463 w 2279421"/>
                <a:gd name="connsiteY30" fmla="*/ 0 h 761731"/>
                <a:gd name="connsiteX31" fmla="*/ 2279421 w 2279421"/>
                <a:gd name="connsiteY31" fmla="*/ 126958 h 761731"/>
                <a:gd name="connsiteX32" fmla="*/ 2279421 w 2279421"/>
                <a:gd name="connsiteY32" fmla="*/ 634773 h 761731"/>
                <a:gd name="connsiteX33" fmla="*/ 2152463 w 2279421"/>
                <a:gd name="connsiteY33" fmla="*/ 761731 h 761731"/>
                <a:gd name="connsiteX34" fmla="*/ 126958 w 2279421"/>
                <a:gd name="connsiteY34" fmla="*/ 761731 h 761731"/>
                <a:gd name="connsiteX35" fmla="*/ 0 w 2279421"/>
                <a:gd name="connsiteY35" fmla="*/ 634773 h 761731"/>
                <a:gd name="connsiteX36" fmla="*/ 0 w 2279421"/>
                <a:gd name="connsiteY36" fmla="*/ 126958 h 761731"/>
                <a:gd name="connsiteX37" fmla="*/ 126958 w 2279421"/>
                <a:gd name="connsiteY37" fmla="*/ 0 h 76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9421" h="761731">
                  <a:moveTo>
                    <a:pt x="1689127" y="526149"/>
                  </a:moveTo>
                  <a:cubicBezTo>
                    <a:pt x="1684089" y="526149"/>
                    <a:pt x="1680005" y="530233"/>
                    <a:pt x="1680005" y="535271"/>
                  </a:cubicBezTo>
                  <a:lnTo>
                    <a:pt x="1680005" y="571759"/>
                  </a:lnTo>
                  <a:cubicBezTo>
                    <a:pt x="1680005" y="576797"/>
                    <a:pt x="1684089" y="580881"/>
                    <a:pt x="1689127" y="580881"/>
                  </a:cubicBezTo>
                  <a:lnTo>
                    <a:pt x="2124505" y="580881"/>
                  </a:lnTo>
                  <a:cubicBezTo>
                    <a:pt x="2129543" y="580881"/>
                    <a:pt x="2133627" y="576797"/>
                    <a:pt x="2133627" y="571759"/>
                  </a:cubicBezTo>
                  <a:lnTo>
                    <a:pt x="2133627" y="535271"/>
                  </a:lnTo>
                  <a:cubicBezTo>
                    <a:pt x="2133627" y="530233"/>
                    <a:pt x="2129543" y="526149"/>
                    <a:pt x="2124505" y="526149"/>
                  </a:cubicBezTo>
                  <a:close/>
                  <a:moveTo>
                    <a:pt x="165014" y="481509"/>
                  </a:moveTo>
                  <a:cubicBezTo>
                    <a:pt x="119943" y="481509"/>
                    <a:pt x="83406" y="518046"/>
                    <a:pt x="83406" y="563117"/>
                  </a:cubicBezTo>
                  <a:cubicBezTo>
                    <a:pt x="83406" y="608188"/>
                    <a:pt x="119943" y="644725"/>
                    <a:pt x="165014" y="644725"/>
                  </a:cubicBezTo>
                  <a:cubicBezTo>
                    <a:pt x="210085" y="644725"/>
                    <a:pt x="246622" y="608188"/>
                    <a:pt x="246622" y="563117"/>
                  </a:cubicBezTo>
                  <a:cubicBezTo>
                    <a:pt x="246622" y="518046"/>
                    <a:pt x="210085" y="481509"/>
                    <a:pt x="165014" y="481509"/>
                  </a:cubicBezTo>
                  <a:close/>
                  <a:moveTo>
                    <a:pt x="1689127" y="428481"/>
                  </a:moveTo>
                  <a:cubicBezTo>
                    <a:pt x="1684089" y="428481"/>
                    <a:pt x="1680005" y="432565"/>
                    <a:pt x="1680005" y="437603"/>
                  </a:cubicBezTo>
                  <a:lnTo>
                    <a:pt x="1680005" y="474091"/>
                  </a:lnTo>
                  <a:cubicBezTo>
                    <a:pt x="1680005" y="479129"/>
                    <a:pt x="1684089" y="483213"/>
                    <a:pt x="1689127" y="483213"/>
                  </a:cubicBezTo>
                  <a:lnTo>
                    <a:pt x="2124505" y="483213"/>
                  </a:lnTo>
                  <a:cubicBezTo>
                    <a:pt x="2129543" y="483213"/>
                    <a:pt x="2133627" y="479129"/>
                    <a:pt x="2133627" y="474091"/>
                  </a:cubicBezTo>
                  <a:lnTo>
                    <a:pt x="2133627" y="437603"/>
                  </a:lnTo>
                  <a:cubicBezTo>
                    <a:pt x="2133627" y="432565"/>
                    <a:pt x="2129543" y="428481"/>
                    <a:pt x="2124505" y="428481"/>
                  </a:cubicBezTo>
                  <a:close/>
                  <a:moveTo>
                    <a:pt x="1689127" y="333414"/>
                  </a:moveTo>
                  <a:cubicBezTo>
                    <a:pt x="1684089" y="333414"/>
                    <a:pt x="1680005" y="337498"/>
                    <a:pt x="1680005" y="342536"/>
                  </a:cubicBezTo>
                  <a:lnTo>
                    <a:pt x="1680005" y="379024"/>
                  </a:lnTo>
                  <a:cubicBezTo>
                    <a:pt x="1680005" y="384062"/>
                    <a:pt x="1684089" y="388146"/>
                    <a:pt x="1689127" y="388146"/>
                  </a:cubicBezTo>
                  <a:lnTo>
                    <a:pt x="2124505" y="388146"/>
                  </a:lnTo>
                  <a:cubicBezTo>
                    <a:pt x="2129543" y="388146"/>
                    <a:pt x="2133627" y="384062"/>
                    <a:pt x="2133627" y="379024"/>
                  </a:cubicBezTo>
                  <a:lnTo>
                    <a:pt x="2133627" y="342536"/>
                  </a:lnTo>
                  <a:cubicBezTo>
                    <a:pt x="2133627" y="337498"/>
                    <a:pt x="2129543" y="333414"/>
                    <a:pt x="2124505" y="333414"/>
                  </a:cubicBezTo>
                  <a:close/>
                  <a:moveTo>
                    <a:pt x="126958" y="0"/>
                  </a:moveTo>
                  <a:lnTo>
                    <a:pt x="2152463" y="0"/>
                  </a:lnTo>
                  <a:cubicBezTo>
                    <a:pt x="2222580" y="0"/>
                    <a:pt x="2279421" y="56841"/>
                    <a:pt x="2279421" y="126958"/>
                  </a:cubicBezTo>
                  <a:lnTo>
                    <a:pt x="2279421" y="634773"/>
                  </a:lnTo>
                  <a:cubicBezTo>
                    <a:pt x="2279421" y="704890"/>
                    <a:pt x="2222580" y="761731"/>
                    <a:pt x="2152463" y="761731"/>
                  </a:cubicBezTo>
                  <a:lnTo>
                    <a:pt x="126958" y="761731"/>
                  </a:lnTo>
                  <a:cubicBezTo>
                    <a:pt x="56841" y="761731"/>
                    <a:pt x="0" y="704890"/>
                    <a:pt x="0" y="634773"/>
                  </a:cubicBezTo>
                  <a:lnTo>
                    <a:pt x="0" y="126958"/>
                  </a:lnTo>
                  <a:cubicBezTo>
                    <a:pt x="0" y="56841"/>
                    <a:pt x="56841" y="0"/>
                    <a:pt x="1269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6950676" y="3752087"/>
              <a:ext cx="3768810" cy="247571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Rectangle 8"/>
          <p:cNvSpPr/>
          <p:nvPr/>
        </p:nvSpPr>
        <p:spPr>
          <a:xfrm>
            <a:off x="489849" y="277392"/>
            <a:ext cx="2265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dirty="0">
                <a:solidFill>
                  <a:schemeClr val="bg1"/>
                </a:solidFill>
                <a:latin typeface="+mj-lt"/>
              </a:rPr>
              <a:t>The monolith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0776" y="293748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dirty="0">
                <a:solidFill>
                  <a:schemeClr val="bg1"/>
                </a:solidFill>
                <a:latin typeface="+mj-lt"/>
              </a:rPr>
              <a:t>Microservices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3903" y="1154909"/>
            <a:ext cx="3186395" cy="181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224"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bg1"/>
                </a:solidFill>
                <a:latin typeface="+mj-lt"/>
              </a:rPr>
              <a:t>Microservices are separated in smaller functional services working independently</a:t>
            </a:r>
          </a:p>
          <a:p>
            <a:pPr marL="285750" indent="-285750" defTabSz="914224">
              <a:buFont typeface="Arial" panose="020B0604020202020204" pitchFamily="34" charset="0"/>
              <a:buChar char="•"/>
            </a:pPr>
            <a:endParaRPr lang="en-US" sz="1599" dirty="0">
              <a:solidFill>
                <a:schemeClr val="bg1"/>
              </a:solidFill>
              <a:latin typeface="+mj-lt"/>
            </a:endParaRPr>
          </a:p>
          <a:p>
            <a:pPr marL="285750" indent="-285750" defTabSz="914224"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bg1"/>
                </a:solidFill>
                <a:latin typeface="+mj-lt"/>
              </a:rPr>
              <a:t>Scales by allowing each service to create independent instances</a:t>
            </a:r>
          </a:p>
        </p:txBody>
      </p:sp>
      <p:sp>
        <p:nvSpPr>
          <p:cNvPr id="15" name="Hexagon 14"/>
          <p:cNvSpPr/>
          <p:nvPr/>
        </p:nvSpPr>
        <p:spPr bwMode="auto">
          <a:xfrm>
            <a:off x="9658140" y="1433878"/>
            <a:ext cx="272812" cy="244066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0837986" y="1961806"/>
            <a:ext cx="272812" cy="244066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11270866" y="1719477"/>
            <a:ext cx="272812" cy="244066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637158" y="1456154"/>
            <a:ext cx="272812" cy="244066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662199" y="1409232"/>
            <a:ext cx="272812" cy="244066"/>
          </a:xfrm>
          <a:prstGeom prst="hexagon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657727" y="1989772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9627140" y="1961806"/>
            <a:ext cx="272812" cy="244066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9644363" y="2008132"/>
            <a:ext cx="272812" cy="244066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0057284" y="1752548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0098600" y="1703499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0055411" y="1718094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10791109" y="1388653"/>
            <a:ext cx="366566" cy="309828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10791109" y="1952836"/>
            <a:ext cx="366566" cy="309828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11208468" y="1677516"/>
            <a:ext cx="366566" cy="309828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ounded Rectangle 90"/>
          <p:cNvSpPr/>
          <p:nvPr/>
        </p:nvSpPr>
        <p:spPr bwMode="auto">
          <a:xfrm>
            <a:off x="10625650" y="1318946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3103" y="1000916"/>
            <a:ext cx="3209962" cy="230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896386"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bg1"/>
                </a:solidFill>
                <a:latin typeface="+mj-lt"/>
              </a:rPr>
              <a:t>Monoliths (usually) span across a complete domain and it’s specific functionality. Possibly separated in functional layers</a:t>
            </a:r>
          </a:p>
          <a:p>
            <a:pPr marL="285750" indent="-285750" defTabSz="896386"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bg1"/>
                </a:solidFill>
                <a:latin typeface="+mj-lt"/>
              </a:rPr>
              <a:t>Scales by creating multiple instances of the entire monolith (or scaling the entire thing UP)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390747" y="970643"/>
            <a:ext cx="1023415" cy="1367596"/>
            <a:chOff x="9684608" y="945346"/>
            <a:chExt cx="1023560" cy="1367790"/>
          </a:xfrm>
        </p:grpSpPr>
        <p:sp>
          <p:nvSpPr>
            <p:cNvPr id="35" name="Hexagon 34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ounded Rectangle 89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chemeClr val="bg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845620" y="945346"/>
              <a:ext cx="787507" cy="369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24"/>
              <a:r>
                <a:rPr lang="en-US" dirty="0">
                  <a:solidFill>
                    <a:schemeClr val="bg1"/>
                  </a:solidFill>
                  <a:latin typeface="+mj-lt"/>
                </a:rPr>
                <a:t>App 1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771765" y="957448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dirty="0">
                <a:solidFill>
                  <a:schemeClr val="bg1"/>
                </a:solidFill>
                <a:latin typeface="+mj-lt"/>
              </a:rPr>
              <a:t>App 2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10831461" y="1443069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0831461" y="1433878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0846449" y="1390720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0792190" y="1974771"/>
            <a:ext cx="272812" cy="244066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11284105" y="1696812"/>
            <a:ext cx="272812" cy="244066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11246467" y="1693847"/>
            <a:ext cx="272812" cy="244066"/>
          </a:xfrm>
          <a:prstGeom prst="hexagon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10857292" y="1987476"/>
            <a:ext cx="272812" cy="244066"/>
          </a:xfrm>
          <a:prstGeom prst="hexagon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5692684" y="1219200"/>
            <a:ext cx="0" cy="4383314"/>
          </a:xfrm>
          <a:prstGeom prst="line">
            <a:avLst/>
          </a:prstGeom>
          <a:noFill/>
          <a:ln w="762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3724503" y="947852"/>
            <a:ext cx="1023415" cy="1373868"/>
            <a:chOff x="4004846" y="933152"/>
            <a:chExt cx="1023560" cy="1374063"/>
          </a:xfrm>
        </p:grpSpPr>
        <p:sp>
          <p:nvSpPr>
            <p:cNvPr id="50" name="Rounded Rectangle 61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chemeClr val="accent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>
                <a:defRPr/>
              </a:pPr>
              <a:endParaRPr lang="en-US" sz="800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algn="ctr" defTabSz="932048"/>
              <a:endParaRPr lang="en-US" sz="800" ker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38569" y="933152"/>
              <a:ext cx="787507" cy="36938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224"/>
              <a:r>
                <a:rPr lang="en-US" dirty="0">
                  <a:solidFill>
                    <a:schemeClr val="bg1"/>
                  </a:solidFill>
                  <a:latin typeface="+mj-lt"/>
                </a:rPr>
                <a:t>App 1</a:t>
              </a:r>
            </a:p>
          </p:txBody>
        </p:sp>
      </p:grpSp>
      <p:sp>
        <p:nvSpPr>
          <p:cNvPr id="55" name="Hexagon 54"/>
          <p:cNvSpPr/>
          <p:nvPr/>
        </p:nvSpPr>
        <p:spPr bwMode="auto">
          <a:xfrm>
            <a:off x="9626557" y="1999161"/>
            <a:ext cx="272812" cy="244066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9609917" y="1987342"/>
            <a:ext cx="272812" cy="244066"/>
          </a:xfrm>
          <a:prstGeom prst="hexagon">
            <a:avLst/>
          </a:prstGeom>
          <a:solidFill>
            <a:schemeClr val="accent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825754" y="1426374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831508" y="1439209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10814251" y="1405673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/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0052664" y="1738327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Hexagon 60"/>
          <p:cNvSpPr/>
          <p:nvPr/>
        </p:nvSpPr>
        <p:spPr bwMode="auto">
          <a:xfrm>
            <a:off x="10074202" y="1733957"/>
            <a:ext cx="272812" cy="244066"/>
          </a:xfrm>
          <a:prstGeom prst="hexagon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algn="ctr" defTabSz="932048">
              <a:defRPr/>
            </a:pPr>
            <a:endParaRPr lang="en-US" sz="800" kern="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14518 0.30023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15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16407 0.41551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2076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-0.15859 0.5039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1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5378 0.5967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2983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10443 0.6622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3310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08411 0.5881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29398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20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20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20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1 -4.44444E-6 L -0.20886 0.67408 " pathEditMode="relative" rAng="0" ptsTypes="AA">
                                      <p:cBhvr>
                                        <p:cTn id="20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3370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20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21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2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10" grpId="0"/>
      <p:bldP spid="11" grpId="0" uiExpand="1" build="p"/>
      <p:bldP spid="15" grpId="0" animBg="1"/>
      <p:bldP spid="15" grpId="1" uiExpand="1" animBg="1"/>
      <p:bldP spid="16" grpId="0" animBg="1"/>
      <p:bldP spid="16" grpId="1" uiExpand="1" animBg="1"/>
      <p:bldP spid="17" grpId="0" animBg="1"/>
      <p:bldP spid="17" grpId="1" uiExpand="1" animBg="1"/>
      <p:bldP spid="18" grpId="0" animBg="1"/>
      <p:bldP spid="18" grpId="1" uiExpand="1" animBg="1"/>
      <p:bldP spid="19" grpId="0" animBg="1"/>
      <p:bldP spid="19" grpId="1" uiExpand="1" animBg="1"/>
      <p:bldP spid="20" grpId="0" uiExpand="1" animBg="1"/>
      <p:bldP spid="21" grpId="0" animBg="1"/>
      <p:bldP spid="21" grpId="1" uiExpand="1" animBg="1"/>
      <p:bldP spid="22" grpId="0" animBg="1"/>
      <p:bldP spid="22" grpId="1" uiExpand="1" animBg="1"/>
      <p:bldP spid="23" grpId="0" animBg="1"/>
      <p:bldP spid="23" grpId="1" uiExpand="1" animBg="1"/>
      <p:bldP spid="24" grpId="0" animBg="1"/>
      <p:bldP spid="24" grpId="1" uiExpand="1" animBg="1"/>
      <p:bldP spid="25" grpId="0" animBg="1"/>
      <p:bldP spid="25" grpId="1" uiExpand="1" animBg="1"/>
      <p:bldP spid="26" grpId="0" uiExpand="1" animBg="1"/>
      <p:bldP spid="27" grpId="0" uiExpand="1" animBg="1"/>
      <p:bldP spid="28" grpId="0" uiExpand="1" animBg="1"/>
      <p:bldP spid="29" grpId="0" uiExpand="1" animBg="1"/>
      <p:bldP spid="30" grpId="0" uiExpand="1" build="p"/>
      <p:bldP spid="40" grpId="0" uiExpand="1"/>
      <p:bldP spid="41" grpId="0" animBg="1"/>
      <p:bldP spid="41" grpId="1" uiExpand="1" animBg="1"/>
      <p:bldP spid="42" grpId="0" animBg="1"/>
      <p:bldP spid="42" grpId="1" uiExpand="1" animBg="1"/>
      <p:bldP spid="43" grpId="0" animBg="1"/>
      <p:bldP spid="43" grpId="1" uiExpand="1" animBg="1"/>
      <p:bldP spid="44" grpId="0" animBg="1"/>
      <p:bldP spid="44" grpId="1" uiExpand="1" animBg="1"/>
      <p:bldP spid="45" grpId="0" animBg="1"/>
      <p:bldP spid="45" grpId="1" uiExpand="1" animBg="1"/>
      <p:bldP spid="46" grpId="0" animBg="1"/>
      <p:bldP spid="46" grpId="1" uiExpand="1" animBg="1"/>
      <p:bldP spid="47" grpId="0" animBg="1"/>
      <p:bldP spid="47" grpId="1" uiExpand="1" animBg="1"/>
      <p:bldP spid="55" grpId="0" uiExpand="1" animBg="1"/>
      <p:bldP spid="56" grpId="0" animBg="1"/>
      <p:bldP spid="56" grpId="1" uiExpand="1" animBg="1"/>
      <p:bldP spid="57" grpId="0" animBg="1"/>
      <p:bldP spid="57" grpId="1" uiExpand="1" animBg="1"/>
      <p:bldP spid="58" grpId="0" uiExpand="1" animBg="1"/>
      <p:bldP spid="59" grpId="0" animBg="1"/>
      <p:bldP spid="59" grpId="1" uiExpand="1" animBg="1"/>
      <p:bldP spid="60" grpId="0" animBg="1"/>
      <p:bldP spid="60" grpId="1" uiExpand="1" animBg="1"/>
      <p:bldP spid="61" grpId="0" animBg="1"/>
      <p:bldP spid="61" grpId="1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73B0C2"/>
      </a:accent1>
      <a:accent2>
        <a:srgbClr val="ACC17C"/>
      </a:accent2>
      <a:accent3>
        <a:srgbClr val="FEA300"/>
      </a:accent3>
      <a:accent4>
        <a:srgbClr val="FECF41"/>
      </a:accent4>
      <a:accent5>
        <a:srgbClr val="B5ADA0"/>
      </a:accent5>
      <a:accent6>
        <a:srgbClr val="E86950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Mall 2017 1.0" id="{6472FC91-05B5-FE47-9D22-A50D34AE1254}" vid="{AD6582E0-13FF-384E-B0AD-D36B6533F6F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950</Words>
  <Application>Microsoft Office PowerPoint</Application>
  <PresentationFormat>Widescreen</PresentationFormat>
  <Paragraphs>379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 Bold</vt:lpstr>
      <vt:lpstr>Gotham HTF</vt:lpstr>
      <vt:lpstr>Gotham HTF Book</vt:lpstr>
      <vt:lpstr>LucidaGrande</vt:lpstr>
      <vt:lpstr>Arial</vt:lpstr>
      <vt:lpstr>Arial</vt:lpstr>
      <vt:lpstr>Calibri</vt:lpstr>
      <vt:lpstr>Consolas</vt:lpstr>
      <vt:lpstr>Georgia</vt:lpstr>
      <vt:lpstr>Segoe UI</vt:lpstr>
      <vt:lpstr>Wingdings</vt:lpstr>
      <vt:lpstr>Office Theme</vt:lpstr>
      <vt:lpstr>Custom Design</vt:lpstr>
      <vt:lpstr>Service Fabric</vt:lpstr>
      <vt:lpstr>PowerPoint Presentation</vt:lpstr>
      <vt:lpstr>Service Fabric - Unleashed</vt:lpstr>
      <vt:lpstr>Audience</vt:lpstr>
      <vt:lpstr>Content</vt:lpstr>
      <vt:lpstr>PowerPoint Presentation</vt:lpstr>
      <vt:lpstr>Why Service Fabric?</vt:lpstr>
      <vt:lpstr>Microservices architecture</vt:lpstr>
      <vt:lpstr>PowerPoint Presentation</vt:lpstr>
      <vt:lpstr>Distributed architecture</vt:lpstr>
      <vt:lpstr>PowerPoint Presentation</vt:lpstr>
      <vt:lpstr>Reliable Services i Service Fabric</vt:lpstr>
      <vt:lpstr>Stateless services</vt:lpstr>
      <vt:lpstr>Stateless services - instanser</vt:lpstr>
      <vt:lpstr>Stateful services</vt:lpstr>
      <vt:lpstr>Stateful services – partitions and replicas</vt:lpstr>
      <vt:lpstr>Designing for Microservices</vt:lpstr>
      <vt:lpstr>PowerPoint Presentation</vt:lpstr>
      <vt:lpstr>Example App ”Who is presenting at TechX 2017?”</vt:lpstr>
      <vt:lpstr>DEMO – Stateless services</vt:lpstr>
      <vt:lpstr>Example App ”Who is presenting at TechX 2017?”</vt:lpstr>
      <vt:lpstr>DEMO – Actors</vt:lpstr>
      <vt:lpstr>Communication and interfaces</vt:lpstr>
      <vt:lpstr>DEMO – Actor commuication</vt:lpstr>
      <vt:lpstr>Actor services och state</vt:lpstr>
      <vt:lpstr>Utveckling</vt:lpstr>
      <vt:lpstr>PowerPoint Presentation</vt:lpstr>
      <vt:lpstr>Loggning i Service Fabric</vt:lpstr>
      <vt:lpstr>DEMO – Service Fabric logging</vt:lpstr>
      <vt:lpstr>PowerPoint Presentation</vt:lpstr>
      <vt:lpstr>Infrastrukturen i Service Fabric</vt:lpstr>
      <vt:lpstr>Service Fabric cluster ARM template</vt:lpstr>
      <vt:lpstr>DEMO – Service Fabric ARM template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subject/>
  <dc:creator>Fredrik Göransson</dc:creator>
  <cp:keywords/>
  <dc:description/>
  <cp:lastModifiedBy>Fredrik Göransson</cp:lastModifiedBy>
  <cp:revision>40</cp:revision>
  <cp:lastPrinted>2016-09-21T12:21:07Z</cp:lastPrinted>
  <dcterms:created xsi:type="dcterms:W3CDTF">2017-02-12T16:51:39Z</dcterms:created>
  <dcterms:modified xsi:type="dcterms:W3CDTF">2017-04-22T09:10:57Z</dcterms:modified>
  <cp:category/>
</cp:coreProperties>
</file>